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7556500" cy="10693400"/>
  <p:notesSz cx="6858000" cy="9144000"/>
  <p:embeddedFontLst>
    <p:embeddedFont>
      <p:font typeface="Agrandir" panose="020B0604020202020204" charset="0"/>
      <p:regular r:id="rId20"/>
    </p:embeddedFont>
    <p:embeddedFont>
      <p:font typeface="Agrandir Bold" panose="020B0604020202020204" charset="0"/>
      <p:regular r:id="rId21"/>
    </p:embeddedFont>
    <p:embeddedFont>
      <p:font typeface="Garet Ultra-Bold" panose="020B0604020202020204" charset="0"/>
      <p:regular r:id="rId22"/>
    </p:embeddedFont>
    <p:embeddedFont>
      <p:font typeface="Gotham" panose="020B0604020202020204" charset="0"/>
      <p:regular r:id="rId23"/>
    </p:embeddedFont>
    <p:embeddedFont>
      <p:font typeface="Gotham Bold" panose="020B0604020202020204" charset="0"/>
      <p:regular r:id="rId24"/>
    </p:embeddedFont>
    <p:embeddedFont>
      <p:font typeface="Gotham Italics" panose="020B0604020202020204" charset="0"/>
      <p:regular r:id="rId25"/>
    </p:embeddedFont>
    <p:embeddedFont>
      <p:font typeface="League Spartan" panose="020B0604020202020204" charset="0"/>
      <p:regular r:id="rId26"/>
    </p:embeddedFont>
    <p:embeddedFont>
      <p:font typeface="Open Sans" panose="020B0606030504020204" pitchFamily="3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0" d="100"/>
          <a:sy n="50" d="100"/>
        </p:scale>
        <p:origin x="2635"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3" Type="http://schemas.openxmlformats.org/officeDocument/2006/relationships/image" Target="../media/image14.jpeg"/><Relationship Id="rId18" Type="http://schemas.openxmlformats.org/officeDocument/2006/relationships/image" Target="../media/image19.jpeg"/><Relationship Id="rId26" Type="http://schemas.openxmlformats.org/officeDocument/2006/relationships/image" Target="../media/image27.jpeg"/><Relationship Id="rId3" Type="http://schemas.openxmlformats.org/officeDocument/2006/relationships/image" Target="../media/image4.jpeg"/><Relationship Id="rId21" Type="http://schemas.openxmlformats.org/officeDocument/2006/relationships/image" Target="../media/image22.png"/><Relationship Id="rId34" Type="http://schemas.openxmlformats.org/officeDocument/2006/relationships/image" Target="../media/image35.png"/><Relationship Id="rId7" Type="http://schemas.openxmlformats.org/officeDocument/2006/relationships/image" Target="../media/image8.jpeg"/><Relationship Id="rId12" Type="http://schemas.openxmlformats.org/officeDocument/2006/relationships/image" Target="../media/image13.jpeg"/><Relationship Id="rId17" Type="http://schemas.openxmlformats.org/officeDocument/2006/relationships/image" Target="../media/image18.svg"/><Relationship Id="rId25" Type="http://schemas.openxmlformats.org/officeDocument/2006/relationships/image" Target="../media/image26.jpeg"/><Relationship Id="rId33" Type="http://schemas.openxmlformats.org/officeDocument/2006/relationships/image" Target="../media/image34.png"/><Relationship Id="rId2" Type="http://schemas.openxmlformats.org/officeDocument/2006/relationships/image" Target="../media/image3.jpeg"/><Relationship Id="rId16" Type="http://schemas.openxmlformats.org/officeDocument/2006/relationships/image" Target="../media/image17.png"/><Relationship Id="rId20" Type="http://schemas.openxmlformats.org/officeDocument/2006/relationships/image" Target="../media/image21.jpeg"/><Relationship Id="rId29"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12.jpeg"/><Relationship Id="rId24" Type="http://schemas.openxmlformats.org/officeDocument/2006/relationships/image" Target="../media/image25.jpeg"/><Relationship Id="rId32" Type="http://schemas.openxmlformats.org/officeDocument/2006/relationships/image" Target="../media/image33.jpeg"/><Relationship Id="rId5" Type="http://schemas.openxmlformats.org/officeDocument/2006/relationships/image" Target="../media/image6.png"/><Relationship Id="rId15" Type="http://schemas.openxmlformats.org/officeDocument/2006/relationships/image" Target="../media/image16.jpeg"/><Relationship Id="rId23" Type="http://schemas.openxmlformats.org/officeDocument/2006/relationships/image" Target="../media/image24.jpeg"/><Relationship Id="rId28" Type="http://schemas.openxmlformats.org/officeDocument/2006/relationships/image" Target="../media/image29.jpeg"/><Relationship Id="rId10" Type="http://schemas.openxmlformats.org/officeDocument/2006/relationships/image" Target="../media/image11.jpeg"/><Relationship Id="rId19" Type="http://schemas.openxmlformats.org/officeDocument/2006/relationships/image" Target="../media/image20.jpeg"/><Relationship Id="rId31" Type="http://schemas.openxmlformats.org/officeDocument/2006/relationships/image" Target="../media/image32.jpe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 Id="rId22" Type="http://schemas.openxmlformats.org/officeDocument/2006/relationships/image" Target="../media/image23.png"/><Relationship Id="rId27" Type="http://schemas.openxmlformats.org/officeDocument/2006/relationships/image" Target="../media/image28.jpeg"/><Relationship Id="rId30" Type="http://schemas.openxmlformats.org/officeDocument/2006/relationships/image" Target="../media/image31.jpeg"/><Relationship Id="rId35" Type="http://schemas.openxmlformats.org/officeDocument/2006/relationships/image" Target="../media/image36.jpeg"/><Relationship Id="rId8"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1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grpSp>
        <p:nvGrpSpPr>
          <p:cNvPr id="2" name="Group 2"/>
          <p:cNvGrpSpPr/>
          <p:nvPr/>
        </p:nvGrpSpPr>
        <p:grpSpPr>
          <a:xfrm>
            <a:off x="2163479" y="-1099513"/>
            <a:ext cx="8347871" cy="8347871"/>
            <a:chOff x="0" y="0"/>
            <a:chExt cx="12700000" cy="12700000"/>
          </a:xfrm>
        </p:grpSpPr>
        <p:sp>
          <p:nvSpPr>
            <p:cNvPr id="3" name="Freeform 3"/>
            <p:cNvSpPr/>
            <p:nvPr/>
          </p:nvSpPr>
          <p:spPr>
            <a:xfrm>
              <a:off x="125908" y="857250"/>
              <a:ext cx="12396490" cy="11506076"/>
            </a:xfrm>
            <a:custGeom>
              <a:avLst/>
              <a:gdLst/>
              <a:ahLst/>
              <a:cxnLst/>
              <a:rect l="l" t="t" r="r" b="b"/>
              <a:pathLst>
                <a:path w="12396490" h="11506076">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2"/>
              <a:stretch>
                <a:fillRect t="-21912" b="-21912"/>
              </a:stretch>
            </a:blipFill>
          </p:spPr>
          <p:txBody>
            <a:bodyPr/>
            <a:lstStyle/>
            <a:p>
              <a:endParaRPr lang="fr-FR"/>
            </a:p>
          </p:txBody>
        </p:sp>
      </p:grpSp>
      <p:sp>
        <p:nvSpPr>
          <p:cNvPr id="4" name="AutoShape 4"/>
          <p:cNvSpPr/>
          <p:nvPr/>
        </p:nvSpPr>
        <p:spPr>
          <a:xfrm flipH="1" flipV="1">
            <a:off x="4081060" y="6441890"/>
            <a:ext cx="9525" cy="1733122"/>
          </a:xfrm>
          <a:prstGeom prst="line">
            <a:avLst/>
          </a:prstGeom>
          <a:ln w="19050" cap="flat">
            <a:solidFill>
              <a:srgbClr val="FB6405"/>
            </a:solidFill>
            <a:prstDash val="solid"/>
            <a:headEnd type="none" w="sm" len="sm"/>
            <a:tailEnd type="none" w="sm" len="sm"/>
          </a:ln>
        </p:spPr>
        <p:txBody>
          <a:bodyPr/>
          <a:lstStyle/>
          <a:p>
            <a:endParaRPr lang="fr-FR"/>
          </a:p>
        </p:txBody>
      </p:sp>
      <p:sp>
        <p:nvSpPr>
          <p:cNvPr id="5" name="Freeform 5"/>
          <p:cNvSpPr/>
          <p:nvPr/>
        </p:nvSpPr>
        <p:spPr>
          <a:xfrm>
            <a:off x="6192707" y="9108644"/>
            <a:ext cx="1222585" cy="1475356"/>
          </a:xfrm>
          <a:custGeom>
            <a:avLst/>
            <a:gdLst/>
            <a:ahLst/>
            <a:cxnLst/>
            <a:rect l="l" t="t" r="r" b="b"/>
            <a:pathLst>
              <a:path w="1222585" h="1475356">
                <a:moveTo>
                  <a:pt x="0" y="0"/>
                </a:moveTo>
                <a:lnTo>
                  <a:pt x="1222586" y="0"/>
                </a:lnTo>
                <a:lnTo>
                  <a:pt x="1222586" y="1475356"/>
                </a:lnTo>
                <a:lnTo>
                  <a:pt x="0" y="1475356"/>
                </a:lnTo>
                <a:lnTo>
                  <a:pt x="0" y="0"/>
                </a:lnTo>
                <a:close/>
              </a:path>
            </a:pathLst>
          </a:custGeom>
          <a:blipFill>
            <a:blip r:embed="rId3"/>
            <a:stretch>
              <a:fillRect/>
            </a:stretch>
          </a:blipFill>
        </p:spPr>
        <p:txBody>
          <a:bodyPr/>
          <a:lstStyle/>
          <a:p>
            <a:endParaRPr lang="fr-FR"/>
          </a:p>
        </p:txBody>
      </p:sp>
      <p:sp>
        <p:nvSpPr>
          <p:cNvPr id="6" name="TextBox 6"/>
          <p:cNvSpPr txBox="1"/>
          <p:nvPr/>
        </p:nvSpPr>
        <p:spPr>
          <a:xfrm>
            <a:off x="425425" y="7785899"/>
            <a:ext cx="3612155" cy="331470"/>
          </a:xfrm>
          <a:prstGeom prst="rect">
            <a:avLst/>
          </a:prstGeom>
        </p:spPr>
        <p:txBody>
          <a:bodyPr lIns="0" tIns="0" rIns="0" bIns="0" rtlCol="0" anchor="t">
            <a:spAutoFit/>
          </a:bodyPr>
          <a:lstStyle/>
          <a:p>
            <a:pPr algn="l">
              <a:lnSpc>
                <a:spcPts val="1980"/>
              </a:lnSpc>
            </a:pPr>
            <a:r>
              <a:rPr lang="en-US" sz="2200">
                <a:solidFill>
                  <a:srgbClr val="591966"/>
                </a:solidFill>
                <a:latin typeface="Agrandir"/>
                <a:ea typeface="Agrandir"/>
                <a:cs typeface="Agrandir"/>
                <a:sym typeface="Agrandir"/>
              </a:rPr>
              <a:t>RAPPORT D’ACTIVITÉ </a:t>
            </a:r>
          </a:p>
        </p:txBody>
      </p:sp>
      <p:sp>
        <p:nvSpPr>
          <p:cNvPr id="7" name="AutoShape 7"/>
          <p:cNvSpPr/>
          <p:nvPr/>
        </p:nvSpPr>
        <p:spPr>
          <a:xfrm>
            <a:off x="-166342" y="8174947"/>
            <a:ext cx="4247403" cy="0"/>
          </a:xfrm>
          <a:prstGeom prst="line">
            <a:avLst/>
          </a:prstGeom>
          <a:ln w="19050" cap="flat">
            <a:solidFill>
              <a:srgbClr val="FB6405"/>
            </a:solidFill>
            <a:prstDash val="solid"/>
            <a:headEnd type="none" w="sm" len="sm"/>
            <a:tailEnd type="none" w="sm" len="sm"/>
          </a:ln>
        </p:spPr>
        <p:txBody>
          <a:bodyPr/>
          <a:lstStyle/>
          <a:p>
            <a:endParaRPr lang="fr-FR"/>
          </a:p>
        </p:txBody>
      </p:sp>
      <p:sp>
        <p:nvSpPr>
          <p:cNvPr id="8" name="TextBox 8"/>
          <p:cNvSpPr txBox="1"/>
          <p:nvPr/>
        </p:nvSpPr>
        <p:spPr>
          <a:xfrm>
            <a:off x="425425" y="6816810"/>
            <a:ext cx="4703733" cy="957961"/>
          </a:xfrm>
          <a:prstGeom prst="rect">
            <a:avLst/>
          </a:prstGeom>
        </p:spPr>
        <p:txBody>
          <a:bodyPr lIns="0" tIns="0" rIns="0" bIns="0" rtlCol="0" anchor="t">
            <a:spAutoFit/>
          </a:bodyPr>
          <a:lstStyle/>
          <a:p>
            <a:pPr algn="l">
              <a:lnSpc>
                <a:spcPts val="3059"/>
              </a:lnSpc>
            </a:pPr>
            <a:r>
              <a:rPr lang="en-US" sz="3399" b="1">
                <a:solidFill>
                  <a:srgbClr val="591966"/>
                </a:solidFill>
                <a:latin typeface="Agrandir Bold"/>
                <a:ea typeface="Agrandir Bold"/>
                <a:cs typeface="Agrandir Bold"/>
                <a:sym typeface="Agrandir Bold"/>
              </a:rPr>
              <a:t>PASSERELLES </a:t>
            </a:r>
          </a:p>
          <a:p>
            <a:pPr algn="l">
              <a:lnSpc>
                <a:spcPts val="4113"/>
              </a:lnSpc>
            </a:pPr>
            <a:r>
              <a:rPr lang="en-US" sz="3399" b="1">
                <a:solidFill>
                  <a:srgbClr val="591966"/>
                </a:solidFill>
                <a:latin typeface="Agrandir Bold"/>
                <a:ea typeface="Agrandir Bold"/>
                <a:cs typeface="Agrandir Bold"/>
                <a:sym typeface="Agrandir Bold"/>
              </a:rPr>
              <a:t>BUISSONNIÈRES</a:t>
            </a:r>
          </a:p>
        </p:txBody>
      </p:sp>
      <p:sp>
        <p:nvSpPr>
          <p:cNvPr id="9" name="TextBox 9"/>
          <p:cNvSpPr txBox="1"/>
          <p:nvPr/>
        </p:nvSpPr>
        <p:spPr>
          <a:xfrm>
            <a:off x="-166342" y="-80980"/>
            <a:ext cx="2329822" cy="2627775"/>
          </a:xfrm>
          <a:prstGeom prst="rect">
            <a:avLst/>
          </a:prstGeom>
        </p:spPr>
        <p:txBody>
          <a:bodyPr lIns="0" tIns="0" rIns="0" bIns="0" rtlCol="0" anchor="t">
            <a:spAutoFit/>
          </a:bodyPr>
          <a:lstStyle/>
          <a:p>
            <a:pPr algn="ctr">
              <a:lnSpc>
                <a:spcPts val="9823"/>
              </a:lnSpc>
            </a:pPr>
            <a:r>
              <a:rPr lang="en-US" sz="11556" b="1" spc="577">
                <a:solidFill>
                  <a:srgbClr val="5A1865"/>
                </a:solidFill>
                <a:latin typeface="Garet Ultra-Bold"/>
                <a:ea typeface="Garet Ultra-Bold"/>
                <a:cs typeface="Garet Ultra-Bold"/>
                <a:sym typeface="Garet Ultra-Bold"/>
              </a:rPr>
              <a:t>20</a:t>
            </a:r>
          </a:p>
          <a:p>
            <a:pPr algn="ctr">
              <a:lnSpc>
                <a:spcPts val="9823"/>
              </a:lnSpc>
            </a:pPr>
            <a:r>
              <a:rPr lang="en-US" sz="11556" b="1" spc="577">
                <a:solidFill>
                  <a:srgbClr val="5A1865"/>
                </a:solidFill>
                <a:latin typeface="Garet Ultra-Bold"/>
                <a:ea typeface="Garet Ultra-Bold"/>
                <a:cs typeface="Garet Ultra-Bold"/>
                <a:sym typeface="Garet Ultra-Bold"/>
              </a:rPr>
              <a:t>25</a:t>
            </a:r>
          </a:p>
        </p:txBody>
      </p:sp>
      <p:sp>
        <p:nvSpPr>
          <p:cNvPr id="10" name="TextBox 10"/>
          <p:cNvSpPr txBox="1"/>
          <p:nvPr/>
        </p:nvSpPr>
        <p:spPr>
          <a:xfrm>
            <a:off x="6804000" y="98883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1707873" y="2355565"/>
            <a:ext cx="4634742" cy="0"/>
          </a:xfrm>
          <a:prstGeom prst="line">
            <a:avLst/>
          </a:prstGeom>
          <a:ln w="9525" cap="flat">
            <a:solidFill>
              <a:srgbClr val="272D2E"/>
            </a:solidFill>
            <a:prstDash val="sysDot"/>
            <a:headEnd type="none" w="sm" len="sm"/>
            <a:tailEnd type="none" w="sm" len="sm"/>
          </a:ln>
        </p:spPr>
        <p:txBody>
          <a:bodyPr/>
          <a:lstStyle/>
          <a:p>
            <a:endParaRPr lang="fr-FR"/>
          </a:p>
        </p:txBody>
      </p:sp>
      <p:sp>
        <p:nvSpPr>
          <p:cNvPr id="3" name="AutoShape 3"/>
          <p:cNvSpPr/>
          <p:nvPr/>
        </p:nvSpPr>
        <p:spPr>
          <a:xfrm flipH="1">
            <a:off x="1707873" y="2938936"/>
            <a:ext cx="4634742" cy="0"/>
          </a:xfrm>
          <a:prstGeom prst="line">
            <a:avLst/>
          </a:prstGeom>
          <a:ln w="9525" cap="flat">
            <a:solidFill>
              <a:srgbClr val="272D2E"/>
            </a:solidFill>
            <a:prstDash val="sysDot"/>
            <a:headEnd type="none" w="sm" len="sm"/>
            <a:tailEnd type="none" w="sm" len="sm"/>
          </a:ln>
        </p:spPr>
        <p:txBody>
          <a:bodyPr/>
          <a:lstStyle/>
          <a:p>
            <a:endParaRPr lang="fr-FR"/>
          </a:p>
        </p:txBody>
      </p:sp>
      <p:sp>
        <p:nvSpPr>
          <p:cNvPr id="4" name="AutoShape 4"/>
          <p:cNvSpPr/>
          <p:nvPr/>
        </p:nvSpPr>
        <p:spPr>
          <a:xfrm flipH="1">
            <a:off x="1718889" y="3503307"/>
            <a:ext cx="4634742" cy="0"/>
          </a:xfrm>
          <a:prstGeom prst="line">
            <a:avLst/>
          </a:prstGeom>
          <a:ln w="9525" cap="flat">
            <a:solidFill>
              <a:srgbClr val="272D2E"/>
            </a:solidFill>
            <a:prstDash val="sysDot"/>
            <a:headEnd type="none" w="sm" len="sm"/>
            <a:tailEnd type="none" w="sm" len="sm"/>
          </a:ln>
        </p:spPr>
        <p:txBody>
          <a:bodyPr/>
          <a:lstStyle/>
          <a:p>
            <a:endParaRPr lang="fr-FR"/>
          </a:p>
        </p:txBody>
      </p:sp>
      <p:sp>
        <p:nvSpPr>
          <p:cNvPr id="5" name="AutoShape 5"/>
          <p:cNvSpPr/>
          <p:nvPr/>
        </p:nvSpPr>
        <p:spPr>
          <a:xfrm flipH="1">
            <a:off x="1718889" y="4038995"/>
            <a:ext cx="4634742" cy="0"/>
          </a:xfrm>
          <a:prstGeom prst="line">
            <a:avLst/>
          </a:prstGeom>
          <a:ln w="9525" cap="flat">
            <a:solidFill>
              <a:srgbClr val="272D2E"/>
            </a:solidFill>
            <a:prstDash val="sysDot"/>
            <a:headEnd type="none" w="sm" len="sm"/>
            <a:tailEnd type="none" w="sm" len="sm"/>
          </a:ln>
        </p:spPr>
        <p:txBody>
          <a:bodyPr/>
          <a:lstStyle/>
          <a:p>
            <a:endParaRPr lang="fr-FR"/>
          </a:p>
        </p:txBody>
      </p:sp>
      <p:sp>
        <p:nvSpPr>
          <p:cNvPr id="6" name="AutoShape 6"/>
          <p:cNvSpPr/>
          <p:nvPr/>
        </p:nvSpPr>
        <p:spPr>
          <a:xfrm flipH="1">
            <a:off x="1724599" y="4580293"/>
            <a:ext cx="4634742" cy="0"/>
          </a:xfrm>
          <a:prstGeom prst="line">
            <a:avLst/>
          </a:prstGeom>
          <a:ln w="9525" cap="flat">
            <a:solidFill>
              <a:srgbClr val="272D2E"/>
            </a:solidFill>
            <a:prstDash val="sysDot"/>
            <a:headEnd type="none" w="sm" len="sm"/>
            <a:tailEnd type="none" w="sm" len="sm"/>
          </a:ln>
        </p:spPr>
        <p:txBody>
          <a:bodyPr/>
          <a:lstStyle/>
          <a:p>
            <a:endParaRPr lang="fr-FR"/>
          </a:p>
        </p:txBody>
      </p:sp>
      <p:grpSp>
        <p:nvGrpSpPr>
          <p:cNvPr id="7" name="Group 7"/>
          <p:cNvGrpSpPr/>
          <p:nvPr/>
        </p:nvGrpSpPr>
        <p:grpSpPr>
          <a:xfrm>
            <a:off x="5886692" y="1890494"/>
            <a:ext cx="2168775" cy="8801506"/>
            <a:chOff x="0" y="0"/>
            <a:chExt cx="812800" cy="3298574"/>
          </a:xfrm>
        </p:grpSpPr>
        <p:sp>
          <p:nvSpPr>
            <p:cNvPr id="8" name="Freeform 8"/>
            <p:cNvSpPr/>
            <p:nvPr/>
          </p:nvSpPr>
          <p:spPr>
            <a:xfrm>
              <a:off x="0" y="0"/>
              <a:ext cx="812800" cy="3298574"/>
            </a:xfrm>
            <a:custGeom>
              <a:avLst/>
              <a:gdLst/>
              <a:ahLst/>
              <a:cxnLst/>
              <a:rect l="l" t="t" r="r" b="b"/>
              <a:pathLst>
                <a:path w="812800" h="3298574">
                  <a:moveTo>
                    <a:pt x="0" y="0"/>
                  </a:moveTo>
                  <a:lnTo>
                    <a:pt x="812800" y="0"/>
                  </a:lnTo>
                  <a:lnTo>
                    <a:pt x="812800" y="3298574"/>
                  </a:lnTo>
                  <a:lnTo>
                    <a:pt x="0" y="3298574"/>
                  </a:lnTo>
                  <a:close/>
                </a:path>
              </a:pathLst>
            </a:custGeom>
            <a:blipFill>
              <a:blip r:embed="rId2"/>
              <a:stretch>
                <a:fillRect l="-220552" r="-220552"/>
              </a:stretch>
            </a:blipFill>
          </p:spPr>
          <p:txBody>
            <a:bodyPr/>
            <a:lstStyle/>
            <a:p>
              <a:endParaRPr lang="fr-FR" dirty="0"/>
            </a:p>
          </p:txBody>
        </p:sp>
      </p:grpSp>
      <p:grpSp>
        <p:nvGrpSpPr>
          <p:cNvPr id="9" name="Group 9"/>
          <p:cNvGrpSpPr/>
          <p:nvPr/>
        </p:nvGrpSpPr>
        <p:grpSpPr>
          <a:xfrm rot="-10800000">
            <a:off x="-732375" y="-1787262"/>
            <a:ext cx="1097850" cy="6372317"/>
            <a:chOff x="0" y="0"/>
            <a:chExt cx="699457" cy="4059902"/>
          </a:xfrm>
        </p:grpSpPr>
        <p:sp>
          <p:nvSpPr>
            <p:cNvPr id="10" name="Freeform 10"/>
            <p:cNvSpPr/>
            <p:nvPr/>
          </p:nvSpPr>
          <p:spPr>
            <a:xfrm>
              <a:off x="0" y="0"/>
              <a:ext cx="699457" cy="4059901"/>
            </a:xfrm>
            <a:custGeom>
              <a:avLst/>
              <a:gdLst/>
              <a:ahLst/>
              <a:cxnLst/>
              <a:rect l="l" t="t" r="r" b="b"/>
              <a:pathLst>
                <a:path w="699457" h="4059901">
                  <a:moveTo>
                    <a:pt x="0" y="0"/>
                  </a:moveTo>
                  <a:lnTo>
                    <a:pt x="699457" y="0"/>
                  </a:lnTo>
                  <a:lnTo>
                    <a:pt x="699457" y="4059901"/>
                  </a:lnTo>
                  <a:lnTo>
                    <a:pt x="0" y="4059901"/>
                  </a:lnTo>
                  <a:close/>
                </a:path>
              </a:pathLst>
            </a:custGeom>
            <a:solidFill>
              <a:srgbClr val="FF6601"/>
            </a:solidFill>
          </p:spPr>
          <p:txBody>
            <a:bodyPr/>
            <a:lstStyle/>
            <a:p>
              <a:endParaRPr lang="fr-FR"/>
            </a:p>
          </p:txBody>
        </p:sp>
        <p:sp>
          <p:nvSpPr>
            <p:cNvPr id="11" name="TextBox 11"/>
            <p:cNvSpPr txBox="1"/>
            <p:nvPr/>
          </p:nvSpPr>
          <p:spPr>
            <a:xfrm>
              <a:off x="0" y="-38100"/>
              <a:ext cx="699457" cy="4098002"/>
            </a:xfrm>
            <a:prstGeom prst="rect">
              <a:avLst/>
            </a:prstGeom>
          </p:spPr>
          <p:txBody>
            <a:bodyPr lIns="21000" tIns="21000" rIns="21000" bIns="21000" rtlCol="0" anchor="ctr"/>
            <a:lstStyle/>
            <a:p>
              <a:pPr algn="ctr">
                <a:lnSpc>
                  <a:spcPts val="1099"/>
                </a:lnSpc>
              </a:pPr>
              <a:endParaRPr/>
            </a:p>
          </p:txBody>
        </p:sp>
      </p:grpSp>
      <p:sp>
        <p:nvSpPr>
          <p:cNvPr id="12" name="Freeform 12"/>
          <p:cNvSpPr/>
          <p:nvPr/>
        </p:nvSpPr>
        <p:spPr>
          <a:xfrm>
            <a:off x="365475" y="6675833"/>
            <a:ext cx="744420" cy="469295"/>
          </a:xfrm>
          <a:custGeom>
            <a:avLst/>
            <a:gdLst/>
            <a:ahLst/>
            <a:cxnLst/>
            <a:rect l="l" t="t" r="r" b="b"/>
            <a:pathLst>
              <a:path w="744420" h="469295">
                <a:moveTo>
                  <a:pt x="0" y="0"/>
                </a:moveTo>
                <a:lnTo>
                  <a:pt x="744420" y="0"/>
                </a:lnTo>
                <a:lnTo>
                  <a:pt x="744420" y="469295"/>
                </a:lnTo>
                <a:lnTo>
                  <a:pt x="0" y="469295"/>
                </a:lnTo>
                <a:lnTo>
                  <a:pt x="0" y="0"/>
                </a:lnTo>
                <a:close/>
              </a:path>
            </a:pathLst>
          </a:custGeom>
          <a:blipFill>
            <a:blip r:embed="rId3"/>
            <a:stretch>
              <a:fillRect/>
            </a:stretch>
          </a:blipFill>
        </p:spPr>
        <p:txBody>
          <a:bodyPr/>
          <a:lstStyle/>
          <a:p>
            <a:endParaRPr lang="fr-FR"/>
          </a:p>
        </p:txBody>
      </p:sp>
      <p:sp>
        <p:nvSpPr>
          <p:cNvPr id="13" name="Freeform 13"/>
          <p:cNvSpPr/>
          <p:nvPr/>
        </p:nvSpPr>
        <p:spPr>
          <a:xfrm>
            <a:off x="2048267" y="6937188"/>
            <a:ext cx="1243952" cy="506466"/>
          </a:xfrm>
          <a:custGeom>
            <a:avLst/>
            <a:gdLst/>
            <a:ahLst/>
            <a:cxnLst/>
            <a:rect l="l" t="t" r="r" b="b"/>
            <a:pathLst>
              <a:path w="1243952" h="506466">
                <a:moveTo>
                  <a:pt x="0" y="0"/>
                </a:moveTo>
                <a:lnTo>
                  <a:pt x="1243952" y="0"/>
                </a:lnTo>
                <a:lnTo>
                  <a:pt x="1243952" y="506466"/>
                </a:lnTo>
                <a:lnTo>
                  <a:pt x="0" y="506466"/>
                </a:lnTo>
                <a:lnTo>
                  <a:pt x="0" y="0"/>
                </a:lnTo>
                <a:close/>
              </a:path>
            </a:pathLst>
          </a:custGeom>
          <a:blipFill>
            <a:blip r:embed="rId4"/>
            <a:stretch>
              <a:fillRect/>
            </a:stretch>
          </a:blipFill>
        </p:spPr>
        <p:txBody>
          <a:bodyPr/>
          <a:lstStyle/>
          <a:p>
            <a:endParaRPr lang="fr-FR"/>
          </a:p>
        </p:txBody>
      </p:sp>
      <p:sp>
        <p:nvSpPr>
          <p:cNvPr id="14" name="Freeform 14"/>
          <p:cNvSpPr/>
          <p:nvPr/>
        </p:nvSpPr>
        <p:spPr>
          <a:xfrm>
            <a:off x="3942910" y="7505298"/>
            <a:ext cx="395718" cy="395718"/>
          </a:xfrm>
          <a:custGeom>
            <a:avLst/>
            <a:gdLst/>
            <a:ahLst/>
            <a:cxnLst/>
            <a:rect l="l" t="t" r="r" b="b"/>
            <a:pathLst>
              <a:path w="395718" h="395718">
                <a:moveTo>
                  <a:pt x="0" y="0"/>
                </a:moveTo>
                <a:lnTo>
                  <a:pt x="395718" y="0"/>
                </a:lnTo>
                <a:lnTo>
                  <a:pt x="395718" y="395719"/>
                </a:lnTo>
                <a:lnTo>
                  <a:pt x="0" y="395719"/>
                </a:lnTo>
                <a:lnTo>
                  <a:pt x="0" y="0"/>
                </a:lnTo>
                <a:close/>
              </a:path>
            </a:pathLst>
          </a:custGeom>
          <a:blipFill>
            <a:blip r:embed="rId5"/>
            <a:stretch>
              <a:fillRect/>
            </a:stretch>
          </a:blipFill>
        </p:spPr>
        <p:txBody>
          <a:bodyPr/>
          <a:lstStyle/>
          <a:p>
            <a:endParaRPr lang="fr-FR"/>
          </a:p>
        </p:txBody>
      </p:sp>
      <p:sp>
        <p:nvSpPr>
          <p:cNvPr id="15" name="Freeform 15"/>
          <p:cNvSpPr/>
          <p:nvPr/>
        </p:nvSpPr>
        <p:spPr>
          <a:xfrm>
            <a:off x="460205" y="9344461"/>
            <a:ext cx="303438" cy="303438"/>
          </a:xfrm>
          <a:custGeom>
            <a:avLst/>
            <a:gdLst/>
            <a:ahLst/>
            <a:cxnLst/>
            <a:rect l="l" t="t" r="r" b="b"/>
            <a:pathLst>
              <a:path w="303438" h="303438">
                <a:moveTo>
                  <a:pt x="0" y="0"/>
                </a:moveTo>
                <a:lnTo>
                  <a:pt x="303439" y="0"/>
                </a:lnTo>
                <a:lnTo>
                  <a:pt x="303439" y="303438"/>
                </a:lnTo>
                <a:lnTo>
                  <a:pt x="0" y="303438"/>
                </a:lnTo>
                <a:lnTo>
                  <a:pt x="0" y="0"/>
                </a:lnTo>
                <a:close/>
              </a:path>
            </a:pathLst>
          </a:custGeom>
          <a:blipFill>
            <a:blip r:embed="rId6"/>
            <a:stretch>
              <a:fillRect/>
            </a:stretch>
          </a:blipFill>
        </p:spPr>
        <p:txBody>
          <a:bodyPr/>
          <a:lstStyle/>
          <a:p>
            <a:endParaRPr lang="fr-FR"/>
          </a:p>
        </p:txBody>
      </p:sp>
      <p:sp>
        <p:nvSpPr>
          <p:cNvPr id="16" name="Freeform 16"/>
          <p:cNvSpPr/>
          <p:nvPr/>
        </p:nvSpPr>
        <p:spPr>
          <a:xfrm>
            <a:off x="4443448" y="6896516"/>
            <a:ext cx="330546" cy="316175"/>
          </a:xfrm>
          <a:custGeom>
            <a:avLst/>
            <a:gdLst/>
            <a:ahLst/>
            <a:cxnLst/>
            <a:rect l="l" t="t" r="r" b="b"/>
            <a:pathLst>
              <a:path w="330546" h="316175">
                <a:moveTo>
                  <a:pt x="0" y="0"/>
                </a:moveTo>
                <a:lnTo>
                  <a:pt x="330546" y="0"/>
                </a:lnTo>
                <a:lnTo>
                  <a:pt x="330546" y="316175"/>
                </a:lnTo>
                <a:lnTo>
                  <a:pt x="0" y="316175"/>
                </a:lnTo>
                <a:lnTo>
                  <a:pt x="0" y="0"/>
                </a:lnTo>
                <a:close/>
              </a:path>
            </a:pathLst>
          </a:custGeom>
          <a:blipFill>
            <a:blip r:embed="rId7"/>
            <a:stretch>
              <a:fillRect/>
            </a:stretch>
          </a:blipFill>
        </p:spPr>
        <p:txBody>
          <a:bodyPr/>
          <a:lstStyle/>
          <a:p>
            <a:endParaRPr lang="fr-FR"/>
          </a:p>
        </p:txBody>
      </p:sp>
      <p:sp>
        <p:nvSpPr>
          <p:cNvPr id="17" name="Freeform 17"/>
          <p:cNvSpPr/>
          <p:nvPr/>
        </p:nvSpPr>
        <p:spPr>
          <a:xfrm>
            <a:off x="1532973" y="6965505"/>
            <a:ext cx="408981" cy="381043"/>
          </a:xfrm>
          <a:custGeom>
            <a:avLst/>
            <a:gdLst/>
            <a:ahLst/>
            <a:cxnLst/>
            <a:rect l="l" t="t" r="r" b="b"/>
            <a:pathLst>
              <a:path w="408981" h="381043">
                <a:moveTo>
                  <a:pt x="0" y="0"/>
                </a:moveTo>
                <a:lnTo>
                  <a:pt x="408981" y="0"/>
                </a:lnTo>
                <a:lnTo>
                  <a:pt x="408981" y="381043"/>
                </a:lnTo>
                <a:lnTo>
                  <a:pt x="0" y="381043"/>
                </a:lnTo>
                <a:lnTo>
                  <a:pt x="0" y="0"/>
                </a:lnTo>
                <a:close/>
              </a:path>
            </a:pathLst>
          </a:custGeom>
          <a:blipFill>
            <a:blip r:embed="rId8"/>
            <a:stretch>
              <a:fillRect/>
            </a:stretch>
          </a:blipFill>
        </p:spPr>
        <p:txBody>
          <a:bodyPr/>
          <a:lstStyle/>
          <a:p>
            <a:endParaRPr lang="fr-FR"/>
          </a:p>
        </p:txBody>
      </p:sp>
      <p:sp>
        <p:nvSpPr>
          <p:cNvPr id="18" name="Freeform 18"/>
          <p:cNvSpPr/>
          <p:nvPr/>
        </p:nvSpPr>
        <p:spPr>
          <a:xfrm>
            <a:off x="3789781" y="6910481"/>
            <a:ext cx="306266" cy="302210"/>
          </a:xfrm>
          <a:custGeom>
            <a:avLst/>
            <a:gdLst/>
            <a:ahLst/>
            <a:cxnLst/>
            <a:rect l="l" t="t" r="r" b="b"/>
            <a:pathLst>
              <a:path w="306266" h="302210">
                <a:moveTo>
                  <a:pt x="0" y="0"/>
                </a:moveTo>
                <a:lnTo>
                  <a:pt x="306267" y="0"/>
                </a:lnTo>
                <a:lnTo>
                  <a:pt x="306267" y="302210"/>
                </a:lnTo>
                <a:lnTo>
                  <a:pt x="0" y="302210"/>
                </a:lnTo>
                <a:lnTo>
                  <a:pt x="0" y="0"/>
                </a:lnTo>
                <a:close/>
              </a:path>
            </a:pathLst>
          </a:custGeom>
          <a:blipFill>
            <a:blip r:embed="rId9"/>
            <a:stretch>
              <a:fillRect/>
            </a:stretch>
          </a:blipFill>
        </p:spPr>
        <p:txBody>
          <a:bodyPr/>
          <a:lstStyle/>
          <a:p>
            <a:endParaRPr lang="fr-FR"/>
          </a:p>
        </p:txBody>
      </p:sp>
      <p:sp>
        <p:nvSpPr>
          <p:cNvPr id="19" name="Freeform 19"/>
          <p:cNvSpPr/>
          <p:nvPr/>
        </p:nvSpPr>
        <p:spPr>
          <a:xfrm>
            <a:off x="460205" y="9740235"/>
            <a:ext cx="347118" cy="337598"/>
          </a:xfrm>
          <a:custGeom>
            <a:avLst/>
            <a:gdLst/>
            <a:ahLst/>
            <a:cxnLst/>
            <a:rect l="l" t="t" r="r" b="b"/>
            <a:pathLst>
              <a:path w="347118" h="337598">
                <a:moveTo>
                  <a:pt x="0" y="0"/>
                </a:moveTo>
                <a:lnTo>
                  <a:pt x="347118" y="0"/>
                </a:lnTo>
                <a:lnTo>
                  <a:pt x="347118" y="337598"/>
                </a:lnTo>
                <a:lnTo>
                  <a:pt x="0" y="337598"/>
                </a:lnTo>
                <a:lnTo>
                  <a:pt x="0" y="0"/>
                </a:lnTo>
                <a:close/>
              </a:path>
            </a:pathLst>
          </a:custGeom>
          <a:blipFill>
            <a:blip r:embed="rId10"/>
            <a:stretch>
              <a:fillRect/>
            </a:stretch>
          </a:blipFill>
        </p:spPr>
        <p:txBody>
          <a:bodyPr/>
          <a:lstStyle/>
          <a:p>
            <a:endParaRPr lang="fr-FR"/>
          </a:p>
        </p:txBody>
      </p:sp>
      <p:sp>
        <p:nvSpPr>
          <p:cNvPr id="20" name="Freeform 20"/>
          <p:cNvSpPr/>
          <p:nvPr/>
        </p:nvSpPr>
        <p:spPr>
          <a:xfrm>
            <a:off x="3181468" y="7522098"/>
            <a:ext cx="529130" cy="244018"/>
          </a:xfrm>
          <a:custGeom>
            <a:avLst/>
            <a:gdLst/>
            <a:ahLst/>
            <a:cxnLst/>
            <a:rect l="l" t="t" r="r" b="b"/>
            <a:pathLst>
              <a:path w="529130" h="244018">
                <a:moveTo>
                  <a:pt x="0" y="0"/>
                </a:moveTo>
                <a:lnTo>
                  <a:pt x="529130" y="0"/>
                </a:lnTo>
                <a:lnTo>
                  <a:pt x="529130" y="244018"/>
                </a:lnTo>
                <a:lnTo>
                  <a:pt x="0" y="244018"/>
                </a:lnTo>
                <a:lnTo>
                  <a:pt x="0" y="0"/>
                </a:lnTo>
                <a:close/>
              </a:path>
            </a:pathLst>
          </a:custGeom>
          <a:blipFill>
            <a:blip r:embed="rId11"/>
            <a:stretch>
              <a:fillRect b="-15196"/>
            </a:stretch>
          </a:blipFill>
        </p:spPr>
        <p:txBody>
          <a:bodyPr/>
          <a:lstStyle/>
          <a:p>
            <a:endParaRPr lang="fr-FR"/>
          </a:p>
        </p:txBody>
      </p:sp>
      <p:sp>
        <p:nvSpPr>
          <p:cNvPr id="21" name="Freeform 21"/>
          <p:cNvSpPr/>
          <p:nvPr/>
        </p:nvSpPr>
        <p:spPr>
          <a:xfrm>
            <a:off x="3168045" y="7885847"/>
            <a:ext cx="737010" cy="261766"/>
          </a:xfrm>
          <a:custGeom>
            <a:avLst/>
            <a:gdLst/>
            <a:ahLst/>
            <a:cxnLst/>
            <a:rect l="l" t="t" r="r" b="b"/>
            <a:pathLst>
              <a:path w="737010" h="261766">
                <a:moveTo>
                  <a:pt x="0" y="0"/>
                </a:moveTo>
                <a:lnTo>
                  <a:pt x="737010" y="0"/>
                </a:lnTo>
                <a:lnTo>
                  <a:pt x="737010" y="261766"/>
                </a:lnTo>
                <a:lnTo>
                  <a:pt x="0" y="261766"/>
                </a:lnTo>
                <a:lnTo>
                  <a:pt x="0" y="0"/>
                </a:lnTo>
                <a:close/>
              </a:path>
            </a:pathLst>
          </a:custGeom>
          <a:blipFill>
            <a:blip r:embed="rId12"/>
            <a:stretch>
              <a:fillRect/>
            </a:stretch>
          </a:blipFill>
        </p:spPr>
        <p:txBody>
          <a:bodyPr/>
          <a:lstStyle/>
          <a:p>
            <a:endParaRPr lang="fr-FR"/>
          </a:p>
        </p:txBody>
      </p:sp>
      <p:sp>
        <p:nvSpPr>
          <p:cNvPr id="22" name="Freeform 22"/>
          <p:cNvSpPr/>
          <p:nvPr/>
        </p:nvSpPr>
        <p:spPr>
          <a:xfrm>
            <a:off x="4527628" y="7505298"/>
            <a:ext cx="411812" cy="589402"/>
          </a:xfrm>
          <a:custGeom>
            <a:avLst/>
            <a:gdLst/>
            <a:ahLst/>
            <a:cxnLst/>
            <a:rect l="l" t="t" r="r" b="b"/>
            <a:pathLst>
              <a:path w="411812" h="589402">
                <a:moveTo>
                  <a:pt x="0" y="0"/>
                </a:moveTo>
                <a:lnTo>
                  <a:pt x="411813" y="0"/>
                </a:lnTo>
                <a:lnTo>
                  <a:pt x="411813" y="589402"/>
                </a:lnTo>
                <a:lnTo>
                  <a:pt x="0" y="589402"/>
                </a:lnTo>
                <a:lnTo>
                  <a:pt x="0" y="0"/>
                </a:lnTo>
                <a:close/>
              </a:path>
            </a:pathLst>
          </a:custGeom>
          <a:blipFill>
            <a:blip r:embed="rId13"/>
            <a:stretch>
              <a:fillRect/>
            </a:stretch>
          </a:blipFill>
        </p:spPr>
        <p:txBody>
          <a:bodyPr/>
          <a:lstStyle/>
          <a:p>
            <a:endParaRPr lang="fr-FR"/>
          </a:p>
        </p:txBody>
      </p:sp>
      <p:sp>
        <p:nvSpPr>
          <p:cNvPr id="23" name="Freeform 23"/>
          <p:cNvSpPr/>
          <p:nvPr/>
        </p:nvSpPr>
        <p:spPr>
          <a:xfrm>
            <a:off x="396199" y="7639294"/>
            <a:ext cx="606877" cy="377436"/>
          </a:xfrm>
          <a:custGeom>
            <a:avLst/>
            <a:gdLst/>
            <a:ahLst/>
            <a:cxnLst/>
            <a:rect l="l" t="t" r="r" b="b"/>
            <a:pathLst>
              <a:path w="606877" h="377436">
                <a:moveTo>
                  <a:pt x="0" y="0"/>
                </a:moveTo>
                <a:lnTo>
                  <a:pt x="606877" y="0"/>
                </a:lnTo>
                <a:lnTo>
                  <a:pt x="606877" y="377436"/>
                </a:lnTo>
                <a:lnTo>
                  <a:pt x="0" y="377436"/>
                </a:lnTo>
                <a:lnTo>
                  <a:pt x="0" y="0"/>
                </a:lnTo>
                <a:close/>
              </a:path>
            </a:pathLst>
          </a:custGeom>
          <a:blipFill>
            <a:blip r:embed="rId14"/>
            <a:stretch>
              <a:fillRect/>
            </a:stretch>
          </a:blipFill>
        </p:spPr>
        <p:txBody>
          <a:bodyPr/>
          <a:lstStyle/>
          <a:p>
            <a:endParaRPr lang="fr-FR"/>
          </a:p>
        </p:txBody>
      </p:sp>
      <p:sp>
        <p:nvSpPr>
          <p:cNvPr id="24" name="Freeform 24"/>
          <p:cNvSpPr/>
          <p:nvPr/>
        </p:nvSpPr>
        <p:spPr>
          <a:xfrm>
            <a:off x="409789" y="7901017"/>
            <a:ext cx="627995" cy="627995"/>
          </a:xfrm>
          <a:custGeom>
            <a:avLst/>
            <a:gdLst/>
            <a:ahLst/>
            <a:cxnLst/>
            <a:rect l="l" t="t" r="r" b="b"/>
            <a:pathLst>
              <a:path w="627995" h="627995">
                <a:moveTo>
                  <a:pt x="0" y="0"/>
                </a:moveTo>
                <a:lnTo>
                  <a:pt x="627995" y="0"/>
                </a:lnTo>
                <a:lnTo>
                  <a:pt x="627995" y="627995"/>
                </a:lnTo>
                <a:lnTo>
                  <a:pt x="0" y="627995"/>
                </a:lnTo>
                <a:lnTo>
                  <a:pt x="0" y="0"/>
                </a:lnTo>
                <a:close/>
              </a:path>
            </a:pathLst>
          </a:custGeom>
          <a:blipFill>
            <a:blip r:embed="rId15"/>
            <a:stretch>
              <a:fillRect/>
            </a:stretch>
          </a:blipFill>
        </p:spPr>
        <p:txBody>
          <a:bodyPr/>
          <a:lstStyle/>
          <a:p>
            <a:endParaRPr lang="fr-FR"/>
          </a:p>
        </p:txBody>
      </p:sp>
      <p:sp>
        <p:nvSpPr>
          <p:cNvPr id="25" name="Freeform 25"/>
          <p:cNvSpPr/>
          <p:nvPr/>
        </p:nvSpPr>
        <p:spPr>
          <a:xfrm>
            <a:off x="2213563" y="7469992"/>
            <a:ext cx="663818" cy="251861"/>
          </a:xfrm>
          <a:custGeom>
            <a:avLst/>
            <a:gdLst/>
            <a:ahLst/>
            <a:cxnLst/>
            <a:rect l="l" t="t" r="r" b="b"/>
            <a:pathLst>
              <a:path w="663818" h="251861">
                <a:moveTo>
                  <a:pt x="0" y="0"/>
                </a:moveTo>
                <a:lnTo>
                  <a:pt x="663818" y="0"/>
                </a:lnTo>
                <a:lnTo>
                  <a:pt x="663818" y="251860"/>
                </a:lnTo>
                <a:lnTo>
                  <a:pt x="0" y="251860"/>
                </a:lnTo>
                <a:lnTo>
                  <a:pt x="0" y="0"/>
                </a:lnTo>
                <a:close/>
              </a:path>
            </a:pathLst>
          </a:custGeom>
          <a:blipFill>
            <a:blip r:embed="rId16"/>
            <a:stretch>
              <a:fillRect/>
            </a:stretch>
          </a:blipFill>
        </p:spPr>
        <p:txBody>
          <a:bodyPr/>
          <a:lstStyle/>
          <a:p>
            <a:endParaRPr lang="fr-FR"/>
          </a:p>
        </p:txBody>
      </p:sp>
      <p:sp>
        <p:nvSpPr>
          <p:cNvPr id="26" name="Freeform 26"/>
          <p:cNvSpPr/>
          <p:nvPr/>
        </p:nvSpPr>
        <p:spPr>
          <a:xfrm>
            <a:off x="395338" y="8419472"/>
            <a:ext cx="535460" cy="198607"/>
          </a:xfrm>
          <a:custGeom>
            <a:avLst/>
            <a:gdLst/>
            <a:ahLst/>
            <a:cxnLst/>
            <a:rect l="l" t="t" r="r" b="b"/>
            <a:pathLst>
              <a:path w="535460" h="198607">
                <a:moveTo>
                  <a:pt x="0" y="0"/>
                </a:moveTo>
                <a:lnTo>
                  <a:pt x="535460" y="0"/>
                </a:lnTo>
                <a:lnTo>
                  <a:pt x="535460" y="198607"/>
                </a:lnTo>
                <a:lnTo>
                  <a:pt x="0" y="198607"/>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fr-FR"/>
          </a:p>
        </p:txBody>
      </p:sp>
      <p:sp>
        <p:nvSpPr>
          <p:cNvPr id="27" name="Freeform 27"/>
          <p:cNvSpPr/>
          <p:nvPr/>
        </p:nvSpPr>
        <p:spPr>
          <a:xfrm>
            <a:off x="4064712" y="7956142"/>
            <a:ext cx="332461" cy="313751"/>
          </a:xfrm>
          <a:custGeom>
            <a:avLst/>
            <a:gdLst/>
            <a:ahLst/>
            <a:cxnLst/>
            <a:rect l="l" t="t" r="r" b="b"/>
            <a:pathLst>
              <a:path w="332461" h="313751">
                <a:moveTo>
                  <a:pt x="0" y="0"/>
                </a:moveTo>
                <a:lnTo>
                  <a:pt x="332461" y="0"/>
                </a:lnTo>
                <a:lnTo>
                  <a:pt x="332461" y="313751"/>
                </a:lnTo>
                <a:lnTo>
                  <a:pt x="0" y="313751"/>
                </a:lnTo>
                <a:lnTo>
                  <a:pt x="0" y="0"/>
                </a:lnTo>
                <a:close/>
              </a:path>
            </a:pathLst>
          </a:custGeom>
          <a:blipFill>
            <a:blip r:embed="rId18"/>
            <a:stretch>
              <a:fillRect/>
            </a:stretch>
          </a:blipFill>
        </p:spPr>
        <p:txBody>
          <a:bodyPr/>
          <a:lstStyle/>
          <a:p>
            <a:endParaRPr lang="fr-FR"/>
          </a:p>
        </p:txBody>
      </p:sp>
      <p:sp>
        <p:nvSpPr>
          <p:cNvPr id="28" name="Freeform 28"/>
          <p:cNvSpPr/>
          <p:nvPr/>
        </p:nvSpPr>
        <p:spPr>
          <a:xfrm>
            <a:off x="3123742" y="8174384"/>
            <a:ext cx="929184" cy="191017"/>
          </a:xfrm>
          <a:custGeom>
            <a:avLst/>
            <a:gdLst/>
            <a:ahLst/>
            <a:cxnLst/>
            <a:rect l="l" t="t" r="r" b="b"/>
            <a:pathLst>
              <a:path w="929184" h="191017">
                <a:moveTo>
                  <a:pt x="0" y="0"/>
                </a:moveTo>
                <a:lnTo>
                  <a:pt x="929185" y="0"/>
                </a:lnTo>
                <a:lnTo>
                  <a:pt x="929185" y="191017"/>
                </a:lnTo>
                <a:lnTo>
                  <a:pt x="0" y="191017"/>
                </a:lnTo>
                <a:lnTo>
                  <a:pt x="0" y="0"/>
                </a:lnTo>
                <a:close/>
              </a:path>
            </a:pathLst>
          </a:custGeom>
          <a:blipFill>
            <a:blip r:embed="rId19"/>
            <a:stretch>
              <a:fillRect/>
            </a:stretch>
          </a:blipFill>
        </p:spPr>
        <p:txBody>
          <a:bodyPr/>
          <a:lstStyle/>
          <a:p>
            <a:endParaRPr lang="fr-FR"/>
          </a:p>
        </p:txBody>
      </p:sp>
      <p:sp>
        <p:nvSpPr>
          <p:cNvPr id="29" name="Freeform 29"/>
          <p:cNvSpPr/>
          <p:nvPr/>
        </p:nvSpPr>
        <p:spPr>
          <a:xfrm>
            <a:off x="396199" y="8742500"/>
            <a:ext cx="945491" cy="245349"/>
          </a:xfrm>
          <a:custGeom>
            <a:avLst/>
            <a:gdLst/>
            <a:ahLst/>
            <a:cxnLst/>
            <a:rect l="l" t="t" r="r" b="b"/>
            <a:pathLst>
              <a:path w="945491" h="245349">
                <a:moveTo>
                  <a:pt x="0" y="0"/>
                </a:moveTo>
                <a:lnTo>
                  <a:pt x="945491" y="0"/>
                </a:lnTo>
                <a:lnTo>
                  <a:pt x="945491" y="245349"/>
                </a:lnTo>
                <a:lnTo>
                  <a:pt x="0" y="245349"/>
                </a:lnTo>
                <a:lnTo>
                  <a:pt x="0" y="0"/>
                </a:lnTo>
                <a:close/>
              </a:path>
            </a:pathLst>
          </a:custGeom>
          <a:blipFill>
            <a:blip r:embed="rId20"/>
            <a:stretch>
              <a:fillRect/>
            </a:stretch>
          </a:blipFill>
        </p:spPr>
        <p:txBody>
          <a:bodyPr/>
          <a:lstStyle/>
          <a:p>
            <a:endParaRPr lang="fr-FR"/>
          </a:p>
        </p:txBody>
      </p:sp>
      <p:sp>
        <p:nvSpPr>
          <p:cNvPr id="30" name="Freeform 30"/>
          <p:cNvSpPr/>
          <p:nvPr/>
        </p:nvSpPr>
        <p:spPr>
          <a:xfrm>
            <a:off x="460205" y="9070971"/>
            <a:ext cx="924697" cy="167177"/>
          </a:xfrm>
          <a:custGeom>
            <a:avLst/>
            <a:gdLst/>
            <a:ahLst/>
            <a:cxnLst/>
            <a:rect l="l" t="t" r="r" b="b"/>
            <a:pathLst>
              <a:path w="924697" h="167177">
                <a:moveTo>
                  <a:pt x="0" y="0"/>
                </a:moveTo>
                <a:lnTo>
                  <a:pt x="924697" y="0"/>
                </a:lnTo>
                <a:lnTo>
                  <a:pt x="924697" y="167177"/>
                </a:lnTo>
                <a:lnTo>
                  <a:pt x="0" y="167177"/>
                </a:lnTo>
                <a:lnTo>
                  <a:pt x="0" y="0"/>
                </a:lnTo>
                <a:close/>
              </a:path>
            </a:pathLst>
          </a:custGeom>
          <a:blipFill>
            <a:blip r:embed="rId21"/>
            <a:stretch>
              <a:fillRect/>
            </a:stretch>
          </a:blipFill>
        </p:spPr>
        <p:txBody>
          <a:bodyPr/>
          <a:lstStyle/>
          <a:p>
            <a:endParaRPr lang="fr-FR"/>
          </a:p>
        </p:txBody>
      </p:sp>
      <p:sp>
        <p:nvSpPr>
          <p:cNvPr id="31" name="Freeform 31"/>
          <p:cNvSpPr/>
          <p:nvPr/>
        </p:nvSpPr>
        <p:spPr>
          <a:xfrm>
            <a:off x="1109895" y="7996420"/>
            <a:ext cx="309349" cy="391653"/>
          </a:xfrm>
          <a:custGeom>
            <a:avLst/>
            <a:gdLst/>
            <a:ahLst/>
            <a:cxnLst/>
            <a:rect l="l" t="t" r="r" b="b"/>
            <a:pathLst>
              <a:path w="309349" h="391653">
                <a:moveTo>
                  <a:pt x="0" y="0"/>
                </a:moveTo>
                <a:lnTo>
                  <a:pt x="309349" y="0"/>
                </a:lnTo>
                <a:lnTo>
                  <a:pt x="309349" y="391653"/>
                </a:lnTo>
                <a:lnTo>
                  <a:pt x="0" y="391653"/>
                </a:lnTo>
                <a:lnTo>
                  <a:pt x="0" y="0"/>
                </a:lnTo>
                <a:close/>
              </a:path>
            </a:pathLst>
          </a:custGeom>
          <a:blipFill>
            <a:blip r:embed="rId22"/>
            <a:stretch>
              <a:fillRect/>
            </a:stretch>
          </a:blipFill>
        </p:spPr>
        <p:txBody>
          <a:bodyPr/>
          <a:lstStyle/>
          <a:p>
            <a:endParaRPr lang="fr-FR"/>
          </a:p>
        </p:txBody>
      </p:sp>
      <p:sp>
        <p:nvSpPr>
          <p:cNvPr id="32" name="Freeform 32"/>
          <p:cNvSpPr/>
          <p:nvPr/>
        </p:nvSpPr>
        <p:spPr>
          <a:xfrm>
            <a:off x="1593070" y="7938374"/>
            <a:ext cx="952402" cy="202938"/>
          </a:xfrm>
          <a:custGeom>
            <a:avLst/>
            <a:gdLst/>
            <a:ahLst/>
            <a:cxnLst/>
            <a:rect l="l" t="t" r="r" b="b"/>
            <a:pathLst>
              <a:path w="952402" h="202938">
                <a:moveTo>
                  <a:pt x="0" y="0"/>
                </a:moveTo>
                <a:lnTo>
                  <a:pt x="952402" y="0"/>
                </a:lnTo>
                <a:lnTo>
                  <a:pt x="952402" y="202938"/>
                </a:lnTo>
                <a:lnTo>
                  <a:pt x="0" y="202938"/>
                </a:lnTo>
                <a:lnTo>
                  <a:pt x="0" y="0"/>
                </a:lnTo>
                <a:close/>
              </a:path>
            </a:pathLst>
          </a:custGeom>
          <a:blipFill>
            <a:blip r:embed="rId23"/>
            <a:stretch>
              <a:fillRect/>
            </a:stretch>
          </a:blipFill>
        </p:spPr>
        <p:txBody>
          <a:bodyPr/>
          <a:lstStyle/>
          <a:p>
            <a:endParaRPr lang="fr-FR"/>
          </a:p>
        </p:txBody>
      </p:sp>
      <p:sp>
        <p:nvSpPr>
          <p:cNvPr id="33" name="Freeform 33"/>
          <p:cNvSpPr/>
          <p:nvPr/>
        </p:nvSpPr>
        <p:spPr>
          <a:xfrm>
            <a:off x="1609325" y="7405622"/>
            <a:ext cx="513095" cy="444108"/>
          </a:xfrm>
          <a:custGeom>
            <a:avLst/>
            <a:gdLst/>
            <a:ahLst/>
            <a:cxnLst/>
            <a:rect l="l" t="t" r="r" b="b"/>
            <a:pathLst>
              <a:path w="513095" h="444108">
                <a:moveTo>
                  <a:pt x="0" y="0"/>
                </a:moveTo>
                <a:lnTo>
                  <a:pt x="513095" y="0"/>
                </a:lnTo>
                <a:lnTo>
                  <a:pt x="513095" y="444108"/>
                </a:lnTo>
                <a:lnTo>
                  <a:pt x="0" y="444108"/>
                </a:lnTo>
                <a:lnTo>
                  <a:pt x="0" y="0"/>
                </a:lnTo>
                <a:close/>
              </a:path>
            </a:pathLst>
          </a:custGeom>
          <a:blipFill>
            <a:blip r:embed="rId24"/>
            <a:stretch>
              <a:fillRect/>
            </a:stretch>
          </a:blipFill>
        </p:spPr>
        <p:txBody>
          <a:bodyPr/>
          <a:lstStyle/>
          <a:p>
            <a:endParaRPr lang="fr-FR"/>
          </a:p>
        </p:txBody>
      </p:sp>
      <p:sp>
        <p:nvSpPr>
          <p:cNvPr id="34" name="Freeform 34"/>
          <p:cNvSpPr/>
          <p:nvPr/>
        </p:nvSpPr>
        <p:spPr>
          <a:xfrm>
            <a:off x="868944" y="9265711"/>
            <a:ext cx="694054" cy="216709"/>
          </a:xfrm>
          <a:custGeom>
            <a:avLst/>
            <a:gdLst/>
            <a:ahLst/>
            <a:cxnLst/>
            <a:rect l="l" t="t" r="r" b="b"/>
            <a:pathLst>
              <a:path w="694054" h="216709">
                <a:moveTo>
                  <a:pt x="0" y="0"/>
                </a:moveTo>
                <a:lnTo>
                  <a:pt x="694055" y="0"/>
                </a:lnTo>
                <a:lnTo>
                  <a:pt x="694055" y="216708"/>
                </a:lnTo>
                <a:lnTo>
                  <a:pt x="0" y="216708"/>
                </a:lnTo>
                <a:lnTo>
                  <a:pt x="0" y="0"/>
                </a:lnTo>
                <a:close/>
              </a:path>
            </a:pathLst>
          </a:custGeom>
          <a:blipFill>
            <a:blip r:embed="rId25"/>
            <a:stretch>
              <a:fillRect/>
            </a:stretch>
          </a:blipFill>
        </p:spPr>
        <p:txBody>
          <a:bodyPr/>
          <a:lstStyle/>
          <a:p>
            <a:endParaRPr lang="fr-FR"/>
          </a:p>
        </p:txBody>
      </p:sp>
      <p:sp>
        <p:nvSpPr>
          <p:cNvPr id="35" name="Freeform 35"/>
          <p:cNvSpPr/>
          <p:nvPr/>
        </p:nvSpPr>
        <p:spPr>
          <a:xfrm>
            <a:off x="902210" y="9565107"/>
            <a:ext cx="500169" cy="332391"/>
          </a:xfrm>
          <a:custGeom>
            <a:avLst/>
            <a:gdLst/>
            <a:ahLst/>
            <a:cxnLst/>
            <a:rect l="l" t="t" r="r" b="b"/>
            <a:pathLst>
              <a:path w="500169" h="332391">
                <a:moveTo>
                  <a:pt x="0" y="0"/>
                </a:moveTo>
                <a:lnTo>
                  <a:pt x="500169" y="0"/>
                </a:lnTo>
                <a:lnTo>
                  <a:pt x="500169" y="332391"/>
                </a:lnTo>
                <a:lnTo>
                  <a:pt x="0" y="332391"/>
                </a:lnTo>
                <a:lnTo>
                  <a:pt x="0" y="0"/>
                </a:lnTo>
                <a:close/>
              </a:path>
            </a:pathLst>
          </a:custGeom>
          <a:blipFill>
            <a:blip r:embed="rId26"/>
            <a:stretch>
              <a:fillRect/>
            </a:stretch>
          </a:blipFill>
        </p:spPr>
        <p:txBody>
          <a:bodyPr/>
          <a:lstStyle/>
          <a:p>
            <a:endParaRPr lang="fr-FR"/>
          </a:p>
        </p:txBody>
      </p:sp>
      <p:sp>
        <p:nvSpPr>
          <p:cNvPr id="36" name="Freeform 36"/>
          <p:cNvSpPr/>
          <p:nvPr/>
        </p:nvSpPr>
        <p:spPr>
          <a:xfrm>
            <a:off x="1060736" y="8444053"/>
            <a:ext cx="472238" cy="272445"/>
          </a:xfrm>
          <a:custGeom>
            <a:avLst/>
            <a:gdLst/>
            <a:ahLst/>
            <a:cxnLst/>
            <a:rect l="l" t="t" r="r" b="b"/>
            <a:pathLst>
              <a:path w="472238" h="272445">
                <a:moveTo>
                  <a:pt x="0" y="0"/>
                </a:moveTo>
                <a:lnTo>
                  <a:pt x="472237" y="0"/>
                </a:lnTo>
                <a:lnTo>
                  <a:pt x="472237" y="272444"/>
                </a:lnTo>
                <a:lnTo>
                  <a:pt x="0" y="272444"/>
                </a:lnTo>
                <a:lnTo>
                  <a:pt x="0" y="0"/>
                </a:lnTo>
                <a:close/>
              </a:path>
            </a:pathLst>
          </a:custGeom>
          <a:blipFill>
            <a:blip r:embed="rId27"/>
            <a:stretch>
              <a:fillRect/>
            </a:stretch>
          </a:blipFill>
        </p:spPr>
        <p:txBody>
          <a:bodyPr/>
          <a:lstStyle/>
          <a:p>
            <a:endParaRPr lang="fr-FR"/>
          </a:p>
        </p:txBody>
      </p:sp>
      <p:sp>
        <p:nvSpPr>
          <p:cNvPr id="37" name="Freeform 37"/>
          <p:cNvSpPr/>
          <p:nvPr/>
        </p:nvSpPr>
        <p:spPr>
          <a:xfrm>
            <a:off x="2048267" y="8629614"/>
            <a:ext cx="463099" cy="478731"/>
          </a:xfrm>
          <a:custGeom>
            <a:avLst/>
            <a:gdLst/>
            <a:ahLst/>
            <a:cxnLst/>
            <a:rect l="l" t="t" r="r" b="b"/>
            <a:pathLst>
              <a:path w="463099" h="478731">
                <a:moveTo>
                  <a:pt x="0" y="0"/>
                </a:moveTo>
                <a:lnTo>
                  <a:pt x="463099" y="0"/>
                </a:lnTo>
                <a:lnTo>
                  <a:pt x="463099" y="478731"/>
                </a:lnTo>
                <a:lnTo>
                  <a:pt x="0" y="478731"/>
                </a:lnTo>
                <a:lnTo>
                  <a:pt x="0" y="0"/>
                </a:lnTo>
                <a:close/>
              </a:path>
            </a:pathLst>
          </a:custGeom>
          <a:blipFill>
            <a:blip r:embed="rId28"/>
            <a:stretch>
              <a:fillRect/>
            </a:stretch>
          </a:blipFill>
        </p:spPr>
        <p:txBody>
          <a:bodyPr/>
          <a:lstStyle/>
          <a:p>
            <a:endParaRPr lang="fr-FR"/>
          </a:p>
        </p:txBody>
      </p:sp>
      <p:sp>
        <p:nvSpPr>
          <p:cNvPr id="38" name="Freeform 38"/>
          <p:cNvSpPr/>
          <p:nvPr/>
        </p:nvSpPr>
        <p:spPr>
          <a:xfrm>
            <a:off x="2377018" y="8976129"/>
            <a:ext cx="1120879" cy="560440"/>
          </a:xfrm>
          <a:custGeom>
            <a:avLst/>
            <a:gdLst/>
            <a:ahLst/>
            <a:cxnLst/>
            <a:rect l="l" t="t" r="r" b="b"/>
            <a:pathLst>
              <a:path w="1120879" h="560440">
                <a:moveTo>
                  <a:pt x="0" y="0"/>
                </a:moveTo>
                <a:lnTo>
                  <a:pt x="1120880" y="0"/>
                </a:lnTo>
                <a:lnTo>
                  <a:pt x="1120880" y="560440"/>
                </a:lnTo>
                <a:lnTo>
                  <a:pt x="0" y="560440"/>
                </a:lnTo>
                <a:lnTo>
                  <a:pt x="0" y="0"/>
                </a:lnTo>
                <a:close/>
              </a:path>
            </a:pathLst>
          </a:custGeom>
          <a:blipFill>
            <a:blip r:embed="rId29"/>
            <a:stretch>
              <a:fillRect/>
            </a:stretch>
          </a:blipFill>
        </p:spPr>
        <p:txBody>
          <a:bodyPr/>
          <a:lstStyle/>
          <a:p>
            <a:endParaRPr lang="fr-FR"/>
          </a:p>
        </p:txBody>
      </p:sp>
      <p:sp>
        <p:nvSpPr>
          <p:cNvPr id="39" name="Freeform 39"/>
          <p:cNvSpPr/>
          <p:nvPr/>
        </p:nvSpPr>
        <p:spPr>
          <a:xfrm>
            <a:off x="2555063" y="8618549"/>
            <a:ext cx="644636" cy="369300"/>
          </a:xfrm>
          <a:custGeom>
            <a:avLst/>
            <a:gdLst/>
            <a:ahLst/>
            <a:cxnLst/>
            <a:rect l="l" t="t" r="r" b="b"/>
            <a:pathLst>
              <a:path w="644636" h="369300">
                <a:moveTo>
                  <a:pt x="0" y="0"/>
                </a:moveTo>
                <a:lnTo>
                  <a:pt x="644636" y="0"/>
                </a:lnTo>
                <a:lnTo>
                  <a:pt x="644636" y="369300"/>
                </a:lnTo>
                <a:lnTo>
                  <a:pt x="0" y="369300"/>
                </a:lnTo>
                <a:lnTo>
                  <a:pt x="0" y="0"/>
                </a:lnTo>
                <a:close/>
              </a:path>
            </a:pathLst>
          </a:custGeom>
          <a:blipFill>
            <a:blip r:embed="rId30"/>
            <a:stretch>
              <a:fillRect/>
            </a:stretch>
          </a:blipFill>
        </p:spPr>
        <p:txBody>
          <a:bodyPr/>
          <a:lstStyle/>
          <a:p>
            <a:endParaRPr lang="fr-FR"/>
          </a:p>
        </p:txBody>
      </p:sp>
      <p:sp>
        <p:nvSpPr>
          <p:cNvPr id="40" name="Freeform 40"/>
          <p:cNvSpPr/>
          <p:nvPr/>
        </p:nvSpPr>
        <p:spPr>
          <a:xfrm>
            <a:off x="3463347" y="9092061"/>
            <a:ext cx="632701" cy="282004"/>
          </a:xfrm>
          <a:custGeom>
            <a:avLst/>
            <a:gdLst/>
            <a:ahLst/>
            <a:cxnLst/>
            <a:rect l="l" t="t" r="r" b="b"/>
            <a:pathLst>
              <a:path w="632701" h="282004">
                <a:moveTo>
                  <a:pt x="0" y="0"/>
                </a:moveTo>
                <a:lnTo>
                  <a:pt x="632701" y="0"/>
                </a:lnTo>
                <a:lnTo>
                  <a:pt x="632701" y="282004"/>
                </a:lnTo>
                <a:lnTo>
                  <a:pt x="0" y="282004"/>
                </a:lnTo>
                <a:lnTo>
                  <a:pt x="0" y="0"/>
                </a:lnTo>
                <a:close/>
              </a:path>
            </a:pathLst>
          </a:custGeom>
          <a:blipFill>
            <a:blip r:embed="rId31"/>
            <a:stretch>
              <a:fillRect/>
            </a:stretch>
          </a:blipFill>
        </p:spPr>
        <p:txBody>
          <a:bodyPr/>
          <a:lstStyle/>
          <a:p>
            <a:endParaRPr lang="fr-FR"/>
          </a:p>
        </p:txBody>
      </p:sp>
      <p:sp>
        <p:nvSpPr>
          <p:cNvPr id="41" name="Freeform 41"/>
          <p:cNvSpPr/>
          <p:nvPr/>
        </p:nvSpPr>
        <p:spPr>
          <a:xfrm>
            <a:off x="3446050" y="8614481"/>
            <a:ext cx="606877" cy="377436"/>
          </a:xfrm>
          <a:custGeom>
            <a:avLst/>
            <a:gdLst/>
            <a:ahLst/>
            <a:cxnLst/>
            <a:rect l="l" t="t" r="r" b="b"/>
            <a:pathLst>
              <a:path w="606877" h="377436">
                <a:moveTo>
                  <a:pt x="0" y="0"/>
                </a:moveTo>
                <a:lnTo>
                  <a:pt x="606877" y="0"/>
                </a:lnTo>
                <a:lnTo>
                  <a:pt x="606877" y="377436"/>
                </a:lnTo>
                <a:lnTo>
                  <a:pt x="0" y="377436"/>
                </a:lnTo>
                <a:lnTo>
                  <a:pt x="0" y="0"/>
                </a:lnTo>
                <a:close/>
              </a:path>
            </a:pathLst>
          </a:custGeom>
          <a:blipFill>
            <a:blip r:embed="rId14"/>
            <a:stretch>
              <a:fillRect/>
            </a:stretch>
          </a:blipFill>
        </p:spPr>
        <p:txBody>
          <a:bodyPr/>
          <a:lstStyle/>
          <a:p>
            <a:endParaRPr lang="fr-FR"/>
          </a:p>
        </p:txBody>
      </p:sp>
      <p:sp>
        <p:nvSpPr>
          <p:cNvPr id="42" name="Freeform 42"/>
          <p:cNvSpPr/>
          <p:nvPr/>
        </p:nvSpPr>
        <p:spPr>
          <a:xfrm>
            <a:off x="4197985" y="8657192"/>
            <a:ext cx="398376" cy="398376"/>
          </a:xfrm>
          <a:custGeom>
            <a:avLst/>
            <a:gdLst/>
            <a:ahLst/>
            <a:cxnLst/>
            <a:rect l="l" t="t" r="r" b="b"/>
            <a:pathLst>
              <a:path w="398376" h="398376">
                <a:moveTo>
                  <a:pt x="0" y="0"/>
                </a:moveTo>
                <a:lnTo>
                  <a:pt x="398376" y="0"/>
                </a:lnTo>
                <a:lnTo>
                  <a:pt x="398376" y="398376"/>
                </a:lnTo>
                <a:lnTo>
                  <a:pt x="0" y="398376"/>
                </a:lnTo>
                <a:lnTo>
                  <a:pt x="0" y="0"/>
                </a:lnTo>
                <a:close/>
              </a:path>
            </a:pathLst>
          </a:custGeom>
          <a:blipFill>
            <a:blip r:embed="rId32"/>
            <a:stretch>
              <a:fillRect/>
            </a:stretch>
          </a:blipFill>
        </p:spPr>
        <p:txBody>
          <a:bodyPr/>
          <a:lstStyle/>
          <a:p>
            <a:endParaRPr lang="fr-FR"/>
          </a:p>
        </p:txBody>
      </p:sp>
      <p:sp>
        <p:nvSpPr>
          <p:cNvPr id="43" name="Freeform 43"/>
          <p:cNvSpPr/>
          <p:nvPr/>
        </p:nvSpPr>
        <p:spPr>
          <a:xfrm>
            <a:off x="1003076" y="9909034"/>
            <a:ext cx="619845" cy="211522"/>
          </a:xfrm>
          <a:custGeom>
            <a:avLst/>
            <a:gdLst/>
            <a:ahLst/>
            <a:cxnLst/>
            <a:rect l="l" t="t" r="r" b="b"/>
            <a:pathLst>
              <a:path w="619845" h="211522">
                <a:moveTo>
                  <a:pt x="0" y="0"/>
                </a:moveTo>
                <a:lnTo>
                  <a:pt x="619845" y="0"/>
                </a:lnTo>
                <a:lnTo>
                  <a:pt x="619845" y="211522"/>
                </a:lnTo>
                <a:lnTo>
                  <a:pt x="0" y="211522"/>
                </a:lnTo>
                <a:lnTo>
                  <a:pt x="0" y="0"/>
                </a:lnTo>
                <a:close/>
              </a:path>
            </a:pathLst>
          </a:custGeom>
          <a:blipFill>
            <a:blip r:embed="rId33"/>
            <a:stretch>
              <a:fillRect/>
            </a:stretch>
          </a:blipFill>
        </p:spPr>
        <p:txBody>
          <a:bodyPr/>
          <a:lstStyle/>
          <a:p>
            <a:endParaRPr lang="fr-FR"/>
          </a:p>
        </p:txBody>
      </p:sp>
      <p:sp>
        <p:nvSpPr>
          <p:cNvPr id="44" name="Freeform 44"/>
          <p:cNvSpPr/>
          <p:nvPr/>
        </p:nvSpPr>
        <p:spPr>
          <a:xfrm>
            <a:off x="2324454" y="8174384"/>
            <a:ext cx="691578" cy="248259"/>
          </a:xfrm>
          <a:custGeom>
            <a:avLst/>
            <a:gdLst/>
            <a:ahLst/>
            <a:cxnLst/>
            <a:rect l="l" t="t" r="r" b="b"/>
            <a:pathLst>
              <a:path w="691578" h="248259">
                <a:moveTo>
                  <a:pt x="0" y="0"/>
                </a:moveTo>
                <a:lnTo>
                  <a:pt x="691578" y="0"/>
                </a:lnTo>
                <a:lnTo>
                  <a:pt x="691578" y="248259"/>
                </a:lnTo>
                <a:lnTo>
                  <a:pt x="0" y="248259"/>
                </a:lnTo>
                <a:lnTo>
                  <a:pt x="0" y="0"/>
                </a:lnTo>
                <a:close/>
              </a:path>
            </a:pathLst>
          </a:custGeom>
          <a:blipFill>
            <a:blip r:embed="rId34"/>
            <a:stretch>
              <a:fillRect/>
            </a:stretch>
          </a:blipFill>
        </p:spPr>
        <p:txBody>
          <a:bodyPr/>
          <a:lstStyle/>
          <a:p>
            <a:endParaRPr lang="fr-FR"/>
          </a:p>
        </p:txBody>
      </p:sp>
      <p:sp>
        <p:nvSpPr>
          <p:cNvPr id="45" name="Freeform 45"/>
          <p:cNvSpPr/>
          <p:nvPr/>
        </p:nvSpPr>
        <p:spPr>
          <a:xfrm>
            <a:off x="4397173" y="8141312"/>
            <a:ext cx="556183" cy="198372"/>
          </a:xfrm>
          <a:custGeom>
            <a:avLst/>
            <a:gdLst/>
            <a:ahLst/>
            <a:cxnLst/>
            <a:rect l="l" t="t" r="r" b="b"/>
            <a:pathLst>
              <a:path w="556183" h="198372">
                <a:moveTo>
                  <a:pt x="0" y="0"/>
                </a:moveTo>
                <a:lnTo>
                  <a:pt x="556183" y="0"/>
                </a:lnTo>
                <a:lnTo>
                  <a:pt x="556183" y="198372"/>
                </a:lnTo>
                <a:lnTo>
                  <a:pt x="0" y="198372"/>
                </a:lnTo>
                <a:lnTo>
                  <a:pt x="0" y="0"/>
                </a:lnTo>
                <a:close/>
              </a:path>
            </a:pathLst>
          </a:custGeom>
          <a:blipFill>
            <a:blip r:embed="rId35"/>
            <a:stretch>
              <a:fillRect/>
            </a:stretch>
          </a:blipFill>
        </p:spPr>
        <p:txBody>
          <a:bodyPr/>
          <a:lstStyle/>
          <a:p>
            <a:endParaRPr lang="fr-FR"/>
          </a:p>
        </p:txBody>
      </p:sp>
      <p:sp>
        <p:nvSpPr>
          <p:cNvPr id="49" name="TextBox 49"/>
          <p:cNvSpPr txBox="1"/>
          <p:nvPr/>
        </p:nvSpPr>
        <p:spPr>
          <a:xfrm>
            <a:off x="2079084" y="2371388"/>
            <a:ext cx="3413442" cy="381811"/>
          </a:xfrm>
          <a:prstGeom prst="rect">
            <a:avLst/>
          </a:prstGeom>
        </p:spPr>
        <p:txBody>
          <a:bodyPr lIns="0" tIns="0" rIns="0" bIns="0" rtlCol="0" anchor="t">
            <a:spAutoFit/>
          </a:bodyPr>
          <a:lstStyle/>
          <a:p>
            <a:pPr algn="l">
              <a:lnSpc>
                <a:spcPts val="3124"/>
              </a:lnSpc>
            </a:pPr>
            <a:r>
              <a:rPr lang="en-US" sz="1275" b="1" spc="-25">
                <a:solidFill>
                  <a:srgbClr val="591966"/>
                </a:solidFill>
                <a:latin typeface="Agrandir Bold"/>
                <a:ea typeface="Agrandir Bold"/>
                <a:cs typeface="Agrandir Bold"/>
                <a:sym typeface="Agrandir Bold"/>
              </a:rPr>
              <a:t>Etre et faire ensemble</a:t>
            </a:r>
          </a:p>
        </p:txBody>
      </p:sp>
      <p:sp>
        <p:nvSpPr>
          <p:cNvPr id="50" name="TextBox 50"/>
          <p:cNvSpPr txBox="1"/>
          <p:nvPr/>
        </p:nvSpPr>
        <p:spPr>
          <a:xfrm>
            <a:off x="2105060" y="1792439"/>
            <a:ext cx="3413952" cy="381811"/>
          </a:xfrm>
          <a:prstGeom prst="rect">
            <a:avLst/>
          </a:prstGeom>
        </p:spPr>
        <p:txBody>
          <a:bodyPr lIns="0" tIns="0" rIns="0" bIns="0" rtlCol="0" anchor="t">
            <a:spAutoFit/>
          </a:bodyPr>
          <a:lstStyle/>
          <a:p>
            <a:pPr algn="l">
              <a:lnSpc>
                <a:spcPts val="3124"/>
              </a:lnSpc>
            </a:pPr>
            <a:r>
              <a:rPr lang="en-US" sz="1275" b="1" spc="-25">
                <a:solidFill>
                  <a:srgbClr val="591966"/>
                </a:solidFill>
                <a:latin typeface="Agrandir Bold"/>
                <a:ea typeface="Agrandir Bold"/>
                <a:cs typeface="Agrandir Bold"/>
                <a:sym typeface="Agrandir Bold"/>
              </a:rPr>
              <a:t>Le mot de la présidente</a:t>
            </a:r>
          </a:p>
        </p:txBody>
      </p:sp>
      <p:sp>
        <p:nvSpPr>
          <p:cNvPr id="51" name="TextBox 51"/>
          <p:cNvSpPr txBox="1"/>
          <p:nvPr/>
        </p:nvSpPr>
        <p:spPr>
          <a:xfrm>
            <a:off x="2078574" y="2964419"/>
            <a:ext cx="3413952" cy="381811"/>
          </a:xfrm>
          <a:prstGeom prst="rect">
            <a:avLst/>
          </a:prstGeom>
        </p:spPr>
        <p:txBody>
          <a:bodyPr lIns="0" tIns="0" rIns="0" bIns="0" rtlCol="0" anchor="t">
            <a:spAutoFit/>
          </a:bodyPr>
          <a:lstStyle/>
          <a:p>
            <a:pPr algn="l">
              <a:lnSpc>
                <a:spcPts val="3124"/>
              </a:lnSpc>
            </a:pPr>
            <a:r>
              <a:rPr lang="en-US" sz="1275" b="1" spc="-25">
                <a:solidFill>
                  <a:srgbClr val="591966"/>
                </a:solidFill>
                <a:latin typeface="Agrandir Bold"/>
                <a:ea typeface="Agrandir Bold"/>
                <a:cs typeface="Agrandir Bold"/>
                <a:sym typeface="Agrandir Bold"/>
              </a:rPr>
              <a:t>Accompagner</a:t>
            </a:r>
          </a:p>
        </p:txBody>
      </p:sp>
      <p:sp>
        <p:nvSpPr>
          <p:cNvPr id="52" name="TextBox 52"/>
          <p:cNvSpPr txBox="1"/>
          <p:nvPr/>
        </p:nvSpPr>
        <p:spPr>
          <a:xfrm>
            <a:off x="2078065" y="3488004"/>
            <a:ext cx="3413952" cy="381811"/>
          </a:xfrm>
          <a:prstGeom prst="rect">
            <a:avLst/>
          </a:prstGeom>
        </p:spPr>
        <p:txBody>
          <a:bodyPr lIns="0" tIns="0" rIns="0" bIns="0" rtlCol="0" anchor="t">
            <a:spAutoFit/>
          </a:bodyPr>
          <a:lstStyle/>
          <a:p>
            <a:pPr algn="l">
              <a:lnSpc>
                <a:spcPts val="3124"/>
              </a:lnSpc>
            </a:pPr>
            <a:r>
              <a:rPr lang="en-US" sz="1275" b="1" spc="-25">
                <a:solidFill>
                  <a:srgbClr val="591966"/>
                </a:solidFill>
                <a:latin typeface="Agrandir Bold"/>
                <a:ea typeface="Agrandir Bold"/>
                <a:cs typeface="Agrandir Bold"/>
                <a:sym typeface="Agrandir Bold"/>
              </a:rPr>
              <a:t>Se mobiliser avec d’autres</a:t>
            </a:r>
          </a:p>
        </p:txBody>
      </p:sp>
      <p:sp>
        <p:nvSpPr>
          <p:cNvPr id="53" name="TextBox 53"/>
          <p:cNvSpPr txBox="1"/>
          <p:nvPr/>
        </p:nvSpPr>
        <p:spPr>
          <a:xfrm>
            <a:off x="2078065" y="4040369"/>
            <a:ext cx="3413952" cy="381811"/>
          </a:xfrm>
          <a:prstGeom prst="rect">
            <a:avLst/>
          </a:prstGeom>
        </p:spPr>
        <p:txBody>
          <a:bodyPr lIns="0" tIns="0" rIns="0" bIns="0" rtlCol="0" anchor="t">
            <a:spAutoFit/>
          </a:bodyPr>
          <a:lstStyle/>
          <a:p>
            <a:pPr algn="l">
              <a:lnSpc>
                <a:spcPts val="3124"/>
              </a:lnSpc>
            </a:pPr>
            <a:r>
              <a:rPr lang="en-US" sz="1275" b="1" spc="-25">
                <a:solidFill>
                  <a:srgbClr val="591966"/>
                </a:solidFill>
                <a:latin typeface="Agrandir Bold"/>
                <a:ea typeface="Agrandir Bold"/>
                <a:cs typeface="Agrandir Bold"/>
                <a:sym typeface="Agrandir Bold"/>
              </a:rPr>
              <a:t>La revue</a:t>
            </a:r>
          </a:p>
        </p:txBody>
      </p:sp>
      <p:sp>
        <p:nvSpPr>
          <p:cNvPr id="54" name="TextBox 54"/>
          <p:cNvSpPr txBox="1"/>
          <p:nvPr/>
        </p:nvSpPr>
        <p:spPr>
          <a:xfrm>
            <a:off x="511728" y="597556"/>
            <a:ext cx="2956109" cy="721437"/>
          </a:xfrm>
          <a:prstGeom prst="rect">
            <a:avLst/>
          </a:prstGeom>
        </p:spPr>
        <p:txBody>
          <a:bodyPr lIns="0" tIns="0" rIns="0" bIns="0" rtlCol="0" anchor="t">
            <a:spAutoFit/>
          </a:bodyPr>
          <a:lstStyle/>
          <a:p>
            <a:pPr marL="0" lvl="0" indent="0" algn="ctr">
              <a:lnSpc>
                <a:spcPts val="4779"/>
              </a:lnSpc>
            </a:pPr>
            <a:r>
              <a:rPr lang="en-US" sz="4050" b="1" spc="-81">
                <a:solidFill>
                  <a:srgbClr val="591966"/>
                </a:solidFill>
                <a:latin typeface="Agrandir Bold"/>
                <a:ea typeface="Agrandir Bold"/>
                <a:cs typeface="Agrandir Bold"/>
                <a:sym typeface="Agrandir Bold"/>
              </a:rPr>
              <a:t>SOMMAIRE</a:t>
            </a:r>
          </a:p>
        </p:txBody>
      </p:sp>
      <p:sp>
        <p:nvSpPr>
          <p:cNvPr id="55" name="TextBox 55"/>
          <p:cNvSpPr txBox="1"/>
          <p:nvPr/>
        </p:nvSpPr>
        <p:spPr>
          <a:xfrm>
            <a:off x="1707873" y="1922569"/>
            <a:ext cx="195685" cy="285358"/>
          </a:xfrm>
          <a:prstGeom prst="rect">
            <a:avLst/>
          </a:prstGeom>
        </p:spPr>
        <p:txBody>
          <a:bodyPr lIns="0" tIns="0" rIns="0" bIns="0" rtlCol="0" anchor="t">
            <a:spAutoFit/>
          </a:bodyPr>
          <a:lstStyle/>
          <a:p>
            <a:pPr marL="0" lvl="0" indent="0" algn="ctr">
              <a:lnSpc>
                <a:spcPts val="2214"/>
              </a:lnSpc>
            </a:pPr>
            <a:r>
              <a:rPr lang="en-US" sz="1876" b="1" spc="-37">
                <a:solidFill>
                  <a:srgbClr val="FB6405"/>
                </a:solidFill>
                <a:latin typeface="Gotham Bold"/>
                <a:ea typeface="Gotham Bold"/>
                <a:cs typeface="Gotham Bold"/>
                <a:sym typeface="Gotham Bold"/>
              </a:rPr>
              <a:t>1</a:t>
            </a:r>
          </a:p>
        </p:txBody>
      </p:sp>
      <p:sp>
        <p:nvSpPr>
          <p:cNvPr id="56" name="TextBox 56"/>
          <p:cNvSpPr txBox="1"/>
          <p:nvPr/>
        </p:nvSpPr>
        <p:spPr>
          <a:xfrm>
            <a:off x="1675867" y="3611756"/>
            <a:ext cx="195685" cy="285358"/>
          </a:xfrm>
          <a:prstGeom prst="rect">
            <a:avLst/>
          </a:prstGeom>
        </p:spPr>
        <p:txBody>
          <a:bodyPr lIns="0" tIns="0" rIns="0" bIns="0" rtlCol="0" anchor="t">
            <a:spAutoFit/>
          </a:bodyPr>
          <a:lstStyle/>
          <a:p>
            <a:pPr marL="0" lvl="0" indent="0" algn="ctr">
              <a:lnSpc>
                <a:spcPts val="2214"/>
              </a:lnSpc>
            </a:pPr>
            <a:r>
              <a:rPr lang="en-US" sz="1876" b="1" spc="-37">
                <a:solidFill>
                  <a:srgbClr val="FB6405"/>
                </a:solidFill>
                <a:latin typeface="Gotham Bold"/>
                <a:ea typeface="Gotham Bold"/>
                <a:cs typeface="Gotham Bold"/>
                <a:sym typeface="Gotham Bold"/>
              </a:rPr>
              <a:t>4</a:t>
            </a:r>
          </a:p>
        </p:txBody>
      </p:sp>
      <p:sp>
        <p:nvSpPr>
          <p:cNvPr id="57" name="TextBox 57"/>
          <p:cNvSpPr txBox="1"/>
          <p:nvPr/>
        </p:nvSpPr>
        <p:spPr>
          <a:xfrm>
            <a:off x="1675867" y="4143106"/>
            <a:ext cx="195685" cy="285358"/>
          </a:xfrm>
          <a:prstGeom prst="rect">
            <a:avLst/>
          </a:prstGeom>
        </p:spPr>
        <p:txBody>
          <a:bodyPr lIns="0" tIns="0" rIns="0" bIns="0" rtlCol="0" anchor="t">
            <a:spAutoFit/>
          </a:bodyPr>
          <a:lstStyle/>
          <a:p>
            <a:pPr marL="0" lvl="0" indent="0" algn="ctr">
              <a:lnSpc>
                <a:spcPts val="2214"/>
              </a:lnSpc>
            </a:pPr>
            <a:r>
              <a:rPr lang="en-US" sz="1876" b="1" spc="-37">
                <a:solidFill>
                  <a:srgbClr val="FB6405"/>
                </a:solidFill>
                <a:latin typeface="Gotham Bold"/>
                <a:ea typeface="Gotham Bold"/>
                <a:cs typeface="Gotham Bold"/>
                <a:sym typeface="Gotham Bold"/>
              </a:rPr>
              <a:t>5</a:t>
            </a:r>
          </a:p>
        </p:txBody>
      </p:sp>
      <p:sp>
        <p:nvSpPr>
          <p:cNvPr id="58" name="TextBox 58"/>
          <p:cNvSpPr txBox="1"/>
          <p:nvPr/>
        </p:nvSpPr>
        <p:spPr>
          <a:xfrm>
            <a:off x="1680878" y="2462673"/>
            <a:ext cx="195685" cy="285358"/>
          </a:xfrm>
          <a:prstGeom prst="rect">
            <a:avLst/>
          </a:prstGeom>
        </p:spPr>
        <p:txBody>
          <a:bodyPr lIns="0" tIns="0" rIns="0" bIns="0" rtlCol="0" anchor="t">
            <a:spAutoFit/>
          </a:bodyPr>
          <a:lstStyle/>
          <a:p>
            <a:pPr marL="0" lvl="0" indent="0" algn="ctr">
              <a:lnSpc>
                <a:spcPts val="2214"/>
              </a:lnSpc>
            </a:pPr>
            <a:r>
              <a:rPr lang="en-US" sz="1876" b="1" spc="-37">
                <a:solidFill>
                  <a:srgbClr val="FB6405"/>
                </a:solidFill>
                <a:latin typeface="Gotham Bold"/>
                <a:ea typeface="Gotham Bold"/>
                <a:cs typeface="Gotham Bold"/>
                <a:sym typeface="Gotham Bold"/>
              </a:rPr>
              <a:t>2</a:t>
            </a:r>
          </a:p>
        </p:txBody>
      </p:sp>
      <p:sp>
        <p:nvSpPr>
          <p:cNvPr id="59" name="TextBox 59"/>
          <p:cNvSpPr txBox="1"/>
          <p:nvPr/>
        </p:nvSpPr>
        <p:spPr>
          <a:xfrm>
            <a:off x="1680878" y="3056061"/>
            <a:ext cx="195685" cy="285358"/>
          </a:xfrm>
          <a:prstGeom prst="rect">
            <a:avLst/>
          </a:prstGeom>
        </p:spPr>
        <p:txBody>
          <a:bodyPr lIns="0" tIns="0" rIns="0" bIns="0" rtlCol="0" anchor="t">
            <a:spAutoFit/>
          </a:bodyPr>
          <a:lstStyle/>
          <a:p>
            <a:pPr marL="0" lvl="0" indent="0" algn="ctr">
              <a:lnSpc>
                <a:spcPts val="2214"/>
              </a:lnSpc>
            </a:pPr>
            <a:r>
              <a:rPr lang="en-US" sz="1876" b="1" spc="-37">
                <a:solidFill>
                  <a:srgbClr val="FB6405"/>
                </a:solidFill>
                <a:latin typeface="Gotham Bold"/>
                <a:ea typeface="Gotham Bold"/>
                <a:cs typeface="Gotham Bold"/>
                <a:sym typeface="Gotham Bold"/>
              </a:rPr>
              <a:t>3</a:t>
            </a:r>
          </a:p>
        </p:txBody>
      </p:sp>
      <p:sp>
        <p:nvSpPr>
          <p:cNvPr id="60" name="TextBox 60"/>
          <p:cNvSpPr txBox="1"/>
          <p:nvPr/>
        </p:nvSpPr>
        <p:spPr>
          <a:xfrm>
            <a:off x="365475" y="6413855"/>
            <a:ext cx="4359994" cy="155963"/>
          </a:xfrm>
          <a:prstGeom prst="rect">
            <a:avLst/>
          </a:prstGeom>
        </p:spPr>
        <p:txBody>
          <a:bodyPr lIns="0" tIns="0" rIns="0" bIns="0" rtlCol="0" anchor="t">
            <a:spAutoFit/>
          </a:bodyPr>
          <a:lstStyle/>
          <a:p>
            <a:pPr algn="l">
              <a:lnSpc>
                <a:spcPts val="1099"/>
              </a:lnSpc>
              <a:spcBef>
                <a:spcPct val="0"/>
              </a:spcBef>
            </a:pPr>
            <a:r>
              <a:rPr lang="en-US" sz="785" b="1">
                <a:solidFill>
                  <a:srgbClr val="591966"/>
                </a:solidFill>
                <a:latin typeface="Agrandir Bold"/>
                <a:ea typeface="Agrandir Bold"/>
                <a:cs typeface="Agrandir Bold"/>
                <a:sym typeface="Agrandir Bold"/>
              </a:rPr>
              <a:t>Une fédération                                                                  et des partenaires dans l’accompagnement </a:t>
            </a:r>
            <a:r>
              <a:rPr lang="en-US" sz="785" b="1">
                <a:solidFill>
                  <a:srgbClr val="000000"/>
                </a:solidFill>
                <a:latin typeface="Agrandir Bold"/>
                <a:ea typeface="Agrandir Bold"/>
                <a:cs typeface="Agrandir Bold"/>
                <a:sym typeface="Agrandir Bold"/>
              </a:rPr>
              <a:t>:</a:t>
            </a:r>
          </a:p>
        </p:txBody>
      </p:sp>
      <p:sp>
        <p:nvSpPr>
          <p:cNvPr id="61" name="TextBox 61"/>
          <p:cNvSpPr txBox="1"/>
          <p:nvPr/>
        </p:nvSpPr>
        <p:spPr>
          <a:xfrm>
            <a:off x="1822284" y="6682347"/>
            <a:ext cx="600272" cy="123262"/>
          </a:xfrm>
          <a:prstGeom prst="rect">
            <a:avLst/>
          </a:prstGeom>
        </p:spPr>
        <p:txBody>
          <a:bodyPr lIns="0" tIns="0" rIns="0" bIns="0" rtlCol="0" anchor="t">
            <a:spAutoFit/>
          </a:bodyPr>
          <a:lstStyle/>
          <a:p>
            <a:pPr algn="ctr">
              <a:lnSpc>
                <a:spcPts val="983"/>
              </a:lnSpc>
              <a:spcBef>
                <a:spcPct val="0"/>
              </a:spcBef>
            </a:pPr>
            <a:r>
              <a:rPr lang="en-US" sz="702" b="1">
                <a:solidFill>
                  <a:srgbClr val="591966"/>
                </a:solidFill>
                <a:latin typeface="Gotham Bold"/>
                <a:ea typeface="Gotham Bold"/>
                <a:cs typeface="Gotham Bold"/>
                <a:sym typeface="Gotham Bold"/>
              </a:rPr>
              <a:t>Agir en santé</a:t>
            </a:r>
          </a:p>
        </p:txBody>
      </p:sp>
      <p:sp>
        <p:nvSpPr>
          <p:cNvPr id="62" name="TextBox 62"/>
          <p:cNvSpPr txBox="1"/>
          <p:nvPr/>
        </p:nvSpPr>
        <p:spPr>
          <a:xfrm>
            <a:off x="3942915" y="6682347"/>
            <a:ext cx="576056" cy="123262"/>
          </a:xfrm>
          <a:prstGeom prst="rect">
            <a:avLst/>
          </a:prstGeom>
        </p:spPr>
        <p:txBody>
          <a:bodyPr lIns="0" tIns="0" rIns="0" bIns="0" rtlCol="0" anchor="t">
            <a:spAutoFit/>
          </a:bodyPr>
          <a:lstStyle/>
          <a:p>
            <a:pPr algn="ctr">
              <a:lnSpc>
                <a:spcPts val="983"/>
              </a:lnSpc>
              <a:spcBef>
                <a:spcPct val="0"/>
              </a:spcBef>
            </a:pPr>
            <a:r>
              <a:rPr lang="en-US" sz="702" b="1">
                <a:solidFill>
                  <a:srgbClr val="591966"/>
                </a:solidFill>
                <a:latin typeface="Gotham Bold"/>
                <a:ea typeface="Gotham Bold"/>
                <a:cs typeface="Gotham Bold"/>
                <a:sym typeface="Gotham Bold"/>
              </a:rPr>
              <a:t>Agir en droit</a:t>
            </a:r>
          </a:p>
        </p:txBody>
      </p:sp>
      <p:sp>
        <p:nvSpPr>
          <p:cNvPr id="63" name="TextBox 63"/>
          <p:cNvSpPr txBox="1"/>
          <p:nvPr/>
        </p:nvSpPr>
        <p:spPr>
          <a:xfrm>
            <a:off x="400244" y="7450942"/>
            <a:ext cx="791306" cy="123262"/>
          </a:xfrm>
          <a:prstGeom prst="rect">
            <a:avLst/>
          </a:prstGeom>
        </p:spPr>
        <p:txBody>
          <a:bodyPr lIns="0" tIns="0" rIns="0" bIns="0" rtlCol="0" anchor="t">
            <a:spAutoFit/>
          </a:bodyPr>
          <a:lstStyle/>
          <a:p>
            <a:pPr algn="ctr">
              <a:lnSpc>
                <a:spcPts val="983"/>
              </a:lnSpc>
              <a:spcBef>
                <a:spcPct val="0"/>
              </a:spcBef>
            </a:pPr>
            <a:r>
              <a:rPr lang="en-US" sz="702" b="1">
                <a:solidFill>
                  <a:srgbClr val="591966"/>
                </a:solidFill>
                <a:latin typeface="Gotham Bold"/>
                <a:ea typeface="Gotham Bold"/>
                <a:cs typeface="Gotham Bold"/>
                <a:sym typeface="Gotham Bold"/>
              </a:rPr>
              <a:t>Agir au quotidien</a:t>
            </a:r>
          </a:p>
        </p:txBody>
      </p:sp>
      <p:sp>
        <p:nvSpPr>
          <p:cNvPr id="64" name="TextBox 64"/>
          <p:cNvSpPr txBox="1"/>
          <p:nvPr/>
        </p:nvSpPr>
        <p:spPr>
          <a:xfrm>
            <a:off x="3181468" y="7327498"/>
            <a:ext cx="1793662" cy="123262"/>
          </a:xfrm>
          <a:prstGeom prst="rect">
            <a:avLst/>
          </a:prstGeom>
        </p:spPr>
        <p:txBody>
          <a:bodyPr lIns="0" tIns="0" rIns="0" bIns="0" rtlCol="0" anchor="t">
            <a:spAutoFit/>
          </a:bodyPr>
          <a:lstStyle/>
          <a:p>
            <a:pPr algn="ctr">
              <a:lnSpc>
                <a:spcPts val="983"/>
              </a:lnSpc>
              <a:spcBef>
                <a:spcPct val="0"/>
              </a:spcBef>
            </a:pPr>
            <a:r>
              <a:rPr lang="en-US" sz="702" b="1">
                <a:solidFill>
                  <a:srgbClr val="591966"/>
                </a:solidFill>
                <a:latin typeface="Gotham Bold"/>
                <a:ea typeface="Gotham Bold"/>
                <a:cs typeface="Gotham Bold"/>
                <a:sym typeface="Gotham Bold"/>
              </a:rPr>
              <a:t>Agir pour partager la culture et le sport</a:t>
            </a:r>
          </a:p>
        </p:txBody>
      </p:sp>
      <p:sp>
        <p:nvSpPr>
          <p:cNvPr id="65" name="TextBox 65"/>
          <p:cNvSpPr txBox="1"/>
          <p:nvPr/>
        </p:nvSpPr>
        <p:spPr>
          <a:xfrm>
            <a:off x="2555063" y="9559235"/>
            <a:ext cx="2341460" cy="519900"/>
          </a:xfrm>
          <a:prstGeom prst="rect">
            <a:avLst/>
          </a:prstGeom>
        </p:spPr>
        <p:txBody>
          <a:bodyPr lIns="0" tIns="0" rIns="0" bIns="0" rtlCol="0" anchor="t">
            <a:spAutoFit/>
          </a:bodyPr>
          <a:lstStyle/>
          <a:p>
            <a:pPr algn="ctr">
              <a:lnSpc>
                <a:spcPts val="1041"/>
              </a:lnSpc>
              <a:spcBef>
                <a:spcPct val="0"/>
              </a:spcBef>
            </a:pPr>
            <a:r>
              <a:rPr lang="en-US" sz="744">
                <a:solidFill>
                  <a:srgbClr val="591966"/>
                </a:solidFill>
                <a:latin typeface="Gotham"/>
                <a:ea typeface="Gotham"/>
                <a:cs typeface="Gotham"/>
                <a:sym typeface="Gotham"/>
              </a:rPr>
              <a:t>Merci à l’ensemble des partenaires pour ce compagnonnage quotidien qui rend possible des avancées et permet de relever encore et toujours le défi d’une société accueillante et fraternelle.</a:t>
            </a:r>
          </a:p>
        </p:txBody>
      </p:sp>
      <p:sp>
        <p:nvSpPr>
          <p:cNvPr id="66" name="TextBox 66"/>
          <p:cNvSpPr txBox="1"/>
          <p:nvPr/>
        </p:nvSpPr>
        <p:spPr>
          <a:xfrm>
            <a:off x="2230745" y="8457855"/>
            <a:ext cx="2534306" cy="123262"/>
          </a:xfrm>
          <a:prstGeom prst="rect">
            <a:avLst/>
          </a:prstGeom>
        </p:spPr>
        <p:txBody>
          <a:bodyPr lIns="0" tIns="0" rIns="0" bIns="0" rtlCol="0" anchor="t">
            <a:spAutoFit/>
          </a:bodyPr>
          <a:lstStyle/>
          <a:p>
            <a:pPr algn="ctr">
              <a:lnSpc>
                <a:spcPts val="983"/>
              </a:lnSpc>
              <a:spcBef>
                <a:spcPct val="0"/>
              </a:spcBef>
            </a:pPr>
            <a:r>
              <a:rPr lang="en-US" sz="702" b="1">
                <a:solidFill>
                  <a:srgbClr val="591966"/>
                </a:solidFill>
                <a:latin typeface="Gotham Bold"/>
                <a:ea typeface="Gotham Bold"/>
                <a:cs typeface="Gotham Bold"/>
                <a:sym typeface="Gotham Bold"/>
              </a:rPr>
              <a:t>Ils et elles soutiennent et rendent possibles nos actions </a:t>
            </a:r>
          </a:p>
        </p:txBody>
      </p:sp>
      <p:sp>
        <p:nvSpPr>
          <p:cNvPr id="67" name="TextBox 67"/>
          <p:cNvSpPr txBox="1"/>
          <p:nvPr/>
        </p:nvSpPr>
        <p:spPr>
          <a:xfrm>
            <a:off x="4190052" y="9101168"/>
            <a:ext cx="406309" cy="288797"/>
          </a:xfrm>
          <a:prstGeom prst="rect">
            <a:avLst/>
          </a:prstGeom>
        </p:spPr>
        <p:txBody>
          <a:bodyPr lIns="0" tIns="0" rIns="0" bIns="0" rtlCol="0" anchor="t">
            <a:spAutoFit/>
          </a:bodyPr>
          <a:lstStyle/>
          <a:p>
            <a:pPr algn="ctr">
              <a:lnSpc>
                <a:spcPts val="788"/>
              </a:lnSpc>
              <a:spcBef>
                <a:spcPct val="0"/>
              </a:spcBef>
            </a:pPr>
            <a:r>
              <a:rPr lang="en-US" sz="563" b="1">
                <a:solidFill>
                  <a:srgbClr val="1C6434"/>
                </a:solidFill>
                <a:latin typeface="Gotham Bold"/>
                <a:ea typeface="Gotham Bold"/>
                <a:cs typeface="Gotham Bold"/>
                <a:sym typeface="Gotham Bold"/>
              </a:rPr>
              <a:t>Fond de dotation Duchesne</a:t>
            </a:r>
          </a:p>
        </p:txBody>
      </p:sp>
      <p:sp>
        <p:nvSpPr>
          <p:cNvPr id="68" name="TextBox 68"/>
          <p:cNvSpPr txBox="1"/>
          <p:nvPr/>
        </p:nvSpPr>
        <p:spPr>
          <a:xfrm>
            <a:off x="220219" y="9950766"/>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2</a:t>
            </a:r>
          </a:p>
        </p:txBody>
      </p:sp>
      <p:grpSp>
        <p:nvGrpSpPr>
          <p:cNvPr id="71" name="Groupe 70">
            <a:extLst>
              <a:ext uri="{FF2B5EF4-FFF2-40B4-BE49-F238E27FC236}">
                <a16:creationId xmlns:a16="http://schemas.microsoft.com/office/drawing/2014/main" id="{E16F80AD-2B05-1BC7-A56C-7104DE5DE705}"/>
              </a:ext>
            </a:extLst>
          </p:cNvPr>
          <p:cNvGrpSpPr/>
          <p:nvPr/>
        </p:nvGrpSpPr>
        <p:grpSpPr>
          <a:xfrm>
            <a:off x="207690" y="6141947"/>
            <a:ext cx="5078450" cy="4158068"/>
            <a:chOff x="207690" y="6141947"/>
            <a:chExt cx="5078450" cy="4158068"/>
          </a:xfrm>
        </p:grpSpPr>
        <p:grpSp>
          <p:nvGrpSpPr>
            <p:cNvPr id="46" name="Group 46"/>
            <p:cNvGrpSpPr/>
            <p:nvPr/>
          </p:nvGrpSpPr>
          <p:grpSpPr>
            <a:xfrm>
              <a:off x="207690" y="6141947"/>
              <a:ext cx="5078450" cy="4158068"/>
              <a:chOff x="0" y="0"/>
              <a:chExt cx="1820002" cy="1490158"/>
            </a:xfrm>
          </p:grpSpPr>
          <p:sp>
            <p:nvSpPr>
              <p:cNvPr id="47" name="Freeform 47"/>
              <p:cNvSpPr/>
              <p:nvPr/>
            </p:nvSpPr>
            <p:spPr>
              <a:xfrm>
                <a:off x="0" y="0"/>
                <a:ext cx="1820002" cy="1490158"/>
              </a:xfrm>
              <a:custGeom>
                <a:avLst/>
                <a:gdLst/>
                <a:ahLst/>
                <a:cxnLst/>
                <a:rect l="l" t="t" r="r" b="b"/>
                <a:pathLst>
                  <a:path w="1820002" h="1490158">
                    <a:moveTo>
                      <a:pt x="0" y="0"/>
                    </a:moveTo>
                    <a:lnTo>
                      <a:pt x="1820002" y="0"/>
                    </a:lnTo>
                    <a:lnTo>
                      <a:pt x="1820002" y="1490158"/>
                    </a:lnTo>
                    <a:lnTo>
                      <a:pt x="0" y="1490158"/>
                    </a:lnTo>
                    <a:close/>
                  </a:path>
                </a:pathLst>
              </a:custGeom>
              <a:solidFill>
                <a:srgbClr val="FB6405">
                  <a:alpha val="12941"/>
                </a:srgbClr>
              </a:solidFill>
            </p:spPr>
            <p:txBody>
              <a:bodyPr/>
              <a:lstStyle/>
              <a:p>
                <a:endParaRPr lang="fr-FR"/>
              </a:p>
            </p:txBody>
          </p:sp>
          <p:sp>
            <p:nvSpPr>
              <p:cNvPr id="48" name="TextBox 48"/>
              <p:cNvSpPr txBox="1"/>
              <p:nvPr/>
            </p:nvSpPr>
            <p:spPr>
              <a:xfrm>
                <a:off x="0" y="0"/>
                <a:ext cx="1820002" cy="1490158"/>
              </a:xfrm>
              <a:prstGeom prst="rect">
                <a:avLst/>
              </a:prstGeom>
            </p:spPr>
            <p:txBody>
              <a:bodyPr lIns="50800" tIns="50800" rIns="50800" bIns="50800" rtlCol="0" anchor="ctr"/>
              <a:lstStyle/>
              <a:p>
                <a:pPr algn="ctr">
                  <a:lnSpc>
                    <a:spcPts val="2214"/>
                  </a:lnSpc>
                </a:pPr>
                <a:endParaRPr/>
              </a:p>
            </p:txBody>
          </p:sp>
        </p:grpSp>
        <p:sp>
          <p:nvSpPr>
            <p:cNvPr id="70" name="ZoneTexte 69">
              <a:extLst>
                <a:ext uri="{FF2B5EF4-FFF2-40B4-BE49-F238E27FC236}">
                  <a16:creationId xmlns:a16="http://schemas.microsoft.com/office/drawing/2014/main" id="{334C62D9-1F2C-5758-79F9-4C945834EB34}"/>
                </a:ext>
              </a:extLst>
            </p:cNvPr>
            <p:cNvSpPr txBox="1"/>
            <p:nvPr/>
          </p:nvSpPr>
          <p:spPr>
            <a:xfrm>
              <a:off x="4631978" y="8930207"/>
              <a:ext cx="550399" cy="415498"/>
            </a:xfrm>
            <a:prstGeom prst="rect">
              <a:avLst/>
            </a:prstGeom>
            <a:noFill/>
          </p:spPr>
          <p:txBody>
            <a:bodyPr wrap="square" rtlCol="0">
              <a:spAutoFit/>
            </a:bodyPr>
            <a:lstStyle/>
            <a:p>
              <a:r>
                <a:rPr lang="fr-FR" sz="700" b="1" dirty="0"/>
                <a:t>Fonds de dotation YREVOL </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940" y="0"/>
            <a:ext cx="428944" cy="4676012"/>
            <a:chOff x="0" y="0"/>
            <a:chExt cx="273287" cy="2979159"/>
          </a:xfrm>
        </p:grpSpPr>
        <p:sp>
          <p:nvSpPr>
            <p:cNvPr id="3" name="Freeform 3"/>
            <p:cNvSpPr/>
            <p:nvPr/>
          </p:nvSpPr>
          <p:spPr>
            <a:xfrm>
              <a:off x="0" y="0"/>
              <a:ext cx="273287" cy="2979159"/>
            </a:xfrm>
            <a:custGeom>
              <a:avLst/>
              <a:gdLst/>
              <a:ahLst/>
              <a:cxnLst/>
              <a:rect l="l" t="t" r="r" b="b"/>
              <a:pathLst>
                <a:path w="273287" h="2979159">
                  <a:moveTo>
                    <a:pt x="0" y="0"/>
                  </a:moveTo>
                  <a:lnTo>
                    <a:pt x="273287" y="0"/>
                  </a:lnTo>
                  <a:lnTo>
                    <a:pt x="273287" y="2979159"/>
                  </a:lnTo>
                  <a:lnTo>
                    <a:pt x="0" y="2979159"/>
                  </a:lnTo>
                  <a:close/>
                </a:path>
              </a:pathLst>
            </a:custGeom>
            <a:solidFill>
              <a:srgbClr val="591966"/>
            </a:solidFill>
          </p:spPr>
          <p:txBody>
            <a:bodyPr/>
            <a:lstStyle/>
            <a:p>
              <a:endParaRPr lang="fr-FR"/>
            </a:p>
          </p:txBody>
        </p:sp>
        <p:sp>
          <p:nvSpPr>
            <p:cNvPr id="4" name="TextBox 4"/>
            <p:cNvSpPr txBox="1"/>
            <p:nvPr/>
          </p:nvSpPr>
          <p:spPr>
            <a:xfrm>
              <a:off x="0" y="-38100"/>
              <a:ext cx="273287" cy="3017259"/>
            </a:xfrm>
            <a:prstGeom prst="rect">
              <a:avLst/>
            </a:prstGeom>
          </p:spPr>
          <p:txBody>
            <a:bodyPr lIns="21000" tIns="21000" rIns="21000" bIns="21000" rtlCol="0" anchor="ctr"/>
            <a:lstStyle/>
            <a:p>
              <a:pPr algn="ctr">
                <a:lnSpc>
                  <a:spcPts val="1099"/>
                </a:lnSpc>
              </a:pPr>
              <a:endParaRPr/>
            </a:p>
          </p:txBody>
        </p:sp>
      </p:grpSp>
      <p:sp>
        <p:nvSpPr>
          <p:cNvPr id="5" name="TextBox 5"/>
          <p:cNvSpPr txBox="1"/>
          <p:nvPr/>
        </p:nvSpPr>
        <p:spPr>
          <a:xfrm>
            <a:off x="1058743" y="821886"/>
            <a:ext cx="3861537" cy="318897"/>
          </a:xfrm>
          <a:prstGeom prst="rect">
            <a:avLst/>
          </a:prstGeom>
        </p:spPr>
        <p:txBody>
          <a:bodyPr lIns="0" tIns="0" rIns="0" bIns="0" rtlCol="0" anchor="t">
            <a:spAutoFit/>
          </a:bodyPr>
          <a:lstStyle/>
          <a:p>
            <a:pPr marL="0" lvl="0" indent="0" algn="l">
              <a:lnSpc>
                <a:spcPts val="2124"/>
              </a:lnSpc>
            </a:pPr>
            <a:r>
              <a:rPr lang="en-US" sz="1800" b="1" spc="-36">
                <a:solidFill>
                  <a:srgbClr val="591966"/>
                </a:solidFill>
                <a:latin typeface="Agrandir Bold"/>
                <a:ea typeface="Agrandir Bold"/>
                <a:cs typeface="Agrandir Bold"/>
                <a:sym typeface="Agrandir Bold"/>
              </a:rPr>
              <a:t>Le mot de la présidente</a:t>
            </a:r>
          </a:p>
        </p:txBody>
      </p:sp>
      <p:sp>
        <p:nvSpPr>
          <p:cNvPr id="6" name="TextBox 6"/>
          <p:cNvSpPr txBox="1"/>
          <p:nvPr/>
        </p:nvSpPr>
        <p:spPr>
          <a:xfrm>
            <a:off x="265304" y="219922"/>
            <a:ext cx="981392" cy="920861"/>
          </a:xfrm>
          <a:prstGeom prst="rect">
            <a:avLst/>
          </a:prstGeom>
        </p:spPr>
        <p:txBody>
          <a:bodyPr lIns="0" tIns="0" rIns="0" bIns="0" rtlCol="0" anchor="t">
            <a:spAutoFit/>
          </a:bodyPr>
          <a:lstStyle/>
          <a:p>
            <a:pPr marL="0" lvl="0" indent="0" algn="ctr">
              <a:lnSpc>
                <a:spcPts val="7287"/>
              </a:lnSpc>
            </a:pPr>
            <a:r>
              <a:rPr lang="en-US" sz="6175" b="1" spc="-123">
                <a:solidFill>
                  <a:srgbClr val="FB6405"/>
                </a:solidFill>
                <a:latin typeface="Gotham Bold"/>
                <a:ea typeface="Gotham Bold"/>
                <a:cs typeface="Gotham Bold"/>
                <a:sym typeface="Gotham Bold"/>
              </a:rPr>
              <a:t>1</a:t>
            </a:r>
          </a:p>
        </p:txBody>
      </p:sp>
      <p:sp>
        <p:nvSpPr>
          <p:cNvPr id="7" name="TextBox 7"/>
          <p:cNvSpPr txBox="1"/>
          <p:nvPr/>
        </p:nvSpPr>
        <p:spPr>
          <a:xfrm>
            <a:off x="898992" y="1196114"/>
            <a:ext cx="5994134" cy="4533872"/>
          </a:xfrm>
          <a:prstGeom prst="rect">
            <a:avLst/>
          </a:prstGeom>
        </p:spPr>
        <p:txBody>
          <a:bodyPr lIns="0" tIns="0" rIns="0" bIns="0" rtlCol="0" anchor="t">
            <a:spAutoFit/>
          </a:bodyPr>
          <a:lstStyle/>
          <a:p>
            <a:pPr algn="just">
              <a:lnSpc>
                <a:spcPts val="1459"/>
              </a:lnSpc>
            </a:pPr>
            <a:r>
              <a:rPr lang="en-US" sz="999">
                <a:solidFill>
                  <a:srgbClr val="000000"/>
                </a:solidFill>
                <a:latin typeface="Gotham"/>
                <a:ea typeface="Gotham"/>
                <a:cs typeface="Gotham"/>
                <a:sym typeface="Gotham"/>
              </a:rPr>
              <a:t>En relisant les précédents « Mot de la Présidente » pour rédiger celui-ci, j’ai fait le constat qu’il devenait de plus en plus difficile de faire original pour dépeindre la situation que vivent les femmes accompagnées à PasserElles Buissonnières. 2025 a ressemblé à 2024 en bien des points : précarités accrues, défaillances de la dématérialisation, fragilisation de l’Etat de droit.</a:t>
            </a:r>
          </a:p>
          <a:p>
            <a:pPr algn="just">
              <a:lnSpc>
                <a:spcPts val="1459"/>
              </a:lnSpc>
            </a:pPr>
            <a:endParaRPr lang="en-US" sz="999">
              <a:solidFill>
                <a:srgbClr val="000000"/>
              </a:solidFill>
              <a:latin typeface="Gotham"/>
              <a:ea typeface="Gotham"/>
              <a:cs typeface="Gotham"/>
              <a:sym typeface="Gotham"/>
            </a:endParaRPr>
          </a:p>
          <a:p>
            <a:pPr algn="just">
              <a:lnSpc>
                <a:spcPts val="1459"/>
              </a:lnSpc>
            </a:pPr>
            <a:r>
              <a:rPr lang="en-US" sz="999">
                <a:solidFill>
                  <a:srgbClr val="000000"/>
                </a:solidFill>
                <a:latin typeface="Gotham"/>
                <a:ea typeface="Gotham"/>
                <a:cs typeface="Gotham"/>
                <a:sym typeface="Gotham"/>
              </a:rPr>
              <a:t>Les violences faites aux femmes, que ce soit dans la sphère familiale, dans l’espace public ou dans les terrains de guerre, restent malheureusement d’actualité. L’indignation est souvent là, mais pour autant rien ne semble enrayer le cercle vicieux. De plus en plus de femmes, parfois enceintes, parfois avec de jeunes enfants, parfois en santé très précaire, dorment dans nos rues. Banalisation et indifférence finissent par se côtoyer. Mais derrière le sans-abrisme, ce sont des violences, notamment sexuelles, et des traumatismes s’ajoutant à d’autres, qui se vivent en silence.</a:t>
            </a:r>
          </a:p>
          <a:p>
            <a:pPr algn="just">
              <a:lnSpc>
                <a:spcPts val="1459"/>
              </a:lnSpc>
            </a:pPr>
            <a:endParaRPr lang="en-US" sz="999">
              <a:solidFill>
                <a:srgbClr val="000000"/>
              </a:solidFill>
              <a:latin typeface="Gotham"/>
              <a:ea typeface="Gotham"/>
              <a:cs typeface="Gotham"/>
              <a:sym typeface="Gotham"/>
            </a:endParaRPr>
          </a:p>
          <a:p>
            <a:pPr algn="just">
              <a:lnSpc>
                <a:spcPts val="1459"/>
              </a:lnSpc>
            </a:pPr>
            <a:r>
              <a:rPr lang="en-US" sz="999" i="1">
                <a:solidFill>
                  <a:srgbClr val="000000"/>
                </a:solidFill>
                <a:latin typeface="Gotham Italics"/>
                <a:ea typeface="Gotham Italics"/>
                <a:cs typeface="Gotham Italics"/>
                <a:sym typeface="Gotham Italics"/>
              </a:rPr>
              <a:t>Face aux murs</a:t>
            </a:r>
            <a:r>
              <a:rPr lang="en-US" sz="999">
                <a:solidFill>
                  <a:srgbClr val="000000"/>
                </a:solidFill>
                <a:latin typeface="Gotham"/>
                <a:ea typeface="Gotham"/>
                <a:cs typeface="Gotham"/>
                <a:sym typeface="Gotham"/>
              </a:rPr>
              <a:t>, thématique du 1er numéro de notre revue annuelle Interstice parue en janvier 2026, l’équipe de PasserElles Buissonnières, salariée et bénévole, se mobilise chaque jour. Franchir les murs-frontières, c’est laisser sa vie d’avant derrière, parfois ses enfants, toujours des familles et des amis, même si l’on fuit le désespoir, des guerres ou des bourreaux. Face aux murs administratifs, renforcés par une dématérialisation et un accroissement de l’usage de l’IA même pour les réponses, l’usure gagne les femmes mais aussi l’équipe. Enfin la violence des mots entendus, notamment dans les médias, nourrissent la peur et les angoisses et renforcent des murs imaginaires qui fragilisent notre société.</a:t>
            </a:r>
          </a:p>
          <a:p>
            <a:pPr algn="r">
              <a:lnSpc>
                <a:spcPts val="1459"/>
              </a:lnSpc>
            </a:pPr>
            <a:endParaRPr lang="en-US" sz="999">
              <a:solidFill>
                <a:srgbClr val="000000"/>
              </a:solidFill>
              <a:latin typeface="Gotham"/>
              <a:ea typeface="Gotham"/>
              <a:cs typeface="Gotham"/>
              <a:sym typeface="Gotham"/>
            </a:endParaRPr>
          </a:p>
          <a:p>
            <a:pPr algn="just">
              <a:lnSpc>
                <a:spcPts val="2371"/>
              </a:lnSpc>
            </a:pPr>
            <a:endParaRPr lang="en-US" sz="999">
              <a:solidFill>
                <a:srgbClr val="000000"/>
              </a:solidFill>
              <a:latin typeface="Gotham"/>
              <a:ea typeface="Gotham"/>
              <a:cs typeface="Gotham"/>
              <a:sym typeface="Gotham"/>
            </a:endParaRPr>
          </a:p>
          <a:p>
            <a:pPr algn="just">
              <a:lnSpc>
                <a:spcPts val="2371"/>
              </a:lnSpc>
            </a:pPr>
            <a:endParaRPr lang="en-US" sz="999">
              <a:solidFill>
                <a:srgbClr val="000000"/>
              </a:solidFill>
              <a:latin typeface="Gotham"/>
              <a:ea typeface="Gotham"/>
              <a:cs typeface="Gotham"/>
              <a:sym typeface="Gotham"/>
            </a:endParaRPr>
          </a:p>
        </p:txBody>
      </p:sp>
      <p:grpSp>
        <p:nvGrpSpPr>
          <p:cNvPr id="8" name="Group 8"/>
          <p:cNvGrpSpPr/>
          <p:nvPr/>
        </p:nvGrpSpPr>
        <p:grpSpPr>
          <a:xfrm>
            <a:off x="6514744" y="9200325"/>
            <a:ext cx="378382" cy="85701"/>
            <a:chOff x="0" y="0"/>
            <a:chExt cx="241073" cy="54601"/>
          </a:xfrm>
        </p:grpSpPr>
        <p:sp>
          <p:nvSpPr>
            <p:cNvPr id="9" name="Freeform 9"/>
            <p:cNvSpPr/>
            <p:nvPr/>
          </p:nvSpPr>
          <p:spPr>
            <a:xfrm>
              <a:off x="0" y="0"/>
              <a:ext cx="241073" cy="54601"/>
            </a:xfrm>
            <a:custGeom>
              <a:avLst/>
              <a:gdLst/>
              <a:ahLst/>
              <a:cxnLst/>
              <a:rect l="l" t="t" r="r" b="b"/>
              <a:pathLst>
                <a:path w="241073" h="54601">
                  <a:moveTo>
                    <a:pt x="0" y="0"/>
                  </a:moveTo>
                  <a:lnTo>
                    <a:pt x="241073" y="0"/>
                  </a:lnTo>
                  <a:lnTo>
                    <a:pt x="241073" y="54601"/>
                  </a:lnTo>
                  <a:lnTo>
                    <a:pt x="0" y="54601"/>
                  </a:lnTo>
                  <a:close/>
                </a:path>
              </a:pathLst>
            </a:custGeom>
            <a:solidFill>
              <a:srgbClr val="FF6601"/>
            </a:solidFill>
          </p:spPr>
          <p:txBody>
            <a:bodyPr/>
            <a:lstStyle/>
            <a:p>
              <a:endParaRPr lang="fr-FR"/>
            </a:p>
          </p:txBody>
        </p:sp>
        <p:sp>
          <p:nvSpPr>
            <p:cNvPr id="10" name="TextBox 10"/>
            <p:cNvSpPr txBox="1"/>
            <p:nvPr/>
          </p:nvSpPr>
          <p:spPr>
            <a:xfrm>
              <a:off x="0" y="-38100"/>
              <a:ext cx="241073" cy="92701"/>
            </a:xfrm>
            <a:prstGeom prst="rect">
              <a:avLst/>
            </a:prstGeom>
          </p:spPr>
          <p:txBody>
            <a:bodyPr lIns="21000" tIns="21000" rIns="21000" bIns="21000" rtlCol="0" anchor="ctr"/>
            <a:lstStyle/>
            <a:p>
              <a:pPr algn="ctr">
                <a:lnSpc>
                  <a:spcPts val="1099"/>
                </a:lnSpc>
              </a:pPr>
              <a:endParaRPr/>
            </a:p>
          </p:txBody>
        </p:sp>
      </p:grpSp>
      <p:grpSp>
        <p:nvGrpSpPr>
          <p:cNvPr id="11" name="Group 11"/>
          <p:cNvGrpSpPr/>
          <p:nvPr/>
        </p:nvGrpSpPr>
        <p:grpSpPr>
          <a:xfrm>
            <a:off x="600933" y="1038386"/>
            <a:ext cx="378382" cy="33470"/>
            <a:chOff x="0" y="0"/>
            <a:chExt cx="241073" cy="21324"/>
          </a:xfrm>
        </p:grpSpPr>
        <p:sp>
          <p:nvSpPr>
            <p:cNvPr id="12" name="Freeform 12"/>
            <p:cNvSpPr/>
            <p:nvPr/>
          </p:nvSpPr>
          <p:spPr>
            <a:xfrm>
              <a:off x="0" y="0"/>
              <a:ext cx="241073" cy="21324"/>
            </a:xfrm>
            <a:custGeom>
              <a:avLst/>
              <a:gdLst/>
              <a:ahLst/>
              <a:cxnLst/>
              <a:rect l="l" t="t" r="r" b="b"/>
              <a:pathLst>
                <a:path w="241073" h="21324">
                  <a:moveTo>
                    <a:pt x="0" y="0"/>
                  </a:moveTo>
                  <a:lnTo>
                    <a:pt x="241073" y="0"/>
                  </a:lnTo>
                  <a:lnTo>
                    <a:pt x="241073" y="21324"/>
                  </a:lnTo>
                  <a:lnTo>
                    <a:pt x="0" y="21324"/>
                  </a:lnTo>
                  <a:close/>
                </a:path>
              </a:pathLst>
            </a:custGeom>
            <a:solidFill>
              <a:srgbClr val="FF6601"/>
            </a:solidFill>
          </p:spPr>
          <p:txBody>
            <a:bodyPr/>
            <a:lstStyle/>
            <a:p>
              <a:endParaRPr lang="fr-FR"/>
            </a:p>
          </p:txBody>
        </p:sp>
        <p:sp>
          <p:nvSpPr>
            <p:cNvPr id="13" name="TextBox 13"/>
            <p:cNvSpPr txBox="1"/>
            <p:nvPr/>
          </p:nvSpPr>
          <p:spPr>
            <a:xfrm>
              <a:off x="0" y="-38100"/>
              <a:ext cx="241073" cy="59424"/>
            </a:xfrm>
            <a:prstGeom prst="rect">
              <a:avLst/>
            </a:prstGeom>
          </p:spPr>
          <p:txBody>
            <a:bodyPr lIns="21000" tIns="21000" rIns="21000" bIns="21000" rtlCol="0" anchor="ctr"/>
            <a:lstStyle/>
            <a:p>
              <a:pPr algn="ctr">
                <a:lnSpc>
                  <a:spcPts val="1099"/>
                </a:lnSpc>
              </a:pPr>
              <a:endParaRPr/>
            </a:p>
          </p:txBody>
        </p:sp>
      </p:grpSp>
      <p:sp>
        <p:nvSpPr>
          <p:cNvPr id="14" name="TextBox 14"/>
          <p:cNvSpPr txBox="1"/>
          <p:nvPr/>
        </p:nvSpPr>
        <p:spPr>
          <a:xfrm>
            <a:off x="898992" y="5222050"/>
            <a:ext cx="5994134" cy="3978275"/>
          </a:xfrm>
          <a:prstGeom prst="rect">
            <a:avLst/>
          </a:prstGeom>
        </p:spPr>
        <p:txBody>
          <a:bodyPr lIns="0" tIns="0" rIns="0" bIns="0" rtlCol="0" anchor="t">
            <a:spAutoFit/>
          </a:bodyPr>
          <a:lstStyle/>
          <a:p>
            <a:pPr algn="just">
              <a:lnSpc>
                <a:spcPts val="1449"/>
              </a:lnSpc>
            </a:pPr>
            <a:r>
              <a:rPr lang="en-US" sz="999">
                <a:solidFill>
                  <a:srgbClr val="000000"/>
                </a:solidFill>
                <a:latin typeface="Gotham"/>
                <a:ea typeface="Gotham"/>
                <a:cs typeface="Gotham"/>
                <a:sym typeface="Gotham"/>
              </a:rPr>
              <a:t>Et pourtant, les moments de joies, de partages et surtout les rencontres se poursuivent et nous ont nourri collectivement. Des partenariats solides ont continué d’ouvrir des horizons et de nouveaux ont permis aux femmes de trouver des ressources supplémentaires.</a:t>
            </a:r>
          </a:p>
          <a:p>
            <a:pPr algn="just">
              <a:lnSpc>
                <a:spcPts val="1449"/>
              </a:lnSpc>
            </a:pPr>
            <a:endParaRPr lang="en-US" sz="999">
              <a:solidFill>
                <a:srgbClr val="000000"/>
              </a:solidFill>
              <a:latin typeface="Gotham"/>
              <a:ea typeface="Gotham"/>
              <a:cs typeface="Gotham"/>
              <a:sym typeface="Gotham"/>
            </a:endParaRPr>
          </a:p>
          <a:p>
            <a:pPr algn="just">
              <a:lnSpc>
                <a:spcPts val="1449"/>
              </a:lnSpc>
            </a:pPr>
            <a:r>
              <a:rPr lang="en-US" sz="999">
                <a:solidFill>
                  <a:srgbClr val="000000"/>
                </a:solidFill>
                <a:latin typeface="Gotham"/>
                <a:ea typeface="Gotham"/>
                <a:cs typeface="Gotham"/>
                <a:sym typeface="Gotham"/>
              </a:rPr>
              <a:t>Financièrement, nous avons de nouveau pu compter sur un réseau de fidèles soutiens que nous remercions chaleureusement. La confiance des pouvoirs publics s’est traduite par des soutiens renouvelés, même si le contexte budgétaire a occasionné de légères baisses. Côté financement privé, l’impact géopolitique de la suppression des aides américaines est perceptible pour les grosses structures et de fait, celles qui comme nous agissent sur des échelles plus petites. En effet, les fondations privées sur-sollicitées ont été confrontées à des choix qui nous ont impacté au premier plan, et se poursuivent largement en 2026.</a:t>
            </a:r>
          </a:p>
          <a:p>
            <a:pPr algn="just">
              <a:lnSpc>
                <a:spcPts val="1449"/>
              </a:lnSpc>
            </a:pPr>
            <a:endParaRPr lang="en-US" sz="999">
              <a:solidFill>
                <a:srgbClr val="000000"/>
              </a:solidFill>
              <a:latin typeface="Gotham"/>
              <a:ea typeface="Gotham"/>
              <a:cs typeface="Gotham"/>
              <a:sym typeface="Gotham"/>
            </a:endParaRPr>
          </a:p>
          <a:p>
            <a:pPr algn="just">
              <a:lnSpc>
                <a:spcPts val="1449"/>
              </a:lnSpc>
            </a:pPr>
            <a:r>
              <a:rPr lang="en-US" sz="999" b="1">
                <a:solidFill>
                  <a:srgbClr val="000000"/>
                </a:solidFill>
                <a:latin typeface="Gotham Bold"/>
                <a:ea typeface="Gotham Bold"/>
                <a:cs typeface="Gotham Bold"/>
                <a:sym typeface="Gotham Bold"/>
              </a:rPr>
              <a:t>Enfin</a:t>
            </a:r>
            <a:r>
              <a:rPr lang="en-US" sz="999">
                <a:solidFill>
                  <a:srgbClr val="000000"/>
                </a:solidFill>
                <a:latin typeface="Gotham"/>
                <a:ea typeface="Gotham"/>
                <a:cs typeface="Gotham"/>
                <a:sym typeface="Gotham"/>
              </a:rPr>
              <a:t>, </a:t>
            </a:r>
            <a:r>
              <a:rPr lang="en-US" sz="999" b="1">
                <a:solidFill>
                  <a:srgbClr val="000000"/>
                </a:solidFill>
                <a:latin typeface="Gotham Bold"/>
                <a:ea typeface="Gotham Bold"/>
                <a:cs typeface="Gotham Bold"/>
                <a:sym typeface="Gotham Bold"/>
              </a:rPr>
              <a:t>notre collectif composé de salariées, de bénévoles, d’adhérents et de nos soutiens, est notre force. A ce titre, je tiens à remercier Marion Dupuis qui a rejoint d’autres horizons en décembre 2025 et qui aura apporté sa contribution à notre aventure. Mais ce collectif ne serait rien sans toutes les femmes qui, depuis 14 ans, ont choisi ou continuent de nous faire confiance et tissent des liens de solidarité. Ensemble, nous sommes PasserElles Buissonnières, et contribuons à contourner, briser et franchir les murs dans une même humanité.</a:t>
            </a:r>
          </a:p>
          <a:p>
            <a:pPr algn="r">
              <a:lnSpc>
                <a:spcPts val="1449"/>
              </a:lnSpc>
            </a:pPr>
            <a:endParaRPr lang="en-US" sz="999" b="1">
              <a:solidFill>
                <a:srgbClr val="000000"/>
              </a:solidFill>
              <a:latin typeface="Gotham Bold"/>
              <a:ea typeface="Gotham Bold"/>
              <a:cs typeface="Gotham Bold"/>
              <a:sym typeface="Gotham Bold"/>
            </a:endParaRPr>
          </a:p>
          <a:p>
            <a:pPr algn="r">
              <a:lnSpc>
                <a:spcPts val="1449"/>
              </a:lnSpc>
            </a:pPr>
            <a:r>
              <a:rPr lang="en-US" sz="999" i="1">
                <a:solidFill>
                  <a:srgbClr val="000000"/>
                </a:solidFill>
                <a:latin typeface="Gotham Italics"/>
                <a:ea typeface="Gotham Italics"/>
                <a:cs typeface="Gotham Italics"/>
                <a:sym typeface="Gotham Italics"/>
              </a:rPr>
              <a:t>Laure Chebbah-Malicet</a:t>
            </a:r>
          </a:p>
          <a:p>
            <a:pPr algn="just">
              <a:lnSpc>
                <a:spcPts val="1449"/>
              </a:lnSpc>
            </a:pPr>
            <a:endParaRPr lang="en-US" sz="999" i="1">
              <a:solidFill>
                <a:srgbClr val="000000"/>
              </a:solidFill>
              <a:latin typeface="Gotham Italics"/>
              <a:ea typeface="Gotham Italics"/>
              <a:cs typeface="Gotham Italics"/>
              <a:sym typeface="Gotham Italics"/>
            </a:endParaRPr>
          </a:p>
        </p:txBody>
      </p:sp>
      <p:grpSp>
        <p:nvGrpSpPr>
          <p:cNvPr id="15" name="Group 15"/>
          <p:cNvGrpSpPr/>
          <p:nvPr/>
        </p:nvGrpSpPr>
        <p:grpSpPr>
          <a:xfrm>
            <a:off x="1817274" y="8726191"/>
            <a:ext cx="1649036" cy="1649036"/>
            <a:chOff x="0" y="0"/>
            <a:chExt cx="12700000" cy="12700000"/>
          </a:xfrm>
        </p:grpSpPr>
        <p:sp>
          <p:nvSpPr>
            <p:cNvPr id="16" name="Freeform 16"/>
            <p:cNvSpPr/>
            <p:nvPr/>
          </p:nvSpPr>
          <p:spPr>
            <a:xfrm>
              <a:off x="125908" y="857250"/>
              <a:ext cx="12396490" cy="11506076"/>
            </a:xfrm>
            <a:custGeom>
              <a:avLst/>
              <a:gdLst/>
              <a:ahLst/>
              <a:cxnLst/>
              <a:rect l="l" t="t" r="r" b="b"/>
              <a:pathLst>
                <a:path w="12396490" h="11506076">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2"/>
              <a:stretch>
                <a:fillRect t="-30730" b="-30730"/>
              </a:stretch>
            </a:blipFill>
          </p:spPr>
          <p:txBody>
            <a:bodyPr/>
            <a:lstStyle/>
            <a:p>
              <a:endParaRPr lang="fr-FR"/>
            </a:p>
          </p:txBody>
        </p:sp>
      </p:grpSp>
      <p:sp>
        <p:nvSpPr>
          <p:cNvPr id="17" name="TextBox 17"/>
          <p:cNvSpPr txBox="1"/>
          <p:nvPr/>
        </p:nvSpPr>
        <p:spPr>
          <a:xfrm>
            <a:off x="337004" y="10176790"/>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1543" y="-747156"/>
            <a:ext cx="10076750" cy="2031734"/>
            <a:chOff x="0" y="0"/>
            <a:chExt cx="6420053" cy="1294449"/>
          </a:xfrm>
        </p:grpSpPr>
        <p:sp>
          <p:nvSpPr>
            <p:cNvPr id="3" name="Freeform 3"/>
            <p:cNvSpPr/>
            <p:nvPr/>
          </p:nvSpPr>
          <p:spPr>
            <a:xfrm>
              <a:off x="0" y="0"/>
              <a:ext cx="6420053" cy="1294449"/>
            </a:xfrm>
            <a:custGeom>
              <a:avLst/>
              <a:gdLst/>
              <a:ahLst/>
              <a:cxnLst/>
              <a:rect l="l" t="t" r="r" b="b"/>
              <a:pathLst>
                <a:path w="6420053" h="1294449">
                  <a:moveTo>
                    <a:pt x="0" y="0"/>
                  </a:moveTo>
                  <a:lnTo>
                    <a:pt x="6420053" y="0"/>
                  </a:lnTo>
                  <a:lnTo>
                    <a:pt x="6420053" y="1294449"/>
                  </a:lnTo>
                  <a:lnTo>
                    <a:pt x="0" y="1294449"/>
                  </a:lnTo>
                  <a:close/>
                </a:path>
              </a:pathLst>
            </a:custGeom>
            <a:solidFill>
              <a:srgbClr val="591966"/>
            </a:solidFill>
          </p:spPr>
          <p:txBody>
            <a:bodyPr/>
            <a:lstStyle/>
            <a:p>
              <a:endParaRPr lang="fr-FR"/>
            </a:p>
          </p:txBody>
        </p:sp>
        <p:sp>
          <p:nvSpPr>
            <p:cNvPr id="4" name="TextBox 4"/>
            <p:cNvSpPr txBox="1"/>
            <p:nvPr/>
          </p:nvSpPr>
          <p:spPr>
            <a:xfrm>
              <a:off x="0" y="-38100"/>
              <a:ext cx="6420053" cy="1332549"/>
            </a:xfrm>
            <a:prstGeom prst="rect">
              <a:avLst/>
            </a:prstGeom>
          </p:spPr>
          <p:txBody>
            <a:bodyPr lIns="21000" tIns="21000" rIns="21000" bIns="21000" rtlCol="0" anchor="ctr"/>
            <a:lstStyle/>
            <a:p>
              <a:pPr algn="ctr">
                <a:lnSpc>
                  <a:spcPts val="1099"/>
                </a:lnSpc>
              </a:pPr>
              <a:endParaRPr/>
            </a:p>
          </p:txBody>
        </p:sp>
      </p:grpSp>
      <p:grpSp>
        <p:nvGrpSpPr>
          <p:cNvPr id="5" name="Group 5"/>
          <p:cNvGrpSpPr/>
          <p:nvPr/>
        </p:nvGrpSpPr>
        <p:grpSpPr>
          <a:xfrm>
            <a:off x="520896" y="1422480"/>
            <a:ext cx="3315537" cy="1948926"/>
            <a:chOff x="0" y="0"/>
            <a:chExt cx="1188214" cy="698451"/>
          </a:xfrm>
        </p:grpSpPr>
        <p:sp>
          <p:nvSpPr>
            <p:cNvPr id="6" name="Freeform 6"/>
            <p:cNvSpPr/>
            <p:nvPr/>
          </p:nvSpPr>
          <p:spPr>
            <a:xfrm>
              <a:off x="0" y="0"/>
              <a:ext cx="1188214" cy="698451"/>
            </a:xfrm>
            <a:custGeom>
              <a:avLst/>
              <a:gdLst/>
              <a:ahLst/>
              <a:cxnLst/>
              <a:rect l="l" t="t" r="r" b="b"/>
              <a:pathLst>
                <a:path w="1188214" h="698451">
                  <a:moveTo>
                    <a:pt x="0" y="0"/>
                  </a:moveTo>
                  <a:lnTo>
                    <a:pt x="1188214" y="0"/>
                  </a:lnTo>
                  <a:lnTo>
                    <a:pt x="1188214" y="698451"/>
                  </a:lnTo>
                  <a:lnTo>
                    <a:pt x="0" y="698451"/>
                  </a:lnTo>
                  <a:close/>
                </a:path>
              </a:pathLst>
            </a:custGeom>
            <a:solidFill>
              <a:srgbClr val="FF6601">
                <a:alpha val="7843"/>
              </a:srgbClr>
            </a:solidFill>
          </p:spPr>
          <p:txBody>
            <a:bodyPr/>
            <a:lstStyle/>
            <a:p>
              <a:endParaRPr lang="fr-FR"/>
            </a:p>
          </p:txBody>
        </p:sp>
        <p:sp>
          <p:nvSpPr>
            <p:cNvPr id="7" name="TextBox 7"/>
            <p:cNvSpPr txBox="1"/>
            <p:nvPr/>
          </p:nvSpPr>
          <p:spPr>
            <a:xfrm>
              <a:off x="0" y="-38100"/>
              <a:ext cx="1188214" cy="736551"/>
            </a:xfrm>
            <a:prstGeom prst="rect">
              <a:avLst/>
            </a:prstGeom>
          </p:spPr>
          <p:txBody>
            <a:bodyPr lIns="50800" tIns="50800" rIns="50800" bIns="50800" rtlCol="0" anchor="ctr"/>
            <a:lstStyle/>
            <a:p>
              <a:pPr algn="ctr">
                <a:lnSpc>
                  <a:spcPts val="1943"/>
                </a:lnSpc>
              </a:pPr>
              <a:endParaRPr/>
            </a:p>
          </p:txBody>
        </p:sp>
      </p:grpSp>
      <p:sp>
        <p:nvSpPr>
          <p:cNvPr id="8" name="TextBox 8"/>
          <p:cNvSpPr txBox="1"/>
          <p:nvPr/>
        </p:nvSpPr>
        <p:spPr>
          <a:xfrm>
            <a:off x="567063" y="1710881"/>
            <a:ext cx="3197362" cy="1708150"/>
          </a:xfrm>
          <a:prstGeom prst="rect">
            <a:avLst/>
          </a:prstGeom>
        </p:spPr>
        <p:txBody>
          <a:bodyPr lIns="0" tIns="0" rIns="0" bIns="0" rtlCol="0" anchor="t">
            <a:spAutoFit/>
          </a:bodyPr>
          <a:lstStyle/>
          <a:p>
            <a:pPr algn="just">
              <a:lnSpc>
                <a:spcPts val="1399"/>
              </a:lnSpc>
            </a:pPr>
            <a:r>
              <a:rPr lang="en-US" sz="999">
                <a:solidFill>
                  <a:srgbClr val="000000"/>
                </a:solidFill>
                <a:latin typeface="Gotham"/>
                <a:ea typeface="Gotham"/>
                <a:cs typeface="Gotham"/>
                <a:sym typeface="Gotham"/>
              </a:rPr>
              <a:t>Je suis arrivée en octobre 2025 pour aider à l'accueil le jeudi.</a:t>
            </a:r>
          </a:p>
          <a:p>
            <a:pPr algn="just">
              <a:lnSpc>
                <a:spcPts val="1399"/>
              </a:lnSpc>
              <a:spcBef>
                <a:spcPct val="0"/>
              </a:spcBef>
            </a:pPr>
            <a:r>
              <a:rPr lang="en-US" sz="999">
                <a:solidFill>
                  <a:srgbClr val="000000"/>
                </a:solidFill>
                <a:latin typeface="Gotham"/>
                <a:ea typeface="Gotham"/>
                <a:cs typeface="Gotham"/>
                <a:sym typeface="Gotham"/>
              </a:rPr>
              <a:t>J'ai découvert un lieu de partage où toutes les femmes, malgré des situations compliquées, arrivent à trouver leur place.</a:t>
            </a:r>
          </a:p>
          <a:p>
            <a:pPr algn="just">
              <a:lnSpc>
                <a:spcPts val="1399"/>
              </a:lnSpc>
              <a:spcBef>
                <a:spcPct val="0"/>
              </a:spcBef>
            </a:pPr>
            <a:r>
              <a:rPr lang="en-US" sz="999">
                <a:solidFill>
                  <a:srgbClr val="000000"/>
                </a:solidFill>
                <a:latin typeface="Gotham"/>
                <a:ea typeface="Gotham"/>
                <a:cs typeface="Gotham"/>
                <a:sym typeface="Gotham"/>
              </a:rPr>
              <a:t>Je les vois contentes de venir, se retrouver, participer aux différentes activités et repartir détendues avec le sourire.</a:t>
            </a:r>
          </a:p>
          <a:p>
            <a:pPr algn="r">
              <a:lnSpc>
                <a:spcPts val="1399"/>
              </a:lnSpc>
              <a:spcBef>
                <a:spcPct val="0"/>
              </a:spcBef>
            </a:pPr>
            <a:r>
              <a:rPr lang="en-US" sz="999">
                <a:solidFill>
                  <a:srgbClr val="000000"/>
                </a:solidFill>
                <a:latin typeface="Gotham"/>
                <a:ea typeface="Gotham"/>
                <a:cs typeface="Gotham"/>
                <a:sym typeface="Gotham"/>
              </a:rPr>
              <a:t>Raphaële</a:t>
            </a:r>
          </a:p>
          <a:p>
            <a:pPr algn="just">
              <a:lnSpc>
                <a:spcPts val="1399"/>
              </a:lnSpc>
              <a:spcBef>
                <a:spcPct val="0"/>
              </a:spcBef>
            </a:pPr>
            <a:endParaRPr lang="en-US" sz="999">
              <a:solidFill>
                <a:srgbClr val="000000"/>
              </a:solidFill>
              <a:latin typeface="Gotham"/>
              <a:ea typeface="Gotham"/>
              <a:cs typeface="Gotham"/>
              <a:sym typeface="Gotham"/>
            </a:endParaRPr>
          </a:p>
        </p:txBody>
      </p:sp>
      <p:grpSp>
        <p:nvGrpSpPr>
          <p:cNvPr id="9" name="Group 9"/>
          <p:cNvGrpSpPr/>
          <p:nvPr/>
        </p:nvGrpSpPr>
        <p:grpSpPr>
          <a:xfrm>
            <a:off x="566438" y="3514436"/>
            <a:ext cx="3269996" cy="2653339"/>
            <a:chOff x="0" y="0"/>
            <a:chExt cx="4359994" cy="3537785"/>
          </a:xfrm>
        </p:grpSpPr>
        <p:sp>
          <p:nvSpPr>
            <p:cNvPr id="10" name="TextBox 10"/>
            <p:cNvSpPr txBox="1"/>
            <p:nvPr/>
          </p:nvSpPr>
          <p:spPr>
            <a:xfrm>
              <a:off x="487151" y="-38100"/>
              <a:ext cx="2669123" cy="361177"/>
            </a:xfrm>
            <a:prstGeom prst="rect">
              <a:avLst/>
            </a:prstGeom>
          </p:spPr>
          <p:txBody>
            <a:bodyPr lIns="0" tIns="0" rIns="0" bIns="0" rtlCol="0" anchor="t">
              <a:spAutoFit/>
            </a:bodyPr>
            <a:lstStyle/>
            <a:p>
              <a:pPr marL="0" lvl="0" indent="0" algn="l">
                <a:lnSpc>
                  <a:spcPts val="1943"/>
                </a:lnSpc>
              </a:pPr>
              <a:r>
                <a:rPr lang="en-US" sz="1646" b="1" spc="-32">
                  <a:solidFill>
                    <a:srgbClr val="591966"/>
                  </a:solidFill>
                  <a:latin typeface="Agrandir Bold"/>
                  <a:ea typeface="Agrandir Bold"/>
                  <a:cs typeface="Agrandir Bold"/>
                  <a:sym typeface="Agrandir Bold"/>
                </a:rPr>
                <a:t>L’atelier chant</a:t>
              </a:r>
            </a:p>
          </p:txBody>
        </p:sp>
        <p:sp>
          <p:nvSpPr>
            <p:cNvPr id="11" name="TextBox 11"/>
            <p:cNvSpPr txBox="1"/>
            <p:nvPr/>
          </p:nvSpPr>
          <p:spPr>
            <a:xfrm>
              <a:off x="0" y="410786"/>
              <a:ext cx="4359994" cy="3004425"/>
            </a:xfrm>
            <a:prstGeom prst="rect">
              <a:avLst/>
            </a:prstGeom>
          </p:spPr>
          <p:txBody>
            <a:bodyPr lIns="0" tIns="0" rIns="0" bIns="0" rtlCol="0" anchor="t">
              <a:spAutoFit/>
            </a:bodyPr>
            <a:lstStyle/>
            <a:p>
              <a:pPr algn="just">
                <a:lnSpc>
                  <a:spcPts val="1400"/>
                </a:lnSpc>
                <a:spcBef>
                  <a:spcPct val="0"/>
                </a:spcBef>
              </a:pPr>
              <a:r>
                <a:rPr lang="en-US" sz="1000">
                  <a:solidFill>
                    <a:srgbClr val="000000"/>
                  </a:solidFill>
                  <a:latin typeface="Gotham"/>
                  <a:ea typeface="Gotham"/>
                  <a:cs typeface="Gotham"/>
                  <a:sym typeface="Gotham"/>
                </a:rPr>
                <a:t>L’atelier « chant » en place depuis 2023 a continué cette année mais le départ de plusieurs femmes qui participaient jusque-là avec assiduité, a posé problème. Pour progresser, apprendre et mémoriser des chansons, une participation régulière est importante, et nous n’avons pas pu reformer un groupe homogène permettant cela. Nous avons tout de même passé de bons moments musicaux et joyeux jusqu’en juin avec l'incertitude de pouvoir poursuivre à la rentrée.</a:t>
              </a:r>
            </a:p>
            <a:p>
              <a:pPr algn="just">
                <a:lnSpc>
                  <a:spcPts val="1400"/>
                </a:lnSpc>
                <a:spcBef>
                  <a:spcPct val="0"/>
                </a:spcBef>
              </a:pPr>
              <a:r>
                <a:rPr lang="en-US" sz="1000">
                  <a:solidFill>
                    <a:srgbClr val="000000"/>
                  </a:solidFill>
                  <a:latin typeface="Gotham"/>
                  <a:ea typeface="Gotham"/>
                  <a:cs typeface="Gotham"/>
                  <a:sym typeface="Gotham"/>
                </a:rPr>
                <a:t>En septembre la décision a finalement été prise d’arrêter cet atelier.</a:t>
              </a:r>
            </a:p>
            <a:p>
              <a:pPr algn="r">
                <a:lnSpc>
                  <a:spcPts val="2090"/>
                </a:lnSpc>
                <a:spcBef>
                  <a:spcPct val="0"/>
                </a:spcBef>
              </a:pPr>
              <a:r>
                <a:rPr lang="en-US" sz="1000" i="1">
                  <a:solidFill>
                    <a:srgbClr val="000000"/>
                  </a:solidFill>
                  <a:latin typeface="Gotham Italics"/>
                  <a:ea typeface="Gotham Italics"/>
                  <a:cs typeface="Gotham Italics"/>
                  <a:sym typeface="Gotham Italics"/>
                </a:rPr>
                <a:t>Danièle et Elisabeth</a:t>
              </a:r>
            </a:p>
          </p:txBody>
        </p:sp>
        <p:grpSp>
          <p:nvGrpSpPr>
            <p:cNvPr id="12" name="Group 12"/>
            <p:cNvGrpSpPr/>
            <p:nvPr/>
          </p:nvGrpSpPr>
          <p:grpSpPr>
            <a:xfrm>
              <a:off x="0" y="0"/>
              <a:ext cx="354569" cy="361109"/>
              <a:chOff x="0" y="0"/>
              <a:chExt cx="95302" cy="97060"/>
            </a:xfrm>
          </p:grpSpPr>
          <p:sp>
            <p:nvSpPr>
              <p:cNvPr id="13" name="Freeform 13"/>
              <p:cNvSpPr/>
              <p:nvPr/>
            </p:nvSpPr>
            <p:spPr>
              <a:xfrm>
                <a:off x="0" y="0"/>
                <a:ext cx="95302" cy="97060"/>
              </a:xfrm>
              <a:custGeom>
                <a:avLst/>
                <a:gdLst/>
                <a:ahLst/>
                <a:cxnLst/>
                <a:rect l="l" t="t" r="r" b="b"/>
                <a:pathLst>
                  <a:path w="95302" h="97060">
                    <a:moveTo>
                      <a:pt x="0" y="0"/>
                    </a:moveTo>
                    <a:lnTo>
                      <a:pt x="95302" y="0"/>
                    </a:lnTo>
                    <a:lnTo>
                      <a:pt x="95302" y="97060"/>
                    </a:lnTo>
                    <a:lnTo>
                      <a:pt x="0" y="97060"/>
                    </a:lnTo>
                    <a:close/>
                  </a:path>
                </a:pathLst>
              </a:custGeom>
              <a:solidFill>
                <a:srgbClr val="FB6405"/>
              </a:solidFill>
            </p:spPr>
            <p:txBody>
              <a:bodyPr/>
              <a:lstStyle/>
              <a:p>
                <a:endParaRPr lang="fr-FR"/>
              </a:p>
            </p:txBody>
          </p:sp>
          <p:sp>
            <p:nvSpPr>
              <p:cNvPr id="14" name="TextBox 14"/>
              <p:cNvSpPr txBox="1"/>
              <p:nvPr/>
            </p:nvSpPr>
            <p:spPr>
              <a:xfrm>
                <a:off x="0" y="-38100"/>
                <a:ext cx="95302" cy="135160"/>
              </a:xfrm>
              <a:prstGeom prst="rect">
                <a:avLst/>
              </a:prstGeom>
            </p:spPr>
            <p:txBody>
              <a:bodyPr lIns="50800" tIns="50800" rIns="50800" bIns="50800" rtlCol="0" anchor="ctr"/>
              <a:lstStyle/>
              <a:p>
                <a:pPr algn="ctr">
                  <a:lnSpc>
                    <a:spcPts val="1943"/>
                  </a:lnSpc>
                </a:pPr>
                <a:endParaRPr/>
              </a:p>
            </p:txBody>
          </p:sp>
        </p:grpSp>
        <p:grpSp>
          <p:nvGrpSpPr>
            <p:cNvPr id="15" name="Group 15"/>
            <p:cNvGrpSpPr/>
            <p:nvPr/>
          </p:nvGrpSpPr>
          <p:grpSpPr>
            <a:xfrm>
              <a:off x="3844125" y="3474285"/>
              <a:ext cx="515869" cy="63500"/>
              <a:chOff x="0" y="0"/>
              <a:chExt cx="246501" cy="30343"/>
            </a:xfrm>
          </p:grpSpPr>
          <p:sp>
            <p:nvSpPr>
              <p:cNvPr id="16" name="Freeform 16"/>
              <p:cNvSpPr/>
              <p:nvPr/>
            </p:nvSpPr>
            <p:spPr>
              <a:xfrm>
                <a:off x="0" y="0"/>
                <a:ext cx="246501" cy="30343"/>
              </a:xfrm>
              <a:custGeom>
                <a:avLst/>
                <a:gdLst/>
                <a:ahLst/>
                <a:cxnLst/>
                <a:rect l="l" t="t" r="r" b="b"/>
                <a:pathLst>
                  <a:path w="246501" h="30343">
                    <a:moveTo>
                      <a:pt x="0" y="0"/>
                    </a:moveTo>
                    <a:lnTo>
                      <a:pt x="246501" y="0"/>
                    </a:lnTo>
                    <a:lnTo>
                      <a:pt x="246501" y="30343"/>
                    </a:lnTo>
                    <a:lnTo>
                      <a:pt x="0" y="30343"/>
                    </a:lnTo>
                    <a:close/>
                  </a:path>
                </a:pathLst>
              </a:custGeom>
              <a:solidFill>
                <a:srgbClr val="FF6601"/>
              </a:solidFill>
            </p:spPr>
            <p:txBody>
              <a:bodyPr/>
              <a:lstStyle/>
              <a:p>
                <a:endParaRPr lang="fr-FR"/>
              </a:p>
            </p:txBody>
          </p:sp>
          <p:sp>
            <p:nvSpPr>
              <p:cNvPr id="17" name="TextBox 17"/>
              <p:cNvSpPr txBox="1"/>
              <p:nvPr/>
            </p:nvSpPr>
            <p:spPr>
              <a:xfrm>
                <a:off x="0" y="-38100"/>
                <a:ext cx="246501" cy="68443"/>
              </a:xfrm>
              <a:prstGeom prst="rect">
                <a:avLst/>
              </a:prstGeom>
            </p:spPr>
            <p:txBody>
              <a:bodyPr lIns="21000" tIns="21000" rIns="21000" bIns="21000" rtlCol="0" anchor="ctr"/>
              <a:lstStyle/>
              <a:p>
                <a:pPr algn="ctr">
                  <a:lnSpc>
                    <a:spcPts val="1099"/>
                  </a:lnSpc>
                </a:pPr>
                <a:endParaRPr/>
              </a:p>
            </p:txBody>
          </p:sp>
        </p:grpSp>
      </p:grpSp>
      <p:grpSp>
        <p:nvGrpSpPr>
          <p:cNvPr id="18" name="Group 18"/>
          <p:cNvGrpSpPr/>
          <p:nvPr/>
        </p:nvGrpSpPr>
        <p:grpSpPr>
          <a:xfrm>
            <a:off x="4143577" y="1447482"/>
            <a:ext cx="3197970" cy="5610036"/>
            <a:chOff x="0" y="0"/>
            <a:chExt cx="4263960" cy="7480048"/>
          </a:xfrm>
        </p:grpSpPr>
        <p:sp>
          <p:nvSpPr>
            <p:cNvPr id="19" name="TextBox 19"/>
            <p:cNvSpPr txBox="1"/>
            <p:nvPr/>
          </p:nvSpPr>
          <p:spPr>
            <a:xfrm>
              <a:off x="515198" y="-38100"/>
              <a:ext cx="2610332" cy="361177"/>
            </a:xfrm>
            <a:prstGeom prst="rect">
              <a:avLst/>
            </a:prstGeom>
          </p:spPr>
          <p:txBody>
            <a:bodyPr lIns="0" tIns="0" rIns="0" bIns="0" rtlCol="0" anchor="t">
              <a:spAutoFit/>
            </a:bodyPr>
            <a:lstStyle/>
            <a:p>
              <a:pPr marL="0" lvl="0" indent="0" algn="l">
                <a:lnSpc>
                  <a:spcPts val="1943"/>
                </a:lnSpc>
              </a:pPr>
              <a:r>
                <a:rPr lang="en-US" sz="1646" b="1" spc="-32">
                  <a:solidFill>
                    <a:srgbClr val="591966"/>
                  </a:solidFill>
                  <a:latin typeface="Agrandir Bold"/>
                  <a:ea typeface="Agrandir Bold"/>
                  <a:cs typeface="Agrandir Bold"/>
                  <a:sym typeface="Agrandir Bold"/>
                </a:rPr>
                <a:t>Alimentation santé</a:t>
              </a:r>
            </a:p>
          </p:txBody>
        </p:sp>
        <p:sp>
          <p:nvSpPr>
            <p:cNvPr id="20" name="TextBox 20"/>
            <p:cNvSpPr txBox="1"/>
            <p:nvPr/>
          </p:nvSpPr>
          <p:spPr>
            <a:xfrm>
              <a:off x="0" y="391396"/>
              <a:ext cx="4263960" cy="7088651"/>
            </a:xfrm>
            <a:prstGeom prst="rect">
              <a:avLst/>
            </a:prstGeom>
          </p:spPr>
          <p:txBody>
            <a:bodyPr lIns="0" tIns="0" rIns="0" bIns="0" rtlCol="0" anchor="t">
              <a:spAutoFit/>
            </a:bodyPr>
            <a:lstStyle/>
            <a:p>
              <a:pPr algn="just">
                <a:lnSpc>
                  <a:spcPts val="1400"/>
                </a:lnSpc>
                <a:spcBef>
                  <a:spcPct val="0"/>
                </a:spcBef>
              </a:pPr>
              <a:r>
                <a:rPr lang="en-US" sz="1000">
                  <a:solidFill>
                    <a:srgbClr val="000000"/>
                  </a:solidFill>
                  <a:latin typeface="Gotham"/>
                  <a:ea typeface="Gotham"/>
                  <a:cs typeface="Gotham"/>
                  <a:sym typeface="Gotham"/>
                </a:rPr>
                <a:t>Depuis novembre, un nouvel atelier « Alimentation et Santé » a vu le jour.</a:t>
              </a:r>
            </a:p>
            <a:p>
              <a:pPr algn="just">
                <a:lnSpc>
                  <a:spcPts val="1400"/>
                </a:lnSpc>
                <a:spcBef>
                  <a:spcPct val="0"/>
                </a:spcBef>
              </a:pPr>
              <a:r>
                <a:rPr lang="en-US" sz="1000">
                  <a:solidFill>
                    <a:srgbClr val="000000"/>
                  </a:solidFill>
                  <a:latin typeface="Gotham"/>
                  <a:ea typeface="Gotham"/>
                  <a:cs typeface="Gotham"/>
                  <a:sym typeface="Gotham"/>
                </a:rPr>
                <a:t>L’idée première était de familiariser les participantes, qui viennent pour la plupart d’autres continents, aux fruits et légumes dont elles peuvent disposer en France.</a:t>
              </a:r>
            </a:p>
            <a:p>
              <a:pPr algn="just">
                <a:lnSpc>
                  <a:spcPts val="1400"/>
                </a:lnSpc>
                <a:spcBef>
                  <a:spcPct val="0"/>
                </a:spcBef>
              </a:pPr>
              <a:r>
                <a:rPr lang="en-US" sz="1000">
                  <a:solidFill>
                    <a:srgbClr val="000000"/>
                  </a:solidFill>
                  <a:latin typeface="Gotham"/>
                  <a:ea typeface="Gotham"/>
                  <a:cs typeface="Gotham"/>
                  <a:sym typeface="Gotham"/>
                </a:rPr>
                <a:t>Nous avons commencé par les légumes d’hiver qu’elles ont pu découvrir et emporter chez elles avec des recettes pour les cuisiner, puis les fruits d’hiver avec dégustation de noix, clafouti aux pommes et fruits à partager.</a:t>
              </a:r>
            </a:p>
            <a:p>
              <a:pPr algn="just">
                <a:lnSpc>
                  <a:spcPts val="1400"/>
                </a:lnSpc>
                <a:spcBef>
                  <a:spcPct val="0"/>
                </a:spcBef>
              </a:pPr>
              <a:r>
                <a:rPr lang="en-US" sz="1000">
                  <a:solidFill>
                    <a:srgbClr val="000000"/>
                  </a:solidFill>
                  <a:latin typeface="Gotham"/>
                  <a:ea typeface="Gotham"/>
                  <a:cs typeface="Gotham"/>
                  <a:sym typeface="Gotham"/>
                </a:rPr>
                <a:t>Nous avons ensuite abordé l’importance des protéines dans l’alimentation.</a:t>
              </a:r>
            </a:p>
            <a:p>
              <a:pPr algn="just">
                <a:lnSpc>
                  <a:spcPts val="1400"/>
                </a:lnSpc>
                <a:spcBef>
                  <a:spcPct val="0"/>
                </a:spcBef>
              </a:pPr>
              <a:r>
                <a:rPr lang="en-US" sz="1000">
                  <a:solidFill>
                    <a:srgbClr val="000000"/>
                  </a:solidFill>
                  <a:latin typeface="Gotham"/>
                  <a:ea typeface="Gotham"/>
                  <a:cs typeface="Gotham"/>
                  <a:sym typeface="Gotham"/>
                </a:rPr>
                <a:t>D’autres sujets : les épices, les boissons, le chocolat, les farines occuperont les ateliers de 2026.</a:t>
              </a:r>
            </a:p>
            <a:p>
              <a:pPr algn="just">
                <a:lnSpc>
                  <a:spcPts val="1400"/>
                </a:lnSpc>
                <a:spcBef>
                  <a:spcPct val="0"/>
                </a:spcBef>
              </a:pPr>
              <a:r>
                <a:rPr lang="en-US" sz="1000">
                  <a:solidFill>
                    <a:srgbClr val="000000"/>
                  </a:solidFill>
                  <a:latin typeface="Gotham"/>
                  <a:ea typeface="Gotham"/>
                  <a:cs typeface="Gotham"/>
                  <a:sym typeface="Gotham"/>
                </a:rPr>
                <a:t>Nous avons pu échangera partir de recettes d’Afrique et d’Afghanistan et discuté de la manière de faire ses courses et introduit des notions d’équilibre des repas.</a:t>
              </a:r>
            </a:p>
            <a:p>
              <a:pPr algn="just">
                <a:lnSpc>
                  <a:spcPts val="1400"/>
                </a:lnSpc>
                <a:spcBef>
                  <a:spcPct val="0"/>
                </a:spcBef>
              </a:pPr>
              <a:r>
                <a:rPr lang="en-US" sz="1000">
                  <a:solidFill>
                    <a:srgbClr val="000000"/>
                  </a:solidFill>
                  <a:latin typeface="Gotham"/>
                  <a:ea typeface="Gotham"/>
                  <a:cs typeface="Gotham"/>
                  <a:sym typeface="Gotham"/>
                </a:rPr>
                <a:t>Il y a une bonne participation aux ateliers car les femmes ont envie de mieux connaitre les aliments qu’elles trouvent en France et la manière de les cuisiner mais aussi de connaitre leurs effets sur la santé. Les échanges sont denses et l’ambiance est très joyeuse. Une dégustation en lien avec le thème du jour, est proposée à chaque séance. Elle contribue aussi au succès de l’activité.</a:t>
              </a:r>
            </a:p>
            <a:p>
              <a:pPr algn="r">
                <a:lnSpc>
                  <a:spcPts val="2090"/>
                </a:lnSpc>
              </a:pPr>
              <a:r>
                <a:rPr lang="en-US" sz="1000" i="1">
                  <a:solidFill>
                    <a:srgbClr val="000000"/>
                  </a:solidFill>
                  <a:latin typeface="Gotham Italics"/>
                  <a:ea typeface="Gotham Italics"/>
                  <a:cs typeface="Gotham Italics"/>
                  <a:sym typeface="Gotham Italics"/>
                </a:rPr>
                <a:t>Danièle et Elisabeth</a:t>
              </a:r>
            </a:p>
            <a:p>
              <a:pPr algn="just">
                <a:lnSpc>
                  <a:spcPts val="1260"/>
                </a:lnSpc>
                <a:spcBef>
                  <a:spcPct val="0"/>
                </a:spcBef>
              </a:pPr>
              <a:endParaRPr lang="en-US" sz="1000" i="1">
                <a:solidFill>
                  <a:srgbClr val="000000"/>
                </a:solidFill>
                <a:latin typeface="Gotham Italics"/>
                <a:ea typeface="Gotham Italics"/>
                <a:cs typeface="Gotham Italics"/>
                <a:sym typeface="Gotham Italics"/>
              </a:endParaRPr>
            </a:p>
            <a:p>
              <a:pPr algn="just">
                <a:lnSpc>
                  <a:spcPts val="1184"/>
                </a:lnSpc>
                <a:spcBef>
                  <a:spcPct val="0"/>
                </a:spcBef>
              </a:pPr>
              <a:endParaRPr lang="en-US" sz="1000" i="1">
                <a:solidFill>
                  <a:srgbClr val="000000"/>
                </a:solidFill>
                <a:latin typeface="Gotham Italics"/>
                <a:ea typeface="Gotham Italics"/>
                <a:cs typeface="Gotham Italics"/>
                <a:sym typeface="Gotham Italics"/>
              </a:endParaRPr>
            </a:p>
          </p:txBody>
        </p:sp>
      </p:grpSp>
      <p:grpSp>
        <p:nvGrpSpPr>
          <p:cNvPr id="21" name="Group 21"/>
          <p:cNvGrpSpPr/>
          <p:nvPr/>
        </p:nvGrpSpPr>
        <p:grpSpPr>
          <a:xfrm>
            <a:off x="-201573" y="0"/>
            <a:ext cx="591792" cy="4252500"/>
            <a:chOff x="0" y="0"/>
            <a:chExt cx="377040" cy="2709333"/>
          </a:xfrm>
        </p:grpSpPr>
        <p:sp>
          <p:nvSpPr>
            <p:cNvPr id="22" name="Freeform 22"/>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591966"/>
            </a:solidFill>
          </p:spPr>
          <p:txBody>
            <a:bodyPr/>
            <a:lstStyle/>
            <a:p>
              <a:endParaRPr lang="fr-FR"/>
            </a:p>
          </p:txBody>
        </p:sp>
        <p:sp>
          <p:nvSpPr>
            <p:cNvPr id="23" name="TextBox 23"/>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24" name="Group 24"/>
          <p:cNvGrpSpPr/>
          <p:nvPr/>
        </p:nvGrpSpPr>
        <p:grpSpPr>
          <a:xfrm>
            <a:off x="1287386" y="9170030"/>
            <a:ext cx="3310526" cy="1031831"/>
            <a:chOff x="0" y="0"/>
            <a:chExt cx="4414034" cy="1375774"/>
          </a:xfrm>
        </p:grpSpPr>
        <p:sp>
          <p:nvSpPr>
            <p:cNvPr id="25" name="TextBox 25"/>
            <p:cNvSpPr txBox="1"/>
            <p:nvPr/>
          </p:nvSpPr>
          <p:spPr>
            <a:xfrm>
              <a:off x="484759" y="-38100"/>
              <a:ext cx="3929275" cy="361177"/>
            </a:xfrm>
            <a:prstGeom prst="rect">
              <a:avLst/>
            </a:prstGeom>
          </p:spPr>
          <p:txBody>
            <a:bodyPr lIns="0" tIns="0" rIns="0" bIns="0" rtlCol="0" anchor="t">
              <a:spAutoFit/>
            </a:bodyPr>
            <a:lstStyle/>
            <a:p>
              <a:pPr marL="0" lvl="0" indent="0" algn="l">
                <a:lnSpc>
                  <a:spcPts val="1943"/>
                </a:lnSpc>
              </a:pPr>
              <a:r>
                <a:rPr lang="en-US" sz="1646" b="1" spc="-32">
                  <a:solidFill>
                    <a:srgbClr val="591966"/>
                  </a:solidFill>
                  <a:latin typeface="Agrandir Bold"/>
                  <a:ea typeface="Agrandir Bold"/>
                  <a:cs typeface="Agrandir Bold"/>
                  <a:sym typeface="Agrandir Bold"/>
                </a:rPr>
                <a:t>Pratiques artistiques</a:t>
              </a:r>
            </a:p>
          </p:txBody>
        </p:sp>
        <p:sp>
          <p:nvSpPr>
            <p:cNvPr id="26" name="TextBox 26"/>
            <p:cNvSpPr txBox="1"/>
            <p:nvPr/>
          </p:nvSpPr>
          <p:spPr>
            <a:xfrm>
              <a:off x="0" y="410786"/>
              <a:ext cx="4414034" cy="964988"/>
            </a:xfrm>
            <a:prstGeom prst="rect">
              <a:avLst/>
            </a:prstGeom>
          </p:spPr>
          <p:txBody>
            <a:bodyPr lIns="0" tIns="0" rIns="0" bIns="0" rtlCol="0" anchor="t">
              <a:spAutoFit/>
            </a:bodyPr>
            <a:lstStyle/>
            <a:p>
              <a:pPr algn="just">
                <a:lnSpc>
                  <a:spcPts val="1400"/>
                </a:lnSpc>
                <a:spcBef>
                  <a:spcPct val="0"/>
                </a:spcBef>
              </a:pPr>
              <a:r>
                <a:rPr lang="en-US" sz="1000">
                  <a:solidFill>
                    <a:srgbClr val="231F1F"/>
                  </a:solidFill>
                  <a:latin typeface="Gotham"/>
                  <a:ea typeface="Gotham"/>
                  <a:cs typeface="Gotham"/>
                  <a:sym typeface="Gotham"/>
                </a:rPr>
                <a:t>L’atelier “pratiques artistiques”, ce sont des matinées une fois par mois, qui se sont concluent par un bouquet à 8  mains. </a:t>
              </a:r>
            </a:p>
            <a:p>
              <a:pPr algn="r">
                <a:lnSpc>
                  <a:spcPts val="2090"/>
                </a:lnSpc>
                <a:spcBef>
                  <a:spcPct val="0"/>
                </a:spcBef>
              </a:pPr>
              <a:endParaRPr lang="en-US" sz="1000">
                <a:solidFill>
                  <a:srgbClr val="231F1F"/>
                </a:solidFill>
                <a:latin typeface="Gotham"/>
                <a:ea typeface="Gotham"/>
                <a:cs typeface="Gotham"/>
                <a:sym typeface="Gotham"/>
              </a:endParaRPr>
            </a:p>
          </p:txBody>
        </p:sp>
      </p:grpSp>
      <p:grpSp>
        <p:nvGrpSpPr>
          <p:cNvPr id="27" name="Group 27"/>
          <p:cNvGrpSpPr/>
          <p:nvPr/>
        </p:nvGrpSpPr>
        <p:grpSpPr>
          <a:xfrm>
            <a:off x="4310735" y="9912187"/>
            <a:ext cx="378382" cy="47625"/>
            <a:chOff x="0" y="0"/>
            <a:chExt cx="241073" cy="30343"/>
          </a:xfrm>
        </p:grpSpPr>
        <p:sp>
          <p:nvSpPr>
            <p:cNvPr id="28" name="Freeform 28"/>
            <p:cNvSpPr/>
            <p:nvPr/>
          </p:nvSpPr>
          <p:spPr>
            <a:xfrm>
              <a:off x="0" y="0"/>
              <a:ext cx="241073" cy="30343"/>
            </a:xfrm>
            <a:custGeom>
              <a:avLst/>
              <a:gdLst/>
              <a:ahLst/>
              <a:cxnLst/>
              <a:rect l="l" t="t" r="r" b="b"/>
              <a:pathLst>
                <a:path w="241073" h="30343">
                  <a:moveTo>
                    <a:pt x="0" y="0"/>
                  </a:moveTo>
                  <a:lnTo>
                    <a:pt x="241073" y="0"/>
                  </a:lnTo>
                  <a:lnTo>
                    <a:pt x="241073" y="30343"/>
                  </a:lnTo>
                  <a:lnTo>
                    <a:pt x="0" y="30343"/>
                  </a:lnTo>
                  <a:close/>
                </a:path>
              </a:pathLst>
            </a:custGeom>
            <a:solidFill>
              <a:srgbClr val="FF6601"/>
            </a:solidFill>
          </p:spPr>
          <p:txBody>
            <a:bodyPr/>
            <a:lstStyle/>
            <a:p>
              <a:endParaRPr lang="fr-FR"/>
            </a:p>
          </p:txBody>
        </p:sp>
        <p:sp>
          <p:nvSpPr>
            <p:cNvPr id="29" name="TextBox 29"/>
            <p:cNvSpPr txBox="1"/>
            <p:nvPr/>
          </p:nvSpPr>
          <p:spPr>
            <a:xfrm>
              <a:off x="0" y="-38100"/>
              <a:ext cx="241073" cy="68443"/>
            </a:xfrm>
            <a:prstGeom prst="rect">
              <a:avLst/>
            </a:prstGeom>
          </p:spPr>
          <p:txBody>
            <a:bodyPr lIns="21000" tIns="21000" rIns="21000" bIns="21000" rtlCol="0" anchor="ctr"/>
            <a:lstStyle/>
            <a:p>
              <a:pPr algn="ctr">
                <a:lnSpc>
                  <a:spcPts val="1099"/>
                </a:lnSpc>
              </a:pPr>
              <a:endParaRPr/>
            </a:p>
          </p:txBody>
        </p:sp>
      </p:grpSp>
      <p:grpSp>
        <p:nvGrpSpPr>
          <p:cNvPr id="30" name="Group 30"/>
          <p:cNvGrpSpPr/>
          <p:nvPr/>
        </p:nvGrpSpPr>
        <p:grpSpPr>
          <a:xfrm>
            <a:off x="3458052" y="8974531"/>
            <a:ext cx="378382" cy="47625"/>
            <a:chOff x="0" y="0"/>
            <a:chExt cx="241073" cy="30343"/>
          </a:xfrm>
        </p:grpSpPr>
        <p:sp>
          <p:nvSpPr>
            <p:cNvPr id="31" name="Freeform 31"/>
            <p:cNvSpPr/>
            <p:nvPr/>
          </p:nvSpPr>
          <p:spPr>
            <a:xfrm>
              <a:off x="0" y="0"/>
              <a:ext cx="241073" cy="30343"/>
            </a:xfrm>
            <a:custGeom>
              <a:avLst/>
              <a:gdLst/>
              <a:ahLst/>
              <a:cxnLst/>
              <a:rect l="l" t="t" r="r" b="b"/>
              <a:pathLst>
                <a:path w="241073" h="30343">
                  <a:moveTo>
                    <a:pt x="0" y="0"/>
                  </a:moveTo>
                  <a:lnTo>
                    <a:pt x="241073" y="0"/>
                  </a:lnTo>
                  <a:lnTo>
                    <a:pt x="241073" y="30343"/>
                  </a:lnTo>
                  <a:lnTo>
                    <a:pt x="0" y="30343"/>
                  </a:lnTo>
                  <a:close/>
                </a:path>
              </a:pathLst>
            </a:custGeom>
            <a:solidFill>
              <a:srgbClr val="FF6601"/>
            </a:solidFill>
          </p:spPr>
          <p:txBody>
            <a:bodyPr/>
            <a:lstStyle/>
            <a:p>
              <a:endParaRPr lang="fr-FR"/>
            </a:p>
          </p:txBody>
        </p:sp>
        <p:sp>
          <p:nvSpPr>
            <p:cNvPr id="32" name="TextBox 32"/>
            <p:cNvSpPr txBox="1"/>
            <p:nvPr/>
          </p:nvSpPr>
          <p:spPr>
            <a:xfrm>
              <a:off x="0" y="-38100"/>
              <a:ext cx="241073" cy="68443"/>
            </a:xfrm>
            <a:prstGeom prst="rect">
              <a:avLst/>
            </a:prstGeom>
          </p:spPr>
          <p:txBody>
            <a:bodyPr lIns="21000" tIns="21000" rIns="21000" bIns="21000" rtlCol="0" anchor="ctr"/>
            <a:lstStyle/>
            <a:p>
              <a:pPr algn="ctr">
                <a:lnSpc>
                  <a:spcPts val="1099"/>
                </a:lnSpc>
              </a:pPr>
              <a:endParaRPr/>
            </a:p>
          </p:txBody>
        </p:sp>
      </p:grpSp>
      <p:grpSp>
        <p:nvGrpSpPr>
          <p:cNvPr id="33" name="Group 33"/>
          <p:cNvGrpSpPr/>
          <p:nvPr/>
        </p:nvGrpSpPr>
        <p:grpSpPr>
          <a:xfrm>
            <a:off x="3517545" y="3280968"/>
            <a:ext cx="300888" cy="47625"/>
            <a:chOff x="0" y="0"/>
            <a:chExt cx="191700" cy="30343"/>
          </a:xfrm>
        </p:grpSpPr>
        <p:sp>
          <p:nvSpPr>
            <p:cNvPr id="34" name="Freeform 34"/>
            <p:cNvSpPr/>
            <p:nvPr/>
          </p:nvSpPr>
          <p:spPr>
            <a:xfrm>
              <a:off x="0" y="0"/>
              <a:ext cx="191700" cy="30343"/>
            </a:xfrm>
            <a:custGeom>
              <a:avLst/>
              <a:gdLst/>
              <a:ahLst/>
              <a:cxnLst/>
              <a:rect l="l" t="t" r="r" b="b"/>
              <a:pathLst>
                <a:path w="191700" h="30343">
                  <a:moveTo>
                    <a:pt x="0" y="0"/>
                  </a:moveTo>
                  <a:lnTo>
                    <a:pt x="191700" y="0"/>
                  </a:lnTo>
                  <a:lnTo>
                    <a:pt x="191700" y="30343"/>
                  </a:lnTo>
                  <a:lnTo>
                    <a:pt x="0" y="30343"/>
                  </a:lnTo>
                  <a:close/>
                </a:path>
              </a:pathLst>
            </a:custGeom>
            <a:solidFill>
              <a:srgbClr val="FF6601"/>
            </a:solidFill>
          </p:spPr>
          <p:txBody>
            <a:bodyPr/>
            <a:lstStyle/>
            <a:p>
              <a:endParaRPr lang="fr-FR"/>
            </a:p>
          </p:txBody>
        </p:sp>
        <p:sp>
          <p:nvSpPr>
            <p:cNvPr id="35" name="TextBox 35"/>
            <p:cNvSpPr txBox="1"/>
            <p:nvPr/>
          </p:nvSpPr>
          <p:spPr>
            <a:xfrm>
              <a:off x="0" y="-38100"/>
              <a:ext cx="191700" cy="68443"/>
            </a:xfrm>
            <a:prstGeom prst="rect">
              <a:avLst/>
            </a:prstGeom>
          </p:spPr>
          <p:txBody>
            <a:bodyPr lIns="21000" tIns="21000" rIns="21000" bIns="21000" rtlCol="0" anchor="ctr"/>
            <a:lstStyle/>
            <a:p>
              <a:pPr algn="ctr">
                <a:lnSpc>
                  <a:spcPts val="1099"/>
                </a:lnSpc>
              </a:pPr>
              <a:endParaRPr/>
            </a:p>
          </p:txBody>
        </p:sp>
      </p:grpSp>
      <p:grpSp>
        <p:nvGrpSpPr>
          <p:cNvPr id="36" name="Group 36"/>
          <p:cNvGrpSpPr/>
          <p:nvPr/>
        </p:nvGrpSpPr>
        <p:grpSpPr>
          <a:xfrm>
            <a:off x="390219" y="6310650"/>
            <a:ext cx="3462095" cy="2668643"/>
            <a:chOff x="0" y="0"/>
            <a:chExt cx="4616127" cy="3558190"/>
          </a:xfrm>
        </p:grpSpPr>
        <p:sp>
          <p:nvSpPr>
            <p:cNvPr id="37" name="TextBox 37"/>
            <p:cNvSpPr txBox="1"/>
            <p:nvPr/>
          </p:nvSpPr>
          <p:spPr>
            <a:xfrm>
              <a:off x="149362" y="307202"/>
              <a:ext cx="4466765" cy="3250988"/>
            </a:xfrm>
            <a:prstGeom prst="rect">
              <a:avLst/>
            </a:prstGeom>
          </p:spPr>
          <p:txBody>
            <a:bodyPr lIns="0" tIns="0" rIns="0" bIns="0" rtlCol="0" anchor="t">
              <a:spAutoFit/>
            </a:bodyPr>
            <a:lstStyle/>
            <a:p>
              <a:pPr algn="just">
                <a:lnSpc>
                  <a:spcPts val="1400"/>
                </a:lnSpc>
              </a:pPr>
              <a:r>
                <a:rPr lang="en-US" sz="1000" spc="9">
                  <a:solidFill>
                    <a:srgbClr val="231F1F"/>
                  </a:solidFill>
                  <a:latin typeface="Gotham"/>
                  <a:ea typeface="Gotham"/>
                  <a:cs typeface="Gotham"/>
                  <a:sym typeface="Gotham"/>
                </a:rPr>
                <a:t>Je commence par leur demander où elles souffrent et comment les aider par des automassages ou par des huiles essentielles ou des compléments naturels (argile, graines de lin , boissons à base de plantes pour leurs maux et pour adoucir leurs cœurs (rose). </a:t>
              </a:r>
            </a:p>
            <a:p>
              <a:pPr algn="just">
                <a:lnSpc>
                  <a:spcPts val="1400"/>
                </a:lnSpc>
                <a:spcBef>
                  <a:spcPct val="0"/>
                </a:spcBef>
              </a:pPr>
              <a:r>
                <a:rPr lang="en-US" sz="1000">
                  <a:solidFill>
                    <a:srgbClr val="231F1F"/>
                  </a:solidFill>
                  <a:latin typeface="Gotham"/>
                  <a:ea typeface="Gotham"/>
                  <a:cs typeface="Gotham"/>
                  <a:sym typeface="Gotham"/>
                </a:rPr>
                <a:t>Ensuite nous développons le massage à deux, sur les mains. Elles peuvent ressentir les bienfaits qu'ils procurent au cours de l'échange, je propose également une stimulation du goût (boisson à base de rose, gingembre, laurier, cardamone, anis étoilé...) qui sera prises en fin de massage en vue de détoxifier le corps. Les femmes sont invitées à refaire les choses apprises chez elles.</a:t>
              </a:r>
            </a:p>
            <a:p>
              <a:pPr algn="r">
                <a:lnSpc>
                  <a:spcPts val="2090"/>
                </a:lnSpc>
                <a:spcBef>
                  <a:spcPct val="0"/>
                </a:spcBef>
              </a:pPr>
              <a:r>
                <a:rPr lang="en-US" sz="1000" i="1">
                  <a:solidFill>
                    <a:srgbClr val="000000"/>
                  </a:solidFill>
                  <a:latin typeface="Gotham Italics"/>
                  <a:ea typeface="Gotham Italics"/>
                  <a:cs typeface="Gotham Italics"/>
                  <a:sym typeface="Gotham Italics"/>
                </a:rPr>
                <a:t>Anne</a:t>
              </a:r>
            </a:p>
          </p:txBody>
        </p:sp>
        <p:sp>
          <p:nvSpPr>
            <p:cNvPr id="38" name="TextBox 38"/>
            <p:cNvSpPr txBox="1"/>
            <p:nvPr/>
          </p:nvSpPr>
          <p:spPr>
            <a:xfrm>
              <a:off x="487058" y="-25400"/>
              <a:ext cx="3872103" cy="361177"/>
            </a:xfrm>
            <a:prstGeom prst="rect">
              <a:avLst/>
            </a:prstGeom>
          </p:spPr>
          <p:txBody>
            <a:bodyPr lIns="0" tIns="0" rIns="0" bIns="0" rtlCol="0" anchor="t">
              <a:spAutoFit/>
            </a:bodyPr>
            <a:lstStyle/>
            <a:p>
              <a:pPr marL="0" lvl="0" indent="0" algn="l">
                <a:lnSpc>
                  <a:spcPts val="1943"/>
                </a:lnSpc>
              </a:pPr>
              <a:r>
                <a:rPr lang="en-US" sz="1646" b="1" spc="-32">
                  <a:solidFill>
                    <a:srgbClr val="591966"/>
                  </a:solidFill>
                  <a:latin typeface="Agrandir Bold"/>
                  <a:ea typeface="Agrandir Bold"/>
                  <a:cs typeface="Agrandir Bold"/>
                  <a:sym typeface="Agrandir Bold"/>
                </a:rPr>
                <a:t>Réflexologie - automassage</a:t>
              </a:r>
            </a:p>
          </p:txBody>
        </p:sp>
        <p:grpSp>
          <p:nvGrpSpPr>
            <p:cNvPr id="39" name="Group 39"/>
            <p:cNvGrpSpPr/>
            <p:nvPr/>
          </p:nvGrpSpPr>
          <p:grpSpPr>
            <a:xfrm>
              <a:off x="0" y="0"/>
              <a:ext cx="298724" cy="295879"/>
              <a:chOff x="0" y="0"/>
              <a:chExt cx="80292" cy="79527"/>
            </a:xfrm>
          </p:grpSpPr>
          <p:sp>
            <p:nvSpPr>
              <p:cNvPr id="40" name="Freeform 40"/>
              <p:cNvSpPr/>
              <p:nvPr/>
            </p:nvSpPr>
            <p:spPr>
              <a:xfrm>
                <a:off x="0" y="0"/>
                <a:ext cx="80292" cy="79527"/>
              </a:xfrm>
              <a:custGeom>
                <a:avLst/>
                <a:gdLst/>
                <a:ahLst/>
                <a:cxnLst/>
                <a:rect l="l" t="t" r="r" b="b"/>
                <a:pathLst>
                  <a:path w="80292" h="79527">
                    <a:moveTo>
                      <a:pt x="0" y="0"/>
                    </a:moveTo>
                    <a:lnTo>
                      <a:pt x="80292" y="0"/>
                    </a:lnTo>
                    <a:lnTo>
                      <a:pt x="80292" y="79527"/>
                    </a:lnTo>
                    <a:lnTo>
                      <a:pt x="0" y="79527"/>
                    </a:lnTo>
                    <a:close/>
                  </a:path>
                </a:pathLst>
              </a:custGeom>
              <a:solidFill>
                <a:srgbClr val="FB6405"/>
              </a:solidFill>
            </p:spPr>
            <p:txBody>
              <a:bodyPr/>
              <a:lstStyle/>
              <a:p>
                <a:endParaRPr lang="fr-FR"/>
              </a:p>
            </p:txBody>
          </p:sp>
          <p:sp>
            <p:nvSpPr>
              <p:cNvPr id="41" name="TextBox 41"/>
              <p:cNvSpPr txBox="1"/>
              <p:nvPr/>
            </p:nvSpPr>
            <p:spPr>
              <a:xfrm>
                <a:off x="0" y="-38100"/>
                <a:ext cx="80292" cy="117627"/>
              </a:xfrm>
              <a:prstGeom prst="rect">
                <a:avLst/>
              </a:prstGeom>
            </p:spPr>
            <p:txBody>
              <a:bodyPr lIns="50800" tIns="50800" rIns="50800" bIns="50800" rtlCol="0" anchor="ctr"/>
              <a:lstStyle/>
              <a:p>
                <a:pPr algn="ctr">
                  <a:lnSpc>
                    <a:spcPts val="1943"/>
                  </a:lnSpc>
                </a:pPr>
                <a:endParaRPr/>
              </a:p>
            </p:txBody>
          </p:sp>
        </p:grpSp>
      </p:grpSp>
      <p:sp>
        <p:nvSpPr>
          <p:cNvPr id="42" name="Freeform 42"/>
          <p:cNvSpPr/>
          <p:nvPr/>
        </p:nvSpPr>
        <p:spPr>
          <a:xfrm rot="5400000">
            <a:off x="4247895" y="7419882"/>
            <a:ext cx="3534873" cy="2652430"/>
          </a:xfrm>
          <a:custGeom>
            <a:avLst/>
            <a:gdLst/>
            <a:ahLst/>
            <a:cxnLst/>
            <a:rect l="l" t="t" r="r" b="b"/>
            <a:pathLst>
              <a:path w="3534873" h="2652430">
                <a:moveTo>
                  <a:pt x="0" y="0"/>
                </a:moveTo>
                <a:lnTo>
                  <a:pt x="3534873" y="0"/>
                </a:lnTo>
                <a:lnTo>
                  <a:pt x="3534873" y="2652430"/>
                </a:lnTo>
                <a:lnTo>
                  <a:pt x="0" y="2652430"/>
                </a:lnTo>
                <a:lnTo>
                  <a:pt x="0" y="0"/>
                </a:lnTo>
                <a:close/>
              </a:path>
            </a:pathLst>
          </a:custGeom>
          <a:blipFill>
            <a:blip r:embed="rId2"/>
            <a:stretch>
              <a:fillRect/>
            </a:stretch>
          </a:blipFill>
        </p:spPr>
        <p:txBody>
          <a:bodyPr/>
          <a:lstStyle/>
          <a:p>
            <a:endParaRPr lang="fr-FR"/>
          </a:p>
        </p:txBody>
      </p:sp>
      <p:grpSp>
        <p:nvGrpSpPr>
          <p:cNvPr id="43" name="Group 43"/>
          <p:cNvGrpSpPr/>
          <p:nvPr/>
        </p:nvGrpSpPr>
        <p:grpSpPr>
          <a:xfrm>
            <a:off x="390219" y="108000"/>
            <a:ext cx="5672141" cy="988298"/>
            <a:chOff x="0" y="0"/>
            <a:chExt cx="7562854" cy="1317731"/>
          </a:xfrm>
        </p:grpSpPr>
        <p:grpSp>
          <p:nvGrpSpPr>
            <p:cNvPr id="44" name="Group 44"/>
            <p:cNvGrpSpPr/>
            <p:nvPr/>
          </p:nvGrpSpPr>
          <p:grpSpPr>
            <a:xfrm>
              <a:off x="402007" y="1240515"/>
              <a:ext cx="504509" cy="44626"/>
              <a:chOff x="0" y="0"/>
              <a:chExt cx="241073" cy="21324"/>
            </a:xfrm>
          </p:grpSpPr>
          <p:sp>
            <p:nvSpPr>
              <p:cNvPr id="45" name="Freeform 45"/>
              <p:cNvSpPr/>
              <p:nvPr/>
            </p:nvSpPr>
            <p:spPr>
              <a:xfrm>
                <a:off x="0" y="0"/>
                <a:ext cx="241073" cy="21324"/>
              </a:xfrm>
              <a:custGeom>
                <a:avLst/>
                <a:gdLst/>
                <a:ahLst/>
                <a:cxnLst/>
                <a:rect l="l" t="t" r="r" b="b"/>
                <a:pathLst>
                  <a:path w="241073" h="21324">
                    <a:moveTo>
                      <a:pt x="0" y="0"/>
                    </a:moveTo>
                    <a:lnTo>
                      <a:pt x="241073" y="0"/>
                    </a:lnTo>
                    <a:lnTo>
                      <a:pt x="241073" y="21324"/>
                    </a:lnTo>
                    <a:lnTo>
                      <a:pt x="0" y="21324"/>
                    </a:lnTo>
                    <a:close/>
                  </a:path>
                </a:pathLst>
              </a:custGeom>
              <a:solidFill>
                <a:srgbClr val="FF6601"/>
              </a:solidFill>
            </p:spPr>
            <p:txBody>
              <a:bodyPr/>
              <a:lstStyle/>
              <a:p>
                <a:endParaRPr lang="fr-FR"/>
              </a:p>
            </p:txBody>
          </p:sp>
          <p:sp>
            <p:nvSpPr>
              <p:cNvPr id="46" name="TextBox 46"/>
              <p:cNvSpPr txBox="1"/>
              <p:nvPr/>
            </p:nvSpPr>
            <p:spPr>
              <a:xfrm>
                <a:off x="0" y="-38100"/>
                <a:ext cx="241073" cy="59424"/>
              </a:xfrm>
              <a:prstGeom prst="rect">
                <a:avLst/>
              </a:prstGeom>
            </p:spPr>
            <p:txBody>
              <a:bodyPr lIns="21000" tIns="21000" rIns="21000" bIns="21000" rtlCol="0" anchor="ctr"/>
              <a:lstStyle/>
              <a:p>
                <a:pPr algn="ctr">
                  <a:lnSpc>
                    <a:spcPts val="1099"/>
                  </a:lnSpc>
                </a:pPr>
                <a:endParaRPr/>
              </a:p>
            </p:txBody>
          </p:sp>
        </p:grpSp>
        <p:sp>
          <p:nvSpPr>
            <p:cNvPr id="47" name="TextBox 47"/>
            <p:cNvSpPr txBox="1"/>
            <p:nvPr/>
          </p:nvSpPr>
          <p:spPr>
            <a:xfrm>
              <a:off x="1127038" y="525007"/>
              <a:ext cx="6435817" cy="792723"/>
            </a:xfrm>
            <a:prstGeom prst="rect">
              <a:avLst/>
            </a:prstGeom>
          </p:spPr>
          <p:txBody>
            <a:bodyPr lIns="0" tIns="0" rIns="0" bIns="0" rtlCol="0" anchor="t">
              <a:spAutoFit/>
            </a:bodyPr>
            <a:lstStyle/>
            <a:p>
              <a:pPr marL="0" lvl="0" indent="0" algn="l">
                <a:lnSpc>
                  <a:spcPts val="4067"/>
                </a:lnSpc>
              </a:pPr>
              <a:r>
                <a:rPr lang="en-US" sz="3446" b="1" spc="-68">
                  <a:solidFill>
                    <a:srgbClr val="FFFFFF"/>
                  </a:solidFill>
                  <a:latin typeface="Agrandir Bold"/>
                  <a:ea typeface="Agrandir Bold"/>
                  <a:cs typeface="Agrandir Bold"/>
                  <a:sym typeface="Agrandir Bold"/>
                </a:rPr>
                <a:t>Être et faire ensemble</a:t>
              </a:r>
            </a:p>
          </p:txBody>
        </p:sp>
        <p:sp>
          <p:nvSpPr>
            <p:cNvPr id="48" name="TextBox 48"/>
            <p:cNvSpPr txBox="1"/>
            <p:nvPr/>
          </p:nvSpPr>
          <p:spPr>
            <a:xfrm>
              <a:off x="0" y="9525"/>
              <a:ext cx="1308523" cy="1230990"/>
            </a:xfrm>
            <a:prstGeom prst="rect">
              <a:avLst/>
            </a:prstGeom>
          </p:spPr>
          <p:txBody>
            <a:bodyPr lIns="0" tIns="0" rIns="0" bIns="0" rtlCol="0" anchor="t">
              <a:spAutoFit/>
            </a:bodyPr>
            <a:lstStyle/>
            <a:p>
              <a:pPr marL="0" lvl="0" indent="0" algn="ctr">
                <a:lnSpc>
                  <a:spcPts val="7287"/>
                </a:lnSpc>
              </a:pPr>
              <a:r>
                <a:rPr lang="en-US" sz="6175" b="1" spc="-123">
                  <a:solidFill>
                    <a:srgbClr val="FB6405"/>
                  </a:solidFill>
                  <a:latin typeface="Gotham Bold"/>
                  <a:ea typeface="Gotham Bold"/>
                  <a:cs typeface="Gotham Bold"/>
                  <a:sym typeface="Gotham Bold"/>
                </a:rPr>
                <a:t>2</a:t>
              </a:r>
            </a:p>
          </p:txBody>
        </p:sp>
      </p:grpSp>
      <p:sp>
        <p:nvSpPr>
          <p:cNvPr id="49" name="TextBox 49"/>
          <p:cNvSpPr txBox="1"/>
          <p:nvPr/>
        </p:nvSpPr>
        <p:spPr>
          <a:xfrm>
            <a:off x="1239548" y="1374855"/>
            <a:ext cx="1264538" cy="267863"/>
          </a:xfrm>
          <a:prstGeom prst="rect">
            <a:avLst/>
          </a:prstGeom>
        </p:spPr>
        <p:txBody>
          <a:bodyPr lIns="0" tIns="0" rIns="0" bIns="0" rtlCol="0" anchor="t">
            <a:spAutoFit/>
          </a:bodyPr>
          <a:lstStyle/>
          <a:p>
            <a:pPr marL="0" lvl="0" indent="0" algn="l">
              <a:lnSpc>
                <a:spcPts val="1707"/>
              </a:lnSpc>
            </a:pPr>
            <a:r>
              <a:rPr lang="en-US" sz="1446" b="1" spc="-28">
                <a:solidFill>
                  <a:srgbClr val="591966"/>
                </a:solidFill>
                <a:latin typeface="Agrandir Bold"/>
                <a:ea typeface="Agrandir Bold"/>
                <a:cs typeface="Agrandir Bold"/>
                <a:sym typeface="Agrandir Bold"/>
              </a:rPr>
              <a:t>L’Accueil</a:t>
            </a:r>
          </a:p>
        </p:txBody>
      </p:sp>
      <p:grpSp>
        <p:nvGrpSpPr>
          <p:cNvPr id="50" name="Group 50"/>
          <p:cNvGrpSpPr/>
          <p:nvPr/>
        </p:nvGrpSpPr>
        <p:grpSpPr>
          <a:xfrm>
            <a:off x="4143577" y="1447482"/>
            <a:ext cx="219151" cy="221909"/>
            <a:chOff x="0" y="0"/>
            <a:chExt cx="78539" cy="79527"/>
          </a:xfrm>
        </p:grpSpPr>
        <p:sp>
          <p:nvSpPr>
            <p:cNvPr id="51" name="Freeform 51"/>
            <p:cNvSpPr/>
            <p:nvPr/>
          </p:nvSpPr>
          <p:spPr>
            <a:xfrm>
              <a:off x="0" y="0"/>
              <a:ext cx="78539" cy="79527"/>
            </a:xfrm>
            <a:custGeom>
              <a:avLst/>
              <a:gdLst/>
              <a:ahLst/>
              <a:cxnLst/>
              <a:rect l="l" t="t" r="r" b="b"/>
              <a:pathLst>
                <a:path w="78539" h="79527">
                  <a:moveTo>
                    <a:pt x="0" y="0"/>
                  </a:moveTo>
                  <a:lnTo>
                    <a:pt x="78539" y="0"/>
                  </a:lnTo>
                  <a:lnTo>
                    <a:pt x="78539" y="79527"/>
                  </a:lnTo>
                  <a:lnTo>
                    <a:pt x="0" y="79527"/>
                  </a:lnTo>
                  <a:close/>
                </a:path>
              </a:pathLst>
            </a:custGeom>
            <a:solidFill>
              <a:srgbClr val="FB6405"/>
            </a:solidFill>
          </p:spPr>
          <p:txBody>
            <a:bodyPr/>
            <a:lstStyle/>
            <a:p>
              <a:endParaRPr lang="fr-FR"/>
            </a:p>
          </p:txBody>
        </p:sp>
        <p:sp>
          <p:nvSpPr>
            <p:cNvPr id="52" name="TextBox 52"/>
            <p:cNvSpPr txBox="1"/>
            <p:nvPr/>
          </p:nvSpPr>
          <p:spPr>
            <a:xfrm>
              <a:off x="0" y="-38100"/>
              <a:ext cx="78539" cy="117627"/>
            </a:xfrm>
            <a:prstGeom prst="rect">
              <a:avLst/>
            </a:prstGeom>
          </p:spPr>
          <p:txBody>
            <a:bodyPr lIns="50800" tIns="50800" rIns="50800" bIns="50800" rtlCol="0" anchor="ctr"/>
            <a:lstStyle/>
            <a:p>
              <a:pPr algn="ctr">
                <a:lnSpc>
                  <a:spcPts val="1943"/>
                </a:lnSpc>
              </a:pPr>
              <a:endParaRPr/>
            </a:p>
          </p:txBody>
        </p:sp>
      </p:grpSp>
      <p:grpSp>
        <p:nvGrpSpPr>
          <p:cNvPr id="53" name="Group 53"/>
          <p:cNvGrpSpPr/>
          <p:nvPr/>
        </p:nvGrpSpPr>
        <p:grpSpPr>
          <a:xfrm>
            <a:off x="7040659" y="6742967"/>
            <a:ext cx="300888" cy="47625"/>
            <a:chOff x="0" y="0"/>
            <a:chExt cx="191700" cy="30343"/>
          </a:xfrm>
        </p:grpSpPr>
        <p:sp>
          <p:nvSpPr>
            <p:cNvPr id="54" name="Freeform 54"/>
            <p:cNvSpPr/>
            <p:nvPr/>
          </p:nvSpPr>
          <p:spPr>
            <a:xfrm>
              <a:off x="0" y="0"/>
              <a:ext cx="191700" cy="30343"/>
            </a:xfrm>
            <a:custGeom>
              <a:avLst/>
              <a:gdLst/>
              <a:ahLst/>
              <a:cxnLst/>
              <a:rect l="l" t="t" r="r" b="b"/>
              <a:pathLst>
                <a:path w="191700" h="30343">
                  <a:moveTo>
                    <a:pt x="0" y="0"/>
                  </a:moveTo>
                  <a:lnTo>
                    <a:pt x="191700" y="0"/>
                  </a:lnTo>
                  <a:lnTo>
                    <a:pt x="191700" y="30343"/>
                  </a:lnTo>
                  <a:lnTo>
                    <a:pt x="0" y="30343"/>
                  </a:lnTo>
                  <a:close/>
                </a:path>
              </a:pathLst>
            </a:custGeom>
            <a:solidFill>
              <a:srgbClr val="FF6601"/>
            </a:solidFill>
          </p:spPr>
          <p:txBody>
            <a:bodyPr/>
            <a:lstStyle/>
            <a:p>
              <a:endParaRPr lang="fr-FR"/>
            </a:p>
          </p:txBody>
        </p:sp>
        <p:sp>
          <p:nvSpPr>
            <p:cNvPr id="55" name="TextBox 55"/>
            <p:cNvSpPr txBox="1"/>
            <p:nvPr/>
          </p:nvSpPr>
          <p:spPr>
            <a:xfrm>
              <a:off x="0" y="-38100"/>
              <a:ext cx="191700" cy="68443"/>
            </a:xfrm>
            <a:prstGeom prst="rect">
              <a:avLst/>
            </a:prstGeom>
          </p:spPr>
          <p:txBody>
            <a:bodyPr lIns="21000" tIns="21000" rIns="21000" bIns="21000" rtlCol="0" anchor="ctr"/>
            <a:lstStyle/>
            <a:p>
              <a:pPr algn="ctr">
                <a:lnSpc>
                  <a:spcPts val="1099"/>
                </a:lnSpc>
              </a:pPr>
              <a:endParaRPr/>
            </a:p>
          </p:txBody>
        </p:sp>
      </p:grpSp>
      <p:grpSp>
        <p:nvGrpSpPr>
          <p:cNvPr id="56" name="Group 56"/>
          <p:cNvGrpSpPr/>
          <p:nvPr/>
        </p:nvGrpSpPr>
        <p:grpSpPr>
          <a:xfrm>
            <a:off x="1381341" y="9170030"/>
            <a:ext cx="224043" cy="221909"/>
            <a:chOff x="0" y="0"/>
            <a:chExt cx="80292" cy="79527"/>
          </a:xfrm>
        </p:grpSpPr>
        <p:sp>
          <p:nvSpPr>
            <p:cNvPr id="57" name="Freeform 57"/>
            <p:cNvSpPr/>
            <p:nvPr/>
          </p:nvSpPr>
          <p:spPr>
            <a:xfrm>
              <a:off x="0" y="0"/>
              <a:ext cx="80292" cy="79527"/>
            </a:xfrm>
            <a:custGeom>
              <a:avLst/>
              <a:gdLst/>
              <a:ahLst/>
              <a:cxnLst/>
              <a:rect l="l" t="t" r="r" b="b"/>
              <a:pathLst>
                <a:path w="80292" h="79527">
                  <a:moveTo>
                    <a:pt x="0" y="0"/>
                  </a:moveTo>
                  <a:lnTo>
                    <a:pt x="80292" y="0"/>
                  </a:lnTo>
                  <a:lnTo>
                    <a:pt x="80292" y="79527"/>
                  </a:lnTo>
                  <a:lnTo>
                    <a:pt x="0" y="79527"/>
                  </a:lnTo>
                  <a:close/>
                </a:path>
              </a:pathLst>
            </a:custGeom>
            <a:solidFill>
              <a:srgbClr val="FB6405"/>
            </a:solidFill>
          </p:spPr>
          <p:txBody>
            <a:bodyPr/>
            <a:lstStyle/>
            <a:p>
              <a:endParaRPr lang="fr-FR"/>
            </a:p>
          </p:txBody>
        </p:sp>
        <p:sp>
          <p:nvSpPr>
            <p:cNvPr id="58" name="TextBox 58"/>
            <p:cNvSpPr txBox="1"/>
            <p:nvPr/>
          </p:nvSpPr>
          <p:spPr>
            <a:xfrm>
              <a:off x="0" y="-38100"/>
              <a:ext cx="80292" cy="117627"/>
            </a:xfrm>
            <a:prstGeom prst="rect">
              <a:avLst/>
            </a:prstGeom>
          </p:spPr>
          <p:txBody>
            <a:bodyPr lIns="50800" tIns="50800" rIns="50800" bIns="50800" rtlCol="0" anchor="ctr"/>
            <a:lstStyle/>
            <a:p>
              <a:pPr algn="ctr">
                <a:lnSpc>
                  <a:spcPts val="1943"/>
                </a:lnSpc>
              </a:pPr>
              <a:endParaRPr/>
            </a:p>
          </p:txBody>
        </p:sp>
      </p:grpSp>
      <p:sp>
        <p:nvSpPr>
          <p:cNvPr id="59" name="TextBox 59"/>
          <p:cNvSpPr txBox="1"/>
          <p:nvPr/>
        </p:nvSpPr>
        <p:spPr>
          <a:xfrm>
            <a:off x="244963" y="10003423"/>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75432" y="4914139"/>
            <a:ext cx="378382" cy="47625"/>
            <a:chOff x="0" y="0"/>
            <a:chExt cx="241073" cy="30343"/>
          </a:xfrm>
        </p:grpSpPr>
        <p:sp>
          <p:nvSpPr>
            <p:cNvPr id="3" name="Freeform 3"/>
            <p:cNvSpPr/>
            <p:nvPr/>
          </p:nvSpPr>
          <p:spPr>
            <a:xfrm>
              <a:off x="0" y="0"/>
              <a:ext cx="241073" cy="30343"/>
            </a:xfrm>
            <a:custGeom>
              <a:avLst/>
              <a:gdLst/>
              <a:ahLst/>
              <a:cxnLst/>
              <a:rect l="l" t="t" r="r" b="b"/>
              <a:pathLst>
                <a:path w="241073" h="30343">
                  <a:moveTo>
                    <a:pt x="0" y="0"/>
                  </a:moveTo>
                  <a:lnTo>
                    <a:pt x="241073" y="0"/>
                  </a:lnTo>
                  <a:lnTo>
                    <a:pt x="241073" y="30343"/>
                  </a:lnTo>
                  <a:lnTo>
                    <a:pt x="0" y="30343"/>
                  </a:lnTo>
                  <a:close/>
                </a:path>
              </a:pathLst>
            </a:custGeom>
            <a:solidFill>
              <a:srgbClr val="FF6601"/>
            </a:solidFill>
          </p:spPr>
          <p:txBody>
            <a:bodyPr/>
            <a:lstStyle/>
            <a:p>
              <a:endParaRPr lang="fr-FR"/>
            </a:p>
          </p:txBody>
        </p:sp>
        <p:sp>
          <p:nvSpPr>
            <p:cNvPr id="4" name="TextBox 4"/>
            <p:cNvSpPr txBox="1"/>
            <p:nvPr/>
          </p:nvSpPr>
          <p:spPr>
            <a:xfrm>
              <a:off x="0" y="-38100"/>
              <a:ext cx="241073" cy="68443"/>
            </a:xfrm>
            <a:prstGeom prst="rect">
              <a:avLst/>
            </a:prstGeom>
          </p:spPr>
          <p:txBody>
            <a:bodyPr lIns="21000" tIns="21000" rIns="21000" bIns="21000" rtlCol="0" anchor="ctr"/>
            <a:lstStyle/>
            <a:p>
              <a:pPr algn="ctr">
                <a:lnSpc>
                  <a:spcPts val="1099"/>
                </a:lnSpc>
              </a:pPr>
              <a:endParaRPr/>
            </a:p>
          </p:txBody>
        </p:sp>
      </p:grpSp>
      <p:sp>
        <p:nvSpPr>
          <p:cNvPr id="5" name="TextBox 5"/>
          <p:cNvSpPr txBox="1"/>
          <p:nvPr/>
        </p:nvSpPr>
        <p:spPr>
          <a:xfrm>
            <a:off x="5612844" y="4516741"/>
            <a:ext cx="1947156" cy="109381"/>
          </a:xfrm>
          <a:prstGeom prst="rect">
            <a:avLst/>
          </a:prstGeom>
        </p:spPr>
        <p:txBody>
          <a:bodyPr lIns="0" tIns="0" rIns="0" bIns="0" rtlCol="0" anchor="t">
            <a:spAutoFit/>
          </a:bodyPr>
          <a:lstStyle/>
          <a:p>
            <a:pPr algn="r">
              <a:lnSpc>
                <a:spcPts val="974"/>
              </a:lnSpc>
            </a:pPr>
            <a:r>
              <a:rPr lang="en-US" sz="541" b="1" spc="5">
                <a:solidFill>
                  <a:srgbClr val="000000"/>
                </a:solidFill>
                <a:latin typeface="Gotham Bold"/>
                <a:ea typeface="Gotham Bold"/>
                <a:cs typeface="Gotham Bold"/>
                <a:sym typeface="Gotham Bold"/>
              </a:rPr>
              <a:t>6</a:t>
            </a:r>
          </a:p>
        </p:txBody>
      </p:sp>
      <p:grpSp>
        <p:nvGrpSpPr>
          <p:cNvPr id="6" name="Group 6"/>
          <p:cNvGrpSpPr/>
          <p:nvPr/>
        </p:nvGrpSpPr>
        <p:grpSpPr>
          <a:xfrm>
            <a:off x="0" y="-1163"/>
            <a:ext cx="10076750" cy="747768"/>
            <a:chOff x="0" y="0"/>
            <a:chExt cx="6420053" cy="476415"/>
          </a:xfrm>
        </p:grpSpPr>
        <p:sp>
          <p:nvSpPr>
            <p:cNvPr id="7" name="Freeform 7"/>
            <p:cNvSpPr/>
            <p:nvPr/>
          </p:nvSpPr>
          <p:spPr>
            <a:xfrm>
              <a:off x="0" y="0"/>
              <a:ext cx="6420053" cy="476415"/>
            </a:xfrm>
            <a:custGeom>
              <a:avLst/>
              <a:gdLst/>
              <a:ahLst/>
              <a:cxnLst/>
              <a:rect l="l" t="t" r="r" b="b"/>
              <a:pathLst>
                <a:path w="6420053" h="476415">
                  <a:moveTo>
                    <a:pt x="0" y="0"/>
                  </a:moveTo>
                  <a:lnTo>
                    <a:pt x="6420053" y="0"/>
                  </a:lnTo>
                  <a:lnTo>
                    <a:pt x="6420053" y="476415"/>
                  </a:lnTo>
                  <a:lnTo>
                    <a:pt x="0" y="476415"/>
                  </a:lnTo>
                  <a:close/>
                </a:path>
              </a:pathLst>
            </a:custGeom>
            <a:solidFill>
              <a:srgbClr val="591966"/>
            </a:solidFill>
          </p:spPr>
          <p:txBody>
            <a:bodyPr/>
            <a:lstStyle/>
            <a:p>
              <a:endParaRPr lang="fr-FR"/>
            </a:p>
          </p:txBody>
        </p:sp>
        <p:sp>
          <p:nvSpPr>
            <p:cNvPr id="8" name="TextBox 8"/>
            <p:cNvSpPr txBox="1"/>
            <p:nvPr/>
          </p:nvSpPr>
          <p:spPr>
            <a:xfrm>
              <a:off x="0" y="-38100"/>
              <a:ext cx="6420053" cy="514515"/>
            </a:xfrm>
            <a:prstGeom prst="rect">
              <a:avLst/>
            </a:prstGeom>
          </p:spPr>
          <p:txBody>
            <a:bodyPr lIns="21000" tIns="21000" rIns="21000" bIns="21000" rtlCol="0" anchor="ctr"/>
            <a:lstStyle/>
            <a:p>
              <a:pPr algn="ctr">
                <a:lnSpc>
                  <a:spcPts val="1099"/>
                </a:lnSpc>
              </a:pPr>
              <a:endParaRPr/>
            </a:p>
          </p:txBody>
        </p:sp>
      </p:grpSp>
      <p:grpSp>
        <p:nvGrpSpPr>
          <p:cNvPr id="9" name="Group 9"/>
          <p:cNvGrpSpPr/>
          <p:nvPr/>
        </p:nvGrpSpPr>
        <p:grpSpPr>
          <a:xfrm>
            <a:off x="118897" y="108000"/>
            <a:ext cx="3944791" cy="529442"/>
            <a:chOff x="0" y="0"/>
            <a:chExt cx="5259722" cy="705923"/>
          </a:xfrm>
        </p:grpSpPr>
        <p:sp>
          <p:nvSpPr>
            <p:cNvPr id="10" name="TextBox 10"/>
            <p:cNvSpPr txBox="1"/>
            <p:nvPr/>
          </p:nvSpPr>
          <p:spPr>
            <a:xfrm>
              <a:off x="976983" y="187139"/>
              <a:ext cx="4282739" cy="518784"/>
            </a:xfrm>
            <a:prstGeom prst="rect">
              <a:avLst/>
            </a:prstGeom>
          </p:spPr>
          <p:txBody>
            <a:bodyPr lIns="0" tIns="0" rIns="0" bIns="0" rtlCol="0" anchor="t">
              <a:spAutoFit/>
            </a:bodyPr>
            <a:lstStyle/>
            <a:p>
              <a:pPr marL="0" lvl="0" indent="0" algn="l">
                <a:lnSpc>
                  <a:spcPts val="2651"/>
                </a:lnSpc>
              </a:pPr>
              <a:r>
                <a:rPr lang="en-US" sz="2246" b="1" spc="-44">
                  <a:solidFill>
                    <a:srgbClr val="FFFFFF"/>
                  </a:solidFill>
                  <a:latin typeface="Agrandir Bold"/>
                  <a:ea typeface="Agrandir Bold"/>
                  <a:cs typeface="Agrandir Bold"/>
                  <a:sym typeface="Agrandir Bold"/>
                </a:rPr>
                <a:t>Être et faire ensemble</a:t>
              </a:r>
            </a:p>
          </p:txBody>
        </p:sp>
        <p:grpSp>
          <p:nvGrpSpPr>
            <p:cNvPr id="11" name="Group 11"/>
            <p:cNvGrpSpPr/>
            <p:nvPr/>
          </p:nvGrpSpPr>
          <p:grpSpPr>
            <a:xfrm>
              <a:off x="479420" y="614182"/>
              <a:ext cx="359831" cy="63500"/>
              <a:chOff x="0" y="0"/>
              <a:chExt cx="171941" cy="30343"/>
            </a:xfrm>
          </p:grpSpPr>
          <p:sp>
            <p:nvSpPr>
              <p:cNvPr id="12" name="Freeform 12"/>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FF6601"/>
              </a:solidFill>
            </p:spPr>
            <p:txBody>
              <a:bodyPr/>
              <a:lstStyle/>
              <a:p>
                <a:endParaRPr lang="fr-FR"/>
              </a:p>
            </p:txBody>
          </p:sp>
          <p:sp>
            <p:nvSpPr>
              <p:cNvPr id="13" name="TextBox 13"/>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4" name="TextBox 14"/>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FB6405"/>
                  </a:solidFill>
                  <a:latin typeface="Gotham Bold"/>
                  <a:ea typeface="Gotham Bold"/>
                  <a:cs typeface="Gotham Bold"/>
                  <a:sym typeface="Gotham Bold"/>
                </a:rPr>
                <a:t>2</a:t>
              </a:r>
            </a:p>
          </p:txBody>
        </p:sp>
      </p:grpSp>
      <p:grpSp>
        <p:nvGrpSpPr>
          <p:cNvPr id="15" name="Group 15"/>
          <p:cNvGrpSpPr/>
          <p:nvPr/>
        </p:nvGrpSpPr>
        <p:grpSpPr>
          <a:xfrm>
            <a:off x="654126" y="1059872"/>
            <a:ext cx="6599687" cy="4162942"/>
            <a:chOff x="0" y="0"/>
            <a:chExt cx="8799583" cy="5550589"/>
          </a:xfrm>
        </p:grpSpPr>
        <p:sp>
          <p:nvSpPr>
            <p:cNvPr id="16" name="TextBox 16"/>
            <p:cNvSpPr txBox="1"/>
            <p:nvPr/>
          </p:nvSpPr>
          <p:spPr>
            <a:xfrm>
              <a:off x="465505" y="-38100"/>
              <a:ext cx="5386972" cy="361177"/>
            </a:xfrm>
            <a:prstGeom prst="rect">
              <a:avLst/>
            </a:prstGeom>
          </p:spPr>
          <p:txBody>
            <a:bodyPr lIns="0" tIns="0" rIns="0" bIns="0" rtlCol="0" anchor="t">
              <a:spAutoFit/>
            </a:bodyPr>
            <a:lstStyle/>
            <a:p>
              <a:pPr marL="0" lvl="0" indent="0" algn="l">
                <a:lnSpc>
                  <a:spcPts val="1943"/>
                </a:lnSpc>
              </a:pPr>
              <a:r>
                <a:rPr lang="en-US" sz="1646" b="1" spc="-32">
                  <a:solidFill>
                    <a:srgbClr val="591966"/>
                  </a:solidFill>
                  <a:latin typeface="Agrandir Bold"/>
                  <a:ea typeface="Agrandir Bold"/>
                  <a:cs typeface="Agrandir Bold"/>
                  <a:sym typeface="Agrandir Bold"/>
                </a:rPr>
                <a:t>Yoga</a:t>
              </a:r>
            </a:p>
          </p:txBody>
        </p:sp>
        <p:sp>
          <p:nvSpPr>
            <p:cNvPr id="17" name="TextBox 17"/>
            <p:cNvSpPr txBox="1"/>
            <p:nvPr/>
          </p:nvSpPr>
          <p:spPr>
            <a:xfrm>
              <a:off x="0" y="372062"/>
              <a:ext cx="8799583" cy="5178527"/>
            </a:xfrm>
            <a:prstGeom prst="rect">
              <a:avLst/>
            </a:prstGeom>
          </p:spPr>
          <p:txBody>
            <a:bodyPr lIns="0" tIns="0" rIns="0" bIns="0" rtlCol="0" anchor="t">
              <a:spAutoFit/>
            </a:bodyPr>
            <a:lstStyle/>
            <a:p>
              <a:pPr algn="just">
                <a:lnSpc>
                  <a:spcPts val="1400"/>
                </a:lnSpc>
                <a:spcBef>
                  <a:spcPct val="0"/>
                </a:spcBef>
              </a:pPr>
              <a:r>
                <a:rPr lang="en-US" sz="1000" dirty="0" err="1">
                  <a:solidFill>
                    <a:srgbClr val="000000"/>
                  </a:solidFill>
                  <a:latin typeface="Gotham"/>
                  <a:ea typeface="Gotham"/>
                  <a:cs typeface="Gotham"/>
                  <a:sym typeface="Gotham"/>
                </a:rPr>
                <a:t>Lorsque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j’arrive</a:t>
              </a:r>
              <a:r>
                <a:rPr lang="en-US" sz="1000" dirty="0">
                  <a:solidFill>
                    <a:srgbClr val="000000"/>
                  </a:solidFill>
                  <a:latin typeface="Gotham"/>
                  <a:ea typeface="Gotham"/>
                  <a:cs typeface="Gotham"/>
                  <a:sym typeface="Gotham"/>
                </a:rPr>
                <a:t> chez </a:t>
              </a:r>
              <a:r>
                <a:rPr lang="en-US" sz="1000" dirty="0" err="1">
                  <a:solidFill>
                    <a:srgbClr val="000000"/>
                  </a:solidFill>
                  <a:latin typeface="Gotham"/>
                  <a:ea typeface="Gotham"/>
                  <a:cs typeface="Gotham"/>
                  <a:sym typeface="Gotham"/>
                </a:rPr>
                <a:t>PasserElles</a:t>
              </a:r>
              <a:r>
                <a:rPr lang="en-US" sz="1000" dirty="0">
                  <a:solidFill>
                    <a:srgbClr val="000000"/>
                  </a:solidFill>
                  <a:latin typeface="Gotham"/>
                  <a:ea typeface="Gotham"/>
                  <a:cs typeface="Gotham"/>
                  <a:sym typeface="Gotham"/>
                </a:rPr>
                <a:t> pour donner un </a:t>
              </a:r>
              <a:r>
                <a:rPr lang="en-US" sz="1000" dirty="0" err="1">
                  <a:solidFill>
                    <a:srgbClr val="000000"/>
                  </a:solidFill>
                  <a:latin typeface="Gotham"/>
                  <a:ea typeface="Gotham"/>
                  <a:cs typeface="Gotham"/>
                  <a:sym typeface="Gotham"/>
                </a:rPr>
                <a:t>cours</a:t>
              </a:r>
              <a:r>
                <a:rPr lang="en-US" sz="1000" dirty="0">
                  <a:solidFill>
                    <a:srgbClr val="000000"/>
                  </a:solidFill>
                  <a:latin typeface="Gotham"/>
                  <a:ea typeface="Gotham"/>
                  <a:cs typeface="Gotham"/>
                  <a:sym typeface="Gotham"/>
                </a:rPr>
                <a:t> de yoga, je ne </a:t>
              </a:r>
              <a:r>
                <a:rPr lang="en-US" sz="1000" dirty="0" err="1">
                  <a:solidFill>
                    <a:srgbClr val="000000"/>
                  </a:solidFill>
                  <a:latin typeface="Gotham"/>
                  <a:ea typeface="Gotham"/>
                  <a:cs typeface="Gotham"/>
                  <a:sym typeface="Gotham"/>
                </a:rPr>
                <a:t>sais</a:t>
              </a:r>
              <a:r>
                <a:rPr lang="en-US" sz="1000" dirty="0">
                  <a:solidFill>
                    <a:srgbClr val="000000"/>
                  </a:solidFill>
                  <a:latin typeface="Gotham"/>
                  <a:ea typeface="Gotham"/>
                  <a:cs typeface="Gotham"/>
                  <a:sym typeface="Gotham"/>
                </a:rPr>
                <a:t> jamais à qui </a:t>
              </a:r>
              <a:r>
                <a:rPr lang="en-US" sz="1000" dirty="0" err="1">
                  <a:solidFill>
                    <a:srgbClr val="000000"/>
                  </a:solidFill>
                  <a:latin typeface="Gotham"/>
                  <a:ea typeface="Gotham"/>
                  <a:cs typeface="Gotham"/>
                  <a:sym typeface="Gotham"/>
                </a:rPr>
                <a:t>m’attendre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ni</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combien</a:t>
              </a:r>
              <a:r>
                <a:rPr lang="en-US" sz="1000" dirty="0">
                  <a:solidFill>
                    <a:srgbClr val="000000"/>
                  </a:solidFill>
                  <a:latin typeface="Gotham"/>
                  <a:ea typeface="Gotham"/>
                  <a:cs typeface="Gotham"/>
                  <a:sym typeface="Gotham"/>
                </a:rPr>
                <a:t> de femmes </a:t>
              </a:r>
              <a:r>
                <a:rPr lang="en-US" sz="1000" dirty="0" err="1">
                  <a:solidFill>
                    <a:srgbClr val="000000"/>
                  </a:solidFill>
                  <a:latin typeface="Gotham"/>
                  <a:ea typeface="Gotham"/>
                  <a:cs typeface="Gotham"/>
                  <a:sym typeface="Gotham"/>
                </a:rPr>
                <a:t>seront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présentes</a:t>
              </a:r>
              <a:r>
                <a:rPr lang="en-US" sz="1000" dirty="0">
                  <a:solidFill>
                    <a:srgbClr val="000000"/>
                  </a:solidFill>
                  <a:latin typeface="Gotham"/>
                  <a:ea typeface="Gotham"/>
                  <a:cs typeface="Gotham"/>
                  <a:sym typeface="Gotham"/>
                </a:rPr>
                <a:t>… et </a:t>
              </a:r>
              <a:r>
                <a:rPr lang="en-US" sz="1000" dirty="0" err="1">
                  <a:solidFill>
                    <a:srgbClr val="000000"/>
                  </a:solidFill>
                  <a:latin typeface="Gotham"/>
                  <a:ea typeface="Gotham"/>
                  <a:cs typeface="Gotham"/>
                  <a:sym typeface="Gotham"/>
                </a:rPr>
                <a:t>j’aime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autant</a:t>
              </a:r>
              <a:r>
                <a:rPr lang="en-US" sz="1000" dirty="0">
                  <a:solidFill>
                    <a:srgbClr val="000000"/>
                  </a:solidFill>
                  <a:latin typeface="Gotham"/>
                  <a:ea typeface="Gotham"/>
                  <a:cs typeface="Gotham"/>
                  <a:sym typeface="Gotham"/>
                </a:rPr>
                <a:t> revoir des visages </a:t>
              </a:r>
              <a:r>
                <a:rPr lang="en-US" sz="1000" dirty="0" err="1">
                  <a:solidFill>
                    <a:srgbClr val="000000"/>
                  </a:solidFill>
                  <a:latin typeface="Gotham"/>
                  <a:ea typeface="Gotham"/>
                  <a:cs typeface="Gotham"/>
                  <a:sym typeface="Gotham"/>
                </a:rPr>
                <a:t>connus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que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découvrir</a:t>
              </a:r>
              <a:r>
                <a:rPr lang="en-US" sz="1000" dirty="0">
                  <a:solidFill>
                    <a:srgbClr val="000000"/>
                  </a:solidFill>
                  <a:latin typeface="Gotham"/>
                  <a:ea typeface="Gotham"/>
                  <a:cs typeface="Gotham"/>
                  <a:sym typeface="Gotham"/>
                </a:rPr>
                <a:t> de </a:t>
              </a:r>
              <a:r>
                <a:rPr lang="en-US" sz="1000" dirty="0" err="1">
                  <a:solidFill>
                    <a:srgbClr val="000000"/>
                  </a:solidFill>
                  <a:latin typeface="Gotham"/>
                  <a:ea typeface="Gotham"/>
                  <a:cs typeface="Gotham"/>
                  <a:sym typeface="Gotham"/>
                </a:rPr>
                <a:t>nouvelles</a:t>
              </a:r>
              <a:r>
                <a:rPr lang="en-US" sz="1000" dirty="0">
                  <a:solidFill>
                    <a:srgbClr val="000000"/>
                  </a:solidFill>
                  <a:latin typeface="Gotham"/>
                  <a:ea typeface="Gotham"/>
                  <a:cs typeface="Gotham"/>
                  <a:sym typeface="Gotham"/>
                </a:rPr>
                <a:t> âmes ! Si beaucoup ne </a:t>
              </a:r>
              <a:r>
                <a:rPr lang="en-US" sz="1000" dirty="0" err="1">
                  <a:solidFill>
                    <a:srgbClr val="000000"/>
                  </a:solidFill>
                  <a:latin typeface="Gotham"/>
                  <a:ea typeface="Gotham"/>
                  <a:cs typeface="Gotham"/>
                  <a:sym typeface="Gotham"/>
                </a:rPr>
                <a:t>sont</a:t>
              </a:r>
              <a:r>
                <a:rPr lang="en-US" sz="1000" dirty="0">
                  <a:solidFill>
                    <a:srgbClr val="000000"/>
                  </a:solidFill>
                  <a:latin typeface="Gotham"/>
                  <a:ea typeface="Gotham"/>
                  <a:cs typeface="Gotham"/>
                  <a:sym typeface="Gotham"/>
                </a:rPr>
                <a:t> pas </a:t>
              </a:r>
              <a:r>
                <a:rPr lang="en-US" sz="1000" dirty="0" err="1">
                  <a:solidFill>
                    <a:srgbClr val="000000"/>
                  </a:solidFill>
                  <a:latin typeface="Gotham"/>
                  <a:ea typeface="Gotham"/>
                  <a:cs typeface="Gotham"/>
                  <a:sym typeface="Gotham"/>
                </a:rPr>
                <a:t>familières</a:t>
              </a:r>
              <a:r>
                <a:rPr lang="en-US" sz="1000" dirty="0">
                  <a:solidFill>
                    <a:srgbClr val="000000"/>
                  </a:solidFill>
                  <a:latin typeface="Gotham"/>
                  <a:ea typeface="Gotham"/>
                  <a:cs typeface="Gotham"/>
                  <a:sym typeface="Gotham"/>
                </a:rPr>
                <a:t> avec le yoga, </a:t>
              </a:r>
              <a:r>
                <a:rPr lang="en-US" sz="1000" dirty="0" err="1">
                  <a:solidFill>
                    <a:srgbClr val="000000"/>
                  </a:solidFill>
                  <a:latin typeface="Gotham"/>
                  <a:ea typeface="Gotham"/>
                  <a:cs typeface="Gotham"/>
                  <a:sym typeface="Gotham"/>
                </a:rPr>
                <a:t>j’en</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profite</a:t>
              </a:r>
              <a:r>
                <a:rPr lang="en-US" sz="1000" dirty="0">
                  <a:solidFill>
                    <a:srgbClr val="000000"/>
                  </a:solidFill>
                  <a:latin typeface="Gotham"/>
                  <a:ea typeface="Gotham"/>
                  <a:cs typeface="Gotham"/>
                  <a:sym typeface="Gotham"/>
                </a:rPr>
                <a:t> pour </a:t>
              </a:r>
              <a:r>
                <a:rPr lang="en-US" sz="1000" dirty="0" err="1">
                  <a:solidFill>
                    <a:srgbClr val="000000"/>
                  </a:solidFill>
                  <a:latin typeface="Gotham"/>
                  <a:ea typeface="Gotham"/>
                  <a:cs typeface="Gotham"/>
                  <a:sym typeface="Gotham"/>
                </a:rPr>
                <a:t>parler</a:t>
              </a:r>
              <a:r>
                <a:rPr lang="en-US" sz="1000" dirty="0">
                  <a:solidFill>
                    <a:srgbClr val="000000"/>
                  </a:solidFill>
                  <a:latin typeface="Gotham"/>
                  <a:ea typeface="Gotham"/>
                  <a:cs typeface="Gotham"/>
                  <a:sym typeface="Gotham"/>
                </a:rPr>
                <a:t> un peu plus </a:t>
              </a:r>
              <a:r>
                <a:rPr lang="en-US" sz="1000" dirty="0" err="1">
                  <a:solidFill>
                    <a:srgbClr val="000000"/>
                  </a:solidFill>
                  <a:latin typeface="Gotham"/>
                  <a:ea typeface="Gotham"/>
                  <a:cs typeface="Gotham"/>
                  <a:sym typeface="Gotham"/>
                </a:rPr>
                <a:t>que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d’habitude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présenter</a:t>
              </a:r>
              <a:r>
                <a:rPr lang="en-US" sz="1000" dirty="0">
                  <a:solidFill>
                    <a:srgbClr val="000000"/>
                  </a:solidFill>
                  <a:latin typeface="Gotham"/>
                  <a:ea typeface="Gotham"/>
                  <a:cs typeface="Gotham"/>
                  <a:sym typeface="Gotham"/>
                </a:rPr>
                <a:t> le </a:t>
              </a:r>
              <a:r>
                <a:rPr lang="en-US" sz="1000" dirty="0" err="1">
                  <a:solidFill>
                    <a:srgbClr val="000000"/>
                  </a:solidFill>
                  <a:latin typeface="Gotham"/>
                  <a:ea typeface="Gotham"/>
                  <a:cs typeface="Gotham"/>
                  <a:sym typeface="Gotham"/>
                </a:rPr>
                <a:t>cours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insistant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toujours</a:t>
              </a:r>
              <a:r>
                <a:rPr lang="en-US" sz="1000" dirty="0">
                  <a:solidFill>
                    <a:srgbClr val="000000"/>
                  </a:solidFill>
                  <a:latin typeface="Gotham"/>
                  <a:ea typeface="Gotham"/>
                  <a:cs typeface="Gotham"/>
                  <a:sym typeface="Gotham"/>
                </a:rPr>
                <a:t> sur </a:t>
              </a:r>
              <a:r>
                <a:rPr lang="en-US" sz="1000" dirty="0" err="1">
                  <a:solidFill>
                    <a:srgbClr val="000000"/>
                  </a:solidFill>
                  <a:latin typeface="Gotham"/>
                  <a:ea typeface="Gotham"/>
                  <a:cs typeface="Gotham"/>
                  <a:sym typeface="Gotham"/>
                </a:rPr>
                <a:t>ces</a:t>
              </a:r>
              <a:r>
                <a:rPr lang="en-US" sz="1000" dirty="0">
                  <a:solidFill>
                    <a:srgbClr val="000000"/>
                  </a:solidFill>
                  <a:latin typeface="Gotham"/>
                  <a:ea typeface="Gotham"/>
                  <a:cs typeface="Gotham"/>
                  <a:sym typeface="Gotham"/>
                </a:rPr>
                <a:t> notions </a:t>
              </a:r>
              <a:r>
                <a:rPr lang="en-US" sz="1000" dirty="0" err="1">
                  <a:solidFill>
                    <a:srgbClr val="000000"/>
                  </a:solidFill>
                  <a:latin typeface="Gotham"/>
                  <a:ea typeface="Gotham"/>
                  <a:cs typeface="Gotham"/>
                  <a:sym typeface="Gotham"/>
                </a:rPr>
                <a:t>primordiales</a:t>
              </a:r>
              <a:r>
                <a:rPr lang="en-US" sz="1000" dirty="0">
                  <a:solidFill>
                    <a:srgbClr val="000000"/>
                  </a:solidFill>
                  <a:latin typeface="Gotham"/>
                  <a:ea typeface="Gotham"/>
                  <a:cs typeface="Gotham"/>
                  <a:sym typeface="Gotham"/>
                </a:rPr>
                <a:t> à </a:t>
              </a:r>
              <a:r>
                <a:rPr lang="en-US" sz="1000" dirty="0" err="1">
                  <a:solidFill>
                    <a:srgbClr val="000000"/>
                  </a:solidFill>
                  <a:latin typeface="Gotham"/>
                  <a:ea typeface="Gotham"/>
                  <a:cs typeface="Gotham"/>
                  <a:sym typeface="Gotham"/>
                </a:rPr>
                <a:t>mes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yeux</a:t>
              </a:r>
              <a:r>
                <a:rPr lang="en-US" sz="1000" dirty="0">
                  <a:solidFill>
                    <a:srgbClr val="000000"/>
                  </a:solidFill>
                  <a:latin typeface="Gotham"/>
                  <a:ea typeface="Gotham"/>
                  <a:cs typeface="Gotham"/>
                  <a:sym typeface="Gotham"/>
                </a:rPr>
                <a:t> :</a:t>
              </a:r>
            </a:p>
            <a:p>
              <a:pPr algn="just">
                <a:lnSpc>
                  <a:spcPts val="1400"/>
                </a:lnSpc>
                <a:spcBef>
                  <a:spcPct val="0"/>
                </a:spcBef>
              </a:pP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yoga, il </a:t>
              </a:r>
              <a:r>
                <a:rPr lang="en-US" sz="1000" dirty="0" err="1">
                  <a:solidFill>
                    <a:srgbClr val="000000"/>
                  </a:solidFill>
                  <a:latin typeface="Gotham"/>
                  <a:ea typeface="Gotham"/>
                  <a:cs typeface="Gotham"/>
                  <a:sym typeface="Gotham"/>
                </a:rPr>
                <a:t>n’y</a:t>
              </a:r>
              <a:r>
                <a:rPr lang="en-US" sz="1000" dirty="0">
                  <a:solidFill>
                    <a:srgbClr val="000000"/>
                  </a:solidFill>
                  <a:latin typeface="Gotham"/>
                  <a:ea typeface="Gotham"/>
                  <a:cs typeface="Gotham"/>
                  <a:sym typeface="Gotham"/>
                </a:rPr>
                <a:t> a pas de </a:t>
              </a:r>
              <a:r>
                <a:rPr lang="en-US" sz="1000" dirty="0" err="1">
                  <a:solidFill>
                    <a:srgbClr val="000000"/>
                  </a:solidFill>
                  <a:latin typeface="Gotham"/>
                  <a:ea typeface="Gotham"/>
                  <a:cs typeface="Gotham"/>
                  <a:sym typeface="Gotham"/>
                </a:rPr>
                <a:t>compétions</a:t>
              </a:r>
              <a:r>
                <a:rPr lang="en-US" sz="1000" dirty="0">
                  <a:solidFill>
                    <a:srgbClr val="000000"/>
                  </a:solidFill>
                  <a:latin typeface="Gotham"/>
                  <a:ea typeface="Gotham"/>
                  <a:cs typeface="Gotham"/>
                  <a:sym typeface="Gotham"/>
                </a:rPr>
                <a:t>, pas de </a:t>
              </a:r>
              <a:r>
                <a:rPr lang="en-US" sz="1000" dirty="0" err="1">
                  <a:solidFill>
                    <a:srgbClr val="000000"/>
                  </a:solidFill>
                  <a:latin typeface="Gotham"/>
                  <a:ea typeface="Gotham"/>
                  <a:cs typeface="Gotham"/>
                  <a:sym typeface="Gotham"/>
                </a:rPr>
                <a:t>médailles</a:t>
              </a:r>
              <a:r>
                <a:rPr lang="en-US" sz="1000" dirty="0">
                  <a:solidFill>
                    <a:srgbClr val="000000"/>
                  </a:solidFill>
                  <a:latin typeface="Gotham"/>
                  <a:ea typeface="Gotham"/>
                  <a:cs typeface="Gotham"/>
                  <a:sym typeface="Gotham"/>
                </a:rPr>
                <a:t>, pas de </a:t>
              </a:r>
              <a:r>
                <a:rPr lang="en-US" sz="1000" dirty="0" err="1">
                  <a:solidFill>
                    <a:srgbClr val="000000"/>
                  </a:solidFill>
                  <a:latin typeface="Gotham"/>
                  <a:ea typeface="Gotham"/>
                  <a:cs typeface="Gotham"/>
                  <a:sym typeface="Gotham"/>
                </a:rPr>
                <a:t>comparaison</a:t>
              </a:r>
              <a:r>
                <a:rPr lang="en-US" sz="1000" dirty="0">
                  <a:solidFill>
                    <a:srgbClr val="000000"/>
                  </a:solidFill>
                  <a:latin typeface="Gotham"/>
                  <a:ea typeface="Gotham"/>
                  <a:cs typeface="Gotham"/>
                  <a:sym typeface="Gotham"/>
                </a:rPr>
                <a:t>,</a:t>
              </a:r>
            </a:p>
            <a:p>
              <a:pPr algn="just">
                <a:lnSpc>
                  <a:spcPts val="1400"/>
                </a:lnSpc>
                <a:spcBef>
                  <a:spcPct val="0"/>
                </a:spcBef>
              </a:pPr>
              <a:r>
                <a:rPr lang="en-US" sz="1000" dirty="0">
                  <a:solidFill>
                    <a:srgbClr val="000000"/>
                  </a:solidFill>
                  <a:latin typeface="Gotham"/>
                  <a:ea typeface="Gotham"/>
                  <a:cs typeface="Gotham"/>
                  <a:sym typeface="Gotham"/>
                </a:rPr>
                <a:t>- On </a:t>
              </a:r>
              <a:r>
                <a:rPr lang="en-US" sz="1000" dirty="0" err="1">
                  <a:solidFill>
                    <a:srgbClr val="000000"/>
                  </a:solidFill>
                  <a:latin typeface="Gotham"/>
                  <a:ea typeface="Gotham"/>
                  <a:cs typeface="Gotham"/>
                  <a:sym typeface="Gotham"/>
                </a:rPr>
                <a:t>essaye</a:t>
              </a:r>
              <a:r>
                <a:rPr lang="en-US" sz="1000" dirty="0">
                  <a:solidFill>
                    <a:srgbClr val="000000"/>
                  </a:solidFill>
                  <a:latin typeface="Gotham"/>
                  <a:ea typeface="Gotham"/>
                  <a:cs typeface="Gotham"/>
                  <a:sym typeface="Gotham"/>
                </a:rPr>
                <a:t> de </a:t>
              </a:r>
              <a:r>
                <a:rPr lang="en-US" sz="1000" dirty="0" err="1">
                  <a:solidFill>
                    <a:srgbClr val="000000"/>
                  </a:solidFill>
                  <a:latin typeface="Gotham"/>
                  <a:ea typeface="Gotham"/>
                  <a:cs typeface="Gotham"/>
                  <a:sym typeface="Gotham"/>
                </a:rPr>
                <a:t>retrouver</a:t>
              </a:r>
              <a:r>
                <a:rPr lang="en-US" sz="1000" dirty="0">
                  <a:solidFill>
                    <a:srgbClr val="000000"/>
                  </a:solidFill>
                  <a:latin typeface="Gotham"/>
                  <a:ea typeface="Gotham"/>
                  <a:cs typeface="Gotham"/>
                  <a:sym typeface="Gotham"/>
                </a:rPr>
                <a:t> son âme d’enfant et de </a:t>
              </a:r>
              <a:r>
                <a:rPr lang="en-US" sz="1000" dirty="0" err="1">
                  <a:solidFill>
                    <a:srgbClr val="000000"/>
                  </a:solidFill>
                  <a:latin typeface="Gotham"/>
                  <a:ea typeface="Gotham"/>
                  <a:cs typeface="Gotham"/>
                  <a:sym typeface="Gotham"/>
                </a:rPr>
                <a:t>bouger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librement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même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si</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parfois</a:t>
              </a:r>
              <a:r>
                <a:rPr lang="en-US" sz="1000" dirty="0">
                  <a:solidFill>
                    <a:srgbClr val="000000"/>
                  </a:solidFill>
                  <a:latin typeface="Gotham"/>
                  <a:ea typeface="Gotham"/>
                  <a:cs typeface="Gotham"/>
                  <a:sym typeface="Gotham"/>
                </a:rPr>
                <a:t> on se sent un peu ridicule,</a:t>
              </a:r>
            </a:p>
            <a:p>
              <a:pPr algn="just">
                <a:lnSpc>
                  <a:spcPts val="1400"/>
                </a:lnSpc>
                <a:spcBef>
                  <a:spcPct val="0"/>
                </a:spcBef>
              </a:pPr>
              <a:r>
                <a:rPr lang="en-US" sz="1000" dirty="0">
                  <a:solidFill>
                    <a:srgbClr val="000000"/>
                  </a:solidFill>
                  <a:latin typeface="Gotham"/>
                  <a:ea typeface="Gotham"/>
                  <a:cs typeface="Gotham"/>
                  <a:sym typeface="Gotham"/>
                </a:rPr>
                <a:t>- En yoga </a:t>
              </a:r>
              <a:r>
                <a:rPr lang="en-US" sz="1000" dirty="0" err="1">
                  <a:solidFill>
                    <a:srgbClr val="000000"/>
                  </a:solidFill>
                  <a:latin typeface="Gotham"/>
                  <a:ea typeface="Gotham"/>
                  <a:cs typeface="Gotham"/>
                  <a:sym typeface="Gotham"/>
                </a:rPr>
                <a:t>tu</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n’es</a:t>
              </a:r>
              <a:r>
                <a:rPr lang="en-US" sz="1000" dirty="0">
                  <a:solidFill>
                    <a:srgbClr val="000000"/>
                  </a:solidFill>
                  <a:latin typeface="Gotham"/>
                  <a:ea typeface="Gotham"/>
                  <a:cs typeface="Gotham"/>
                  <a:sym typeface="Gotham"/>
                </a:rPr>
                <a:t> jamais </a:t>
              </a:r>
              <a:r>
                <a:rPr lang="en-US" sz="1000" dirty="0" err="1">
                  <a:solidFill>
                    <a:srgbClr val="000000"/>
                  </a:solidFill>
                  <a:latin typeface="Gotham"/>
                  <a:ea typeface="Gotham"/>
                  <a:cs typeface="Gotham"/>
                  <a:sym typeface="Gotham"/>
                </a:rPr>
                <a:t>obligée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d’aller</a:t>
              </a:r>
              <a:r>
                <a:rPr lang="en-US" sz="1000" dirty="0">
                  <a:solidFill>
                    <a:srgbClr val="000000"/>
                  </a:solidFill>
                  <a:latin typeface="Gotham"/>
                  <a:ea typeface="Gotham"/>
                  <a:cs typeface="Gotham"/>
                  <a:sym typeface="Gotham"/>
                </a:rPr>
                <a:t> dans </a:t>
              </a:r>
              <a:r>
                <a:rPr lang="en-US" sz="1000" dirty="0" err="1">
                  <a:solidFill>
                    <a:srgbClr val="000000"/>
                  </a:solidFill>
                  <a:latin typeface="Gotham"/>
                  <a:ea typeface="Gotham"/>
                  <a:cs typeface="Gotham"/>
                  <a:sym typeface="Gotham"/>
                </a:rPr>
                <a:t>une</a:t>
              </a:r>
              <a:r>
                <a:rPr lang="en-US" sz="1000" dirty="0">
                  <a:solidFill>
                    <a:srgbClr val="000000"/>
                  </a:solidFill>
                  <a:latin typeface="Gotham"/>
                  <a:ea typeface="Gotham"/>
                  <a:cs typeface="Gotham"/>
                  <a:sym typeface="Gotham"/>
                </a:rPr>
                <a:t> posture </a:t>
              </a:r>
              <a:r>
                <a:rPr lang="en-US" sz="1000" dirty="0" err="1">
                  <a:solidFill>
                    <a:srgbClr val="000000"/>
                  </a:solidFill>
                  <a:latin typeface="Gotham"/>
                  <a:ea typeface="Gotham"/>
                  <a:cs typeface="Gotham"/>
                  <a:sym typeface="Gotham"/>
                </a:rPr>
                <a:t>que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tu</a:t>
              </a:r>
              <a:r>
                <a:rPr lang="en-US" sz="1000" dirty="0">
                  <a:solidFill>
                    <a:srgbClr val="000000"/>
                  </a:solidFill>
                  <a:latin typeface="Gotham"/>
                  <a:ea typeface="Gotham"/>
                  <a:cs typeface="Gotham"/>
                  <a:sym typeface="Gotham"/>
                </a:rPr>
                <a:t> ne </a:t>
              </a:r>
              <a:r>
                <a:rPr lang="en-US" sz="1000" dirty="0" err="1">
                  <a:solidFill>
                    <a:srgbClr val="000000"/>
                  </a:solidFill>
                  <a:latin typeface="Gotham"/>
                  <a:ea typeface="Gotham"/>
                  <a:cs typeface="Gotham"/>
                  <a:sym typeface="Gotham"/>
                </a:rPr>
                <a:t>veux</a:t>
              </a:r>
              <a:r>
                <a:rPr lang="en-US" sz="1000" dirty="0">
                  <a:solidFill>
                    <a:srgbClr val="000000"/>
                  </a:solidFill>
                  <a:latin typeface="Gotham"/>
                  <a:ea typeface="Gotham"/>
                  <a:cs typeface="Gotham"/>
                  <a:sym typeface="Gotham"/>
                </a:rPr>
                <a:t> pas faire, </a:t>
              </a:r>
              <a:r>
                <a:rPr lang="en-US" sz="1000" dirty="0" err="1">
                  <a:solidFill>
                    <a:srgbClr val="000000"/>
                  </a:solidFill>
                  <a:latin typeface="Gotham"/>
                  <a:ea typeface="Gotham"/>
                  <a:cs typeface="Gotham"/>
                  <a:sym typeface="Gotham"/>
                </a:rPr>
                <a:t>sens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toi</a:t>
              </a:r>
              <a:r>
                <a:rPr lang="en-US" sz="1000" dirty="0">
                  <a:solidFill>
                    <a:srgbClr val="000000"/>
                  </a:solidFill>
                  <a:latin typeface="Gotham"/>
                  <a:ea typeface="Gotham"/>
                  <a:cs typeface="Gotham"/>
                  <a:sym typeface="Gotham"/>
                </a:rPr>
                <a:t> libre </a:t>
              </a:r>
              <a:r>
                <a:rPr lang="en-US" sz="1000" dirty="0" err="1">
                  <a:solidFill>
                    <a:srgbClr val="000000"/>
                  </a:solidFill>
                  <a:latin typeface="Gotham"/>
                  <a:ea typeface="Gotham"/>
                  <a:cs typeface="Gotham"/>
                  <a:sym typeface="Gotham"/>
                </a:rPr>
                <a:t>d’attendre</a:t>
              </a:r>
              <a:r>
                <a:rPr lang="en-US" sz="1000" dirty="0">
                  <a:solidFill>
                    <a:srgbClr val="000000"/>
                  </a:solidFill>
                  <a:latin typeface="Gotham"/>
                  <a:ea typeface="Gotham"/>
                  <a:cs typeface="Gotham"/>
                  <a:sym typeface="Gotham"/>
                </a:rPr>
                <a:t> le </a:t>
              </a:r>
              <a:r>
                <a:rPr lang="en-US" sz="1000" dirty="0" err="1">
                  <a:solidFill>
                    <a:srgbClr val="000000"/>
                  </a:solidFill>
                  <a:latin typeface="Gotham"/>
                  <a:ea typeface="Gotham"/>
                  <a:cs typeface="Gotham"/>
                  <a:sym typeface="Gotham"/>
                </a:rPr>
                <a:t>mouvement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suivant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ou</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d’adapter</a:t>
              </a:r>
              <a:r>
                <a:rPr lang="en-US" sz="1000" dirty="0">
                  <a:solidFill>
                    <a:srgbClr val="000000"/>
                  </a:solidFill>
                  <a:latin typeface="Gotham"/>
                  <a:ea typeface="Gotham"/>
                  <a:cs typeface="Gotham"/>
                  <a:sym typeface="Gotham"/>
                </a:rPr>
                <a:t> la position à </a:t>
              </a:r>
              <a:r>
                <a:rPr lang="en-US" sz="1000" dirty="0" err="1">
                  <a:solidFill>
                    <a:srgbClr val="000000"/>
                  </a:solidFill>
                  <a:latin typeface="Gotham"/>
                  <a:ea typeface="Gotham"/>
                  <a:cs typeface="Gotham"/>
                  <a:sym typeface="Gotham"/>
                </a:rPr>
                <a:t>ce</a:t>
              </a:r>
              <a:r>
                <a:rPr lang="en-US" sz="1000" dirty="0">
                  <a:solidFill>
                    <a:srgbClr val="000000"/>
                  </a:solidFill>
                  <a:latin typeface="Gotham"/>
                  <a:ea typeface="Gotham"/>
                  <a:cs typeface="Gotham"/>
                  <a:sym typeface="Gotham"/>
                </a:rPr>
                <a:t> qui </a:t>
              </a:r>
              <a:r>
                <a:rPr lang="en-US" sz="1000" dirty="0" err="1">
                  <a:solidFill>
                    <a:srgbClr val="000000"/>
                  </a:solidFill>
                  <a:latin typeface="Gotham"/>
                  <a:ea typeface="Gotham"/>
                  <a:cs typeface="Gotham"/>
                  <a:sym typeface="Gotham"/>
                </a:rPr>
                <a:t>te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convient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aujourd’hui</a:t>
              </a:r>
              <a:r>
                <a:rPr lang="en-US" sz="1000" dirty="0">
                  <a:solidFill>
                    <a:srgbClr val="000000"/>
                  </a:solidFill>
                  <a:latin typeface="Gotham"/>
                  <a:ea typeface="Gotham"/>
                  <a:cs typeface="Gotham"/>
                  <a:sym typeface="Gotham"/>
                </a:rPr>
                <a:t>,</a:t>
              </a:r>
            </a:p>
            <a:p>
              <a:pPr algn="just">
                <a:lnSpc>
                  <a:spcPts val="1400"/>
                </a:lnSpc>
                <a:spcBef>
                  <a:spcPct val="0"/>
                </a:spcBef>
              </a:pPr>
              <a:r>
                <a:rPr lang="en-US" sz="1000" dirty="0">
                  <a:solidFill>
                    <a:srgbClr val="000000"/>
                  </a:solidFill>
                  <a:latin typeface="Gotham"/>
                  <a:ea typeface="Gotham"/>
                  <a:cs typeface="Gotham"/>
                  <a:sym typeface="Gotham"/>
                </a:rPr>
                <a:t>- En yoga </a:t>
              </a:r>
              <a:r>
                <a:rPr lang="en-US" sz="1000" dirty="0" err="1">
                  <a:solidFill>
                    <a:srgbClr val="000000"/>
                  </a:solidFill>
                  <a:latin typeface="Gotham"/>
                  <a:ea typeface="Gotham"/>
                  <a:cs typeface="Gotham"/>
                  <a:sym typeface="Gotham"/>
                </a:rPr>
                <a:t>essaye</a:t>
              </a:r>
              <a:r>
                <a:rPr lang="en-US" sz="1000" dirty="0">
                  <a:solidFill>
                    <a:srgbClr val="000000"/>
                  </a:solidFill>
                  <a:latin typeface="Gotham"/>
                  <a:ea typeface="Gotham"/>
                  <a:cs typeface="Gotham"/>
                  <a:sym typeface="Gotham"/>
                </a:rPr>
                <a:t> de </a:t>
              </a:r>
              <a:r>
                <a:rPr lang="en-US" sz="1000" dirty="0" err="1">
                  <a:solidFill>
                    <a:srgbClr val="000000"/>
                  </a:solidFill>
                  <a:latin typeface="Gotham"/>
                  <a:ea typeface="Gotham"/>
                  <a:cs typeface="Gotham"/>
                  <a:sym typeface="Gotham"/>
                </a:rPr>
                <a:t>sentir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ce</a:t>
              </a:r>
              <a:r>
                <a:rPr lang="en-US" sz="1000" dirty="0">
                  <a:solidFill>
                    <a:srgbClr val="000000"/>
                  </a:solidFill>
                  <a:latin typeface="Gotham"/>
                  <a:ea typeface="Gotham"/>
                  <a:cs typeface="Gotham"/>
                  <a:sym typeface="Gotham"/>
                </a:rPr>
                <a:t> qui se passe à </a:t>
              </a:r>
              <a:r>
                <a:rPr lang="en-US" sz="1000" dirty="0" err="1">
                  <a:solidFill>
                    <a:srgbClr val="000000"/>
                  </a:solidFill>
                  <a:latin typeface="Gotham"/>
                  <a:ea typeface="Gotham"/>
                  <a:cs typeface="Gotham"/>
                  <a:sym typeface="Gotham"/>
                </a:rPr>
                <a:t>l’intérieur</a:t>
              </a:r>
              <a:r>
                <a:rPr lang="en-US" sz="1000" dirty="0">
                  <a:solidFill>
                    <a:srgbClr val="000000"/>
                  </a:solidFill>
                  <a:latin typeface="Gotham"/>
                  <a:ea typeface="Gotham"/>
                  <a:cs typeface="Gotham"/>
                  <a:sym typeface="Gotham"/>
                </a:rPr>
                <a:t> de ton corps, </a:t>
              </a:r>
              <a:r>
                <a:rPr lang="en-US" sz="1000" dirty="0" err="1">
                  <a:solidFill>
                    <a:srgbClr val="000000"/>
                  </a:solidFill>
                  <a:latin typeface="Gotham"/>
                  <a:ea typeface="Gotham"/>
                  <a:cs typeface="Gotham"/>
                  <a:sym typeface="Gotham"/>
                </a:rPr>
                <a:t>ce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qu’on</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voit</a:t>
              </a:r>
              <a:r>
                <a:rPr lang="en-US" sz="1000" dirty="0">
                  <a:solidFill>
                    <a:srgbClr val="000000"/>
                  </a:solidFill>
                  <a:latin typeface="Gotham"/>
                  <a:ea typeface="Gotham"/>
                  <a:cs typeface="Gotham"/>
                  <a:sym typeface="Gotham"/>
                </a:rPr>
                <a:t> à </a:t>
              </a:r>
              <a:r>
                <a:rPr lang="en-US" sz="1000" dirty="0" err="1">
                  <a:solidFill>
                    <a:srgbClr val="000000"/>
                  </a:solidFill>
                  <a:latin typeface="Gotham"/>
                  <a:ea typeface="Gotham"/>
                  <a:cs typeface="Gotham"/>
                  <a:sym typeface="Gotham"/>
                </a:rPr>
                <a:t>l’extérieur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n’est</a:t>
              </a:r>
              <a:r>
                <a:rPr lang="en-US" sz="1000" dirty="0">
                  <a:solidFill>
                    <a:srgbClr val="000000"/>
                  </a:solidFill>
                  <a:latin typeface="Gotham"/>
                  <a:ea typeface="Gotham"/>
                  <a:cs typeface="Gotham"/>
                  <a:sym typeface="Gotham"/>
                </a:rPr>
                <a:t> pas </a:t>
              </a:r>
              <a:r>
                <a:rPr lang="en-US" sz="1000" dirty="0" err="1">
                  <a:solidFill>
                    <a:srgbClr val="000000"/>
                  </a:solidFill>
                  <a:latin typeface="Gotham"/>
                  <a:ea typeface="Gotham"/>
                  <a:cs typeface="Gotham"/>
                  <a:sym typeface="Gotham"/>
                </a:rPr>
                <a:t>l’essentiel</a:t>
              </a:r>
              <a:r>
                <a:rPr lang="en-US" sz="1000" dirty="0">
                  <a:solidFill>
                    <a:srgbClr val="000000"/>
                  </a:solidFill>
                  <a:latin typeface="Gotham"/>
                  <a:ea typeface="Gotham"/>
                  <a:cs typeface="Gotham"/>
                  <a:sym typeface="Gotham"/>
                </a:rPr>
                <a:t>,</a:t>
              </a:r>
            </a:p>
            <a:p>
              <a:pPr algn="just">
                <a:lnSpc>
                  <a:spcPts val="1400"/>
                </a:lnSpc>
                <a:spcBef>
                  <a:spcPct val="0"/>
                </a:spcBef>
              </a:pPr>
              <a:r>
                <a:rPr lang="en-US" sz="1000" dirty="0">
                  <a:solidFill>
                    <a:srgbClr val="000000"/>
                  </a:solidFill>
                  <a:latin typeface="Gotham"/>
                  <a:ea typeface="Gotham"/>
                  <a:cs typeface="Gotham"/>
                  <a:sym typeface="Gotham"/>
                </a:rPr>
                <a:t>- Le plus important </a:t>
              </a:r>
              <a:r>
                <a:rPr lang="en-US" sz="1000" dirty="0" err="1">
                  <a:solidFill>
                    <a:srgbClr val="000000"/>
                  </a:solidFill>
                  <a:latin typeface="Gotham"/>
                  <a:ea typeface="Gotham"/>
                  <a:cs typeface="Gotham"/>
                  <a:sym typeface="Gotham"/>
                </a:rPr>
                <a:t>c’est</a:t>
              </a:r>
              <a:r>
                <a:rPr lang="en-US" sz="1000" dirty="0">
                  <a:solidFill>
                    <a:srgbClr val="000000"/>
                  </a:solidFill>
                  <a:latin typeface="Gotham"/>
                  <a:ea typeface="Gotham"/>
                  <a:cs typeface="Gotham"/>
                  <a:sym typeface="Gotham"/>
                </a:rPr>
                <a:t> de </a:t>
              </a:r>
              <a:r>
                <a:rPr lang="en-US" sz="1000" dirty="0" err="1">
                  <a:solidFill>
                    <a:srgbClr val="000000"/>
                  </a:solidFill>
                  <a:latin typeface="Gotham"/>
                  <a:ea typeface="Gotham"/>
                  <a:cs typeface="Gotham"/>
                  <a:sym typeface="Gotham"/>
                </a:rPr>
                <a:t>respirer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si</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tu</a:t>
              </a:r>
              <a:r>
                <a:rPr lang="en-US" sz="1000" dirty="0">
                  <a:solidFill>
                    <a:srgbClr val="000000"/>
                  </a:solidFill>
                  <a:latin typeface="Gotham"/>
                  <a:ea typeface="Gotham"/>
                  <a:cs typeface="Gotham"/>
                  <a:sym typeface="Gotham"/>
                </a:rPr>
                <a:t> arrives à </a:t>
              </a:r>
              <a:r>
                <a:rPr lang="en-US" sz="1000" dirty="0" err="1">
                  <a:solidFill>
                    <a:srgbClr val="000000"/>
                  </a:solidFill>
                  <a:latin typeface="Gotham"/>
                  <a:ea typeface="Gotham"/>
                  <a:cs typeface="Gotham"/>
                  <a:sym typeface="Gotham"/>
                </a:rPr>
                <a:t>respirer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calmement</a:t>
              </a:r>
              <a:r>
                <a:rPr lang="en-US" sz="1000" dirty="0">
                  <a:solidFill>
                    <a:srgbClr val="000000"/>
                  </a:solidFill>
                  <a:latin typeface="Gotham"/>
                  <a:ea typeface="Gotham"/>
                  <a:cs typeface="Gotham"/>
                  <a:sym typeface="Gotham"/>
                </a:rPr>
                <a:t> et </a:t>
              </a:r>
              <a:r>
                <a:rPr lang="en-US" sz="1000" dirty="0" err="1">
                  <a:solidFill>
                    <a:srgbClr val="000000"/>
                  </a:solidFill>
                  <a:latin typeface="Gotham"/>
                  <a:ea typeface="Gotham"/>
                  <a:cs typeface="Gotham"/>
                  <a:sym typeface="Gotham"/>
                </a:rPr>
                <a:t>profondément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tu</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fais</a:t>
              </a:r>
              <a:r>
                <a:rPr lang="en-US" sz="1000" dirty="0">
                  <a:solidFill>
                    <a:srgbClr val="000000"/>
                  </a:solidFill>
                  <a:latin typeface="Gotham"/>
                  <a:ea typeface="Gotham"/>
                  <a:cs typeface="Gotham"/>
                  <a:sym typeface="Gotham"/>
                </a:rPr>
                <a:t> déjà du yoga. </a:t>
              </a:r>
            </a:p>
            <a:p>
              <a:pPr algn="just">
                <a:lnSpc>
                  <a:spcPts val="1400"/>
                </a:lnSpc>
              </a:pPr>
              <a:r>
                <a:rPr lang="en-US" sz="1000" dirty="0">
                  <a:solidFill>
                    <a:srgbClr val="000000"/>
                  </a:solidFill>
                  <a:latin typeface="Gotham"/>
                  <a:ea typeface="Gotham"/>
                  <a:cs typeface="Gotham"/>
                  <a:sym typeface="Gotham"/>
                </a:rPr>
                <a:t>Je suis </a:t>
              </a:r>
              <a:r>
                <a:rPr lang="en-US" sz="1000" dirty="0" err="1">
                  <a:solidFill>
                    <a:srgbClr val="000000"/>
                  </a:solidFill>
                  <a:latin typeface="Gotham"/>
                  <a:ea typeface="Gotham"/>
                  <a:cs typeface="Gotham"/>
                  <a:sym typeface="Gotham"/>
                </a:rPr>
                <a:t>toujours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émerveillée</a:t>
              </a:r>
              <a:r>
                <a:rPr lang="en-US" sz="1000" dirty="0">
                  <a:solidFill>
                    <a:srgbClr val="000000"/>
                  </a:solidFill>
                  <a:latin typeface="Gotham"/>
                  <a:ea typeface="Gotham"/>
                  <a:cs typeface="Gotham"/>
                  <a:sym typeface="Gotham"/>
                </a:rPr>
                <a:t> de </a:t>
              </a:r>
              <a:r>
                <a:rPr lang="en-US" sz="1000" dirty="0" err="1">
                  <a:solidFill>
                    <a:srgbClr val="000000"/>
                  </a:solidFill>
                  <a:latin typeface="Gotham"/>
                  <a:ea typeface="Gotham"/>
                  <a:cs typeface="Gotham"/>
                  <a:sym typeface="Gotham"/>
                </a:rPr>
                <a:t>leur</a:t>
              </a:r>
              <a:r>
                <a:rPr lang="en-US" sz="1000" dirty="0">
                  <a:solidFill>
                    <a:srgbClr val="000000"/>
                  </a:solidFill>
                  <a:latin typeface="Gotham"/>
                  <a:ea typeface="Gotham"/>
                  <a:cs typeface="Gotham"/>
                  <a:sym typeface="Gotham"/>
                </a:rPr>
                <a:t> aptitude à prendre </a:t>
              </a:r>
              <a:r>
                <a:rPr lang="en-US" sz="1000" dirty="0" err="1">
                  <a:solidFill>
                    <a:srgbClr val="000000"/>
                  </a:solidFill>
                  <a:latin typeface="Gotham"/>
                  <a:ea typeface="Gotham"/>
                  <a:cs typeface="Gotham"/>
                  <a:sym typeface="Gotham"/>
                </a:rPr>
                <a:t>ce</a:t>
              </a:r>
              <a:r>
                <a:rPr lang="en-US" sz="1000" dirty="0">
                  <a:solidFill>
                    <a:srgbClr val="000000"/>
                  </a:solidFill>
                  <a:latin typeface="Gotham"/>
                  <a:ea typeface="Gotham"/>
                  <a:cs typeface="Gotham"/>
                  <a:sym typeface="Gotham"/>
                </a:rPr>
                <a:t> qui se passe dans </a:t>
              </a:r>
              <a:r>
                <a:rPr lang="en-US" sz="1000" dirty="0" err="1">
                  <a:solidFill>
                    <a:srgbClr val="000000"/>
                  </a:solidFill>
                  <a:latin typeface="Gotham"/>
                  <a:ea typeface="Gotham"/>
                  <a:cs typeface="Gotham"/>
                  <a:sym typeface="Gotham"/>
                </a:rPr>
                <a:t>l’instant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présent</a:t>
              </a:r>
              <a:r>
                <a:rPr lang="en-US" sz="1000" dirty="0">
                  <a:solidFill>
                    <a:srgbClr val="000000"/>
                  </a:solidFill>
                  <a:latin typeface="Gotham"/>
                  <a:ea typeface="Gotham"/>
                  <a:cs typeface="Gotham"/>
                  <a:sym typeface="Gotham"/>
                </a:rPr>
                <a:t> et surtout de </a:t>
              </a:r>
              <a:r>
                <a:rPr lang="en-US" sz="1000" dirty="0" err="1">
                  <a:solidFill>
                    <a:srgbClr val="000000"/>
                  </a:solidFill>
                  <a:latin typeface="Gotham"/>
                  <a:ea typeface="Gotham"/>
                  <a:cs typeface="Gotham"/>
                  <a:sym typeface="Gotham"/>
                </a:rPr>
                <a:t>leur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capacité</a:t>
              </a:r>
              <a:r>
                <a:rPr lang="en-US" sz="1000" dirty="0">
                  <a:solidFill>
                    <a:srgbClr val="000000"/>
                  </a:solidFill>
                  <a:latin typeface="Gotham"/>
                  <a:ea typeface="Gotham"/>
                  <a:cs typeface="Gotham"/>
                  <a:sym typeface="Gotham"/>
                </a:rPr>
                <a:t> à </a:t>
              </a:r>
              <a:r>
                <a:rPr lang="en-US" sz="1000" dirty="0" err="1">
                  <a:solidFill>
                    <a:srgbClr val="000000"/>
                  </a:solidFill>
                  <a:latin typeface="Gotham"/>
                  <a:ea typeface="Gotham"/>
                  <a:cs typeface="Gotham"/>
                  <a:sym typeface="Gotham"/>
                </a:rPr>
                <a:t>s’amuser</a:t>
              </a:r>
              <a:r>
                <a:rPr lang="en-US" sz="1000" dirty="0">
                  <a:solidFill>
                    <a:srgbClr val="000000"/>
                  </a:solidFill>
                  <a:latin typeface="Gotham"/>
                  <a:ea typeface="Gotham"/>
                  <a:cs typeface="Gotham"/>
                  <a:sym typeface="Gotham"/>
                </a:rPr>
                <a:t> d’un rien, </a:t>
              </a:r>
              <a:r>
                <a:rPr lang="en-US" sz="1000" dirty="0" err="1">
                  <a:solidFill>
                    <a:srgbClr val="000000"/>
                  </a:solidFill>
                  <a:latin typeface="Gotham"/>
                  <a:ea typeface="Gotham"/>
                  <a:cs typeface="Gotham"/>
                  <a:sym typeface="Gotham"/>
                </a:rPr>
                <a:t>forcément</a:t>
              </a:r>
              <a:r>
                <a:rPr lang="en-US" sz="1000" dirty="0">
                  <a:solidFill>
                    <a:srgbClr val="000000"/>
                  </a:solidFill>
                  <a:latin typeface="Gotham"/>
                  <a:ea typeface="Gotham"/>
                  <a:cs typeface="Gotham"/>
                  <a:sym typeface="Gotham"/>
                </a:rPr>
                <a:t> on </a:t>
              </a:r>
              <a:r>
                <a:rPr lang="en-US" sz="1000" dirty="0" err="1">
                  <a:solidFill>
                    <a:srgbClr val="000000"/>
                  </a:solidFill>
                  <a:latin typeface="Gotham"/>
                  <a:ea typeface="Gotham"/>
                  <a:cs typeface="Gotham"/>
                  <a:sym typeface="Gotham"/>
                </a:rPr>
                <a:t>essaye</a:t>
              </a:r>
              <a:r>
                <a:rPr lang="en-US" sz="1000" dirty="0">
                  <a:solidFill>
                    <a:srgbClr val="000000"/>
                  </a:solidFill>
                  <a:latin typeface="Gotham"/>
                  <a:ea typeface="Gotham"/>
                  <a:cs typeface="Gotham"/>
                  <a:sym typeface="Gotham"/>
                </a:rPr>
                <a:t> et </a:t>
              </a:r>
              <a:r>
                <a:rPr lang="en-US" sz="1000" dirty="0" err="1">
                  <a:solidFill>
                    <a:srgbClr val="000000"/>
                  </a:solidFill>
                  <a:latin typeface="Gotham"/>
                  <a:ea typeface="Gotham"/>
                  <a:cs typeface="Gotham"/>
                  <a:sym typeface="Gotham"/>
                </a:rPr>
                <a:t>c’est</a:t>
              </a:r>
              <a:r>
                <a:rPr lang="en-US" sz="1000" dirty="0">
                  <a:solidFill>
                    <a:srgbClr val="000000"/>
                  </a:solidFill>
                  <a:latin typeface="Gotham"/>
                  <a:ea typeface="Gotham"/>
                  <a:cs typeface="Gotham"/>
                  <a:sym typeface="Gotham"/>
                </a:rPr>
                <a:t> plus </a:t>
              </a:r>
              <a:r>
                <a:rPr lang="en-US" sz="1000" dirty="0" err="1">
                  <a:solidFill>
                    <a:srgbClr val="000000"/>
                  </a:solidFill>
                  <a:latin typeface="Gotham"/>
                  <a:ea typeface="Gotham"/>
                  <a:cs typeface="Gotham"/>
                  <a:sym typeface="Gotham"/>
                </a:rPr>
                <a:t>ou</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moins</a:t>
              </a:r>
              <a:r>
                <a:rPr lang="en-US" sz="1000" dirty="0">
                  <a:solidFill>
                    <a:srgbClr val="000000"/>
                  </a:solidFill>
                  <a:latin typeface="Gotham"/>
                  <a:ea typeface="Gotham"/>
                  <a:cs typeface="Gotham"/>
                  <a:sym typeface="Gotham"/>
                </a:rPr>
                <a:t> difficile </a:t>
              </a:r>
              <a:r>
                <a:rPr lang="en-US" sz="1000" dirty="0" err="1">
                  <a:solidFill>
                    <a:srgbClr val="000000"/>
                  </a:solidFill>
                  <a:latin typeface="Gotham"/>
                  <a:ea typeface="Gotham"/>
                  <a:cs typeface="Gotham"/>
                  <a:sym typeface="Gotham"/>
                </a:rPr>
                <a:t>d’aller</a:t>
              </a:r>
              <a:r>
                <a:rPr lang="en-US" sz="1000" dirty="0">
                  <a:solidFill>
                    <a:srgbClr val="000000"/>
                  </a:solidFill>
                  <a:latin typeface="Gotham"/>
                  <a:ea typeface="Gotham"/>
                  <a:cs typeface="Gotham"/>
                  <a:sym typeface="Gotham"/>
                </a:rPr>
                <a:t> dans </a:t>
              </a:r>
              <a:r>
                <a:rPr lang="en-US" sz="1000" dirty="0" err="1">
                  <a:solidFill>
                    <a:srgbClr val="000000"/>
                  </a:solidFill>
                  <a:latin typeface="Gotham"/>
                  <a:ea typeface="Gotham"/>
                  <a:cs typeface="Gotham"/>
                  <a:sym typeface="Gotham"/>
                </a:rPr>
                <a:t>certaines</a:t>
              </a:r>
              <a:r>
                <a:rPr lang="en-US" sz="1000" dirty="0">
                  <a:solidFill>
                    <a:srgbClr val="000000"/>
                  </a:solidFill>
                  <a:latin typeface="Gotham"/>
                  <a:ea typeface="Gotham"/>
                  <a:cs typeface="Gotham"/>
                  <a:sym typeface="Gotham"/>
                </a:rPr>
                <a:t> positions, </a:t>
              </a:r>
              <a:r>
                <a:rPr lang="en-US" sz="1000" dirty="0" err="1">
                  <a:solidFill>
                    <a:srgbClr val="000000"/>
                  </a:solidFill>
                  <a:latin typeface="Gotham"/>
                  <a:ea typeface="Gotham"/>
                  <a:cs typeface="Gotham"/>
                  <a:sym typeface="Gotham"/>
                </a:rPr>
                <a:t>voire</a:t>
              </a:r>
              <a:r>
                <a:rPr lang="en-US" sz="1000" dirty="0">
                  <a:solidFill>
                    <a:srgbClr val="000000"/>
                  </a:solidFill>
                  <a:latin typeface="Gotham"/>
                  <a:ea typeface="Gotham"/>
                  <a:cs typeface="Gotham"/>
                  <a:sym typeface="Gotham"/>
                </a:rPr>
                <a:t> de </a:t>
              </a:r>
              <a:r>
                <a:rPr lang="en-US" sz="1000" dirty="0" err="1">
                  <a:solidFill>
                    <a:srgbClr val="000000"/>
                  </a:solidFill>
                  <a:latin typeface="Gotham"/>
                  <a:ea typeface="Gotham"/>
                  <a:cs typeface="Gotham"/>
                  <a:sym typeface="Gotham"/>
                </a:rPr>
                <a:t>garder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l’équilibre</a:t>
              </a:r>
              <a:r>
                <a:rPr lang="en-US" sz="1000" dirty="0">
                  <a:solidFill>
                    <a:srgbClr val="000000"/>
                  </a:solidFill>
                  <a:latin typeface="Gotham"/>
                  <a:ea typeface="Gotham"/>
                  <a:cs typeface="Gotham"/>
                  <a:sym typeface="Gotham"/>
                </a:rPr>
                <a:t> … et </a:t>
              </a:r>
              <a:r>
                <a:rPr lang="en-US" sz="1000" dirty="0" err="1">
                  <a:solidFill>
                    <a:srgbClr val="000000"/>
                  </a:solidFill>
                  <a:latin typeface="Gotham"/>
                  <a:ea typeface="Gotham"/>
                  <a:cs typeface="Gotham"/>
                  <a:sym typeface="Gotham"/>
                </a:rPr>
                <a:t>ça</a:t>
              </a:r>
              <a:r>
                <a:rPr lang="en-US" sz="1000" dirty="0">
                  <a:solidFill>
                    <a:srgbClr val="000000"/>
                  </a:solidFill>
                  <a:latin typeface="Gotham"/>
                  <a:ea typeface="Gotham"/>
                  <a:cs typeface="Gotham"/>
                  <a:sym typeface="Gotham"/>
                </a:rPr>
                <a:t> se passe </a:t>
              </a:r>
              <a:r>
                <a:rPr lang="en-US" sz="1000" dirty="0" err="1">
                  <a:solidFill>
                    <a:srgbClr val="000000"/>
                  </a:solidFill>
                  <a:latin typeface="Gotham"/>
                  <a:ea typeface="Gotham"/>
                  <a:cs typeface="Gotham"/>
                  <a:sym typeface="Gotham"/>
                </a:rPr>
                <a:t>toujours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douceur, avec beaucoup </a:t>
              </a:r>
              <a:r>
                <a:rPr lang="en-US" sz="1000" dirty="0" err="1">
                  <a:solidFill>
                    <a:srgbClr val="000000"/>
                  </a:solidFill>
                  <a:latin typeface="Gotham"/>
                  <a:ea typeface="Gotham"/>
                  <a:cs typeface="Gotham"/>
                  <a:sym typeface="Gotham"/>
                </a:rPr>
                <a:t>d’humour</a:t>
              </a:r>
              <a:r>
                <a:rPr lang="en-US" sz="1000" dirty="0">
                  <a:solidFill>
                    <a:srgbClr val="000000"/>
                  </a:solidFill>
                  <a:latin typeface="Gotham"/>
                  <a:ea typeface="Gotham"/>
                  <a:cs typeface="Gotham"/>
                  <a:sym typeface="Gotham"/>
                </a:rPr>
                <a:t> et de </a:t>
              </a:r>
              <a:r>
                <a:rPr lang="en-US" sz="1000" dirty="0" err="1">
                  <a:solidFill>
                    <a:srgbClr val="000000"/>
                  </a:solidFill>
                  <a:latin typeface="Gotham"/>
                  <a:ea typeface="Gotham"/>
                  <a:cs typeface="Gotham"/>
                  <a:sym typeface="Gotham"/>
                </a:rPr>
                <a:t>bienveillance</a:t>
              </a:r>
              <a:r>
                <a:rPr lang="en-US" sz="1000" dirty="0">
                  <a:solidFill>
                    <a:srgbClr val="000000"/>
                  </a:solidFill>
                  <a:latin typeface="Gotham"/>
                  <a:ea typeface="Gotham"/>
                  <a:cs typeface="Gotham"/>
                  <a:sym typeface="Gotham"/>
                </a:rPr>
                <a:t>. Ce </a:t>
              </a:r>
              <a:r>
                <a:rPr lang="en-US" sz="1000" dirty="0" err="1">
                  <a:solidFill>
                    <a:srgbClr val="000000"/>
                  </a:solidFill>
                  <a:latin typeface="Gotham"/>
                  <a:ea typeface="Gotham"/>
                  <a:cs typeface="Gotham"/>
                  <a:sym typeface="Gotham"/>
                </a:rPr>
                <a:t>que</a:t>
              </a:r>
              <a:r>
                <a:rPr lang="en-US" sz="1000" dirty="0">
                  <a:solidFill>
                    <a:srgbClr val="000000"/>
                  </a:solidFill>
                  <a:latin typeface="Gotham"/>
                  <a:ea typeface="Gotham"/>
                  <a:cs typeface="Gotham"/>
                  <a:sym typeface="Gotham"/>
                </a:rPr>
                <a:t> je </a:t>
              </a:r>
              <a:r>
                <a:rPr lang="en-US" sz="1000" dirty="0" err="1">
                  <a:solidFill>
                    <a:srgbClr val="000000"/>
                  </a:solidFill>
                  <a:latin typeface="Gotham"/>
                  <a:ea typeface="Gotham"/>
                  <a:cs typeface="Gotham"/>
                  <a:sym typeface="Gotham"/>
                </a:rPr>
                <a:t>préfère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c’est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lorsqu’elles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s’endorment</a:t>
              </a:r>
              <a:r>
                <a:rPr lang="en-US" sz="1000" dirty="0">
                  <a:solidFill>
                    <a:srgbClr val="000000"/>
                  </a:solidFill>
                  <a:latin typeface="Gotham"/>
                  <a:ea typeface="Gotham"/>
                  <a:cs typeface="Gotham"/>
                  <a:sym typeface="Gotham"/>
                </a:rPr>
                <a:t> pendant la relaxation finale, </a:t>
              </a:r>
              <a:r>
                <a:rPr lang="en-US" sz="1000" dirty="0" err="1">
                  <a:solidFill>
                    <a:srgbClr val="000000"/>
                  </a:solidFill>
                  <a:latin typeface="Gotham"/>
                  <a:ea typeface="Gotham"/>
                  <a:cs typeface="Gotham"/>
                  <a:sym typeface="Gotham"/>
                </a:rPr>
                <a:t>quand</a:t>
              </a:r>
              <a:r>
                <a:rPr lang="en-US" sz="1000" dirty="0">
                  <a:solidFill>
                    <a:srgbClr val="000000"/>
                  </a:solidFill>
                  <a:latin typeface="Gotham"/>
                  <a:ea typeface="Gotham"/>
                  <a:cs typeface="Gotham"/>
                  <a:sym typeface="Gotham"/>
                </a:rPr>
                <a:t> le corps a bien </a:t>
              </a:r>
              <a:r>
                <a:rPr lang="en-US" sz="1000" dirty="0" err="1">
                  <a:solidFill>
                    <a:srgbClr val="000000"/>
                  </a:solidFill>
                  <a:latin typeface="Gotham"/>
                  <a:ea typeface="Gotham"/>
                  <a:cs typeface="Gotham"/>
                  <a:sym typeface="Gotham"/>
                </a:rPr>
                <a:t>travaillé</a:t>
              </a:r>
              <a:r>
                <a:rPr lang="en-US" sz="1000" dirty="0">
                  <a:solidFill>
                    <a:srgbClr val="000000"/>
                  </a:solidFill>
                  <a:latin typeface="Gotham"/>
                  <a:ea typeface="Gotham"/>
                  <a:cs typeface="Gotham"/>
                  <a:sym typeface="Gotham"/>
                </a:rPr>
                <a:t> et </a:t>
              </a:r>
              <a:r>
                <a:rPr lang="en-US" sz="1000" dirty="0" err="1">
                  <a:solidFill>
                    <a:srgbClr val="000000"/>
                  </a:solidFill>
                  <a:latin typeface="Gotham"/>
                  <a:ea typeface="Gotham"/>
                  <a:cs typeface="Gotham"/>
                  <a:sym typeface="Gotham"/>
                </a:rPr>
                <a:t>qu’il</a:t>
              </a:r>
              <a:r>
                <a:rPr lang="en-US" sz="1000" dirty="0">
                  <a:solidFill>
                    <a:srgbClr val="000000"/>
                  </a:solidFill>
                  <a:latin typeface="Gotham"/>
                  <a:ea typeface="Gotham"/>
                  <a:cs typeface="Gotham"/>
                  <a:sym typeface="Gotham"/>
                </a:rPr>
                <a:t> se repose, </a:t>
              </a:r>
              <a:r>
                <a:rPr lang="en-US" sz="1000" dirty="0" err="1">
                  <a:solidFill>
                    <a:srgbClr val="000000"/>
                  </a:solidFill>
                  <a:latin typeface="Gotham"/>
                  <a:ea typeface="Gotham"/>
                  <a:cs typeface="Gotham"/>
                  <a:sym typeface="Gotham"/>
                </a:rPr>
                <a:t>qu’il</a:t>
              </a:r>
              <a:r>
                <a:rPr lang="en-US" sz="1000" dirty="0">
                  <a:solidFill>
                    <a:srgbClr val="000000"/>
                  </a:solidFill>
                  <a:latin typeface="Gotham"/>
                  <a:ea typeface="Gotham"/>
                  <a:cs typeface="Gotham"/>
                  <a:sym typeface="Gotham"/>
                </a:rPr>
                <a:t> se </a:t>
              </a:r>
              <a:r>
                <a:rPr lang="en-US" sz="1000" dirty="0" err="1">
                  <a:solidFill>
                    <a:srgbClr val="000000"/>
                  </a:solidFill>
                  <a:latin typeface="Gotham"/>
                  <a:ea typeface="Gotham"/>
                  <a:cs typeface="Gotham"/>
                  <a:sym typeface="Gotham"/>
                </a:rPr>
                <a:t>dépose</a:t>
              </a:r>
              <a:r>
                <a:rPr lang="en-US" sz="1000" dirty="0">
                  <a:solidFill>
                    <a:srgbClr val="000000"/>
                  </a:solidFill>
                  <a:latin typeface="Gotham"/>
                  <a:ea typeface="Gotham"/>
                  <a:cs typeface="Gotham"/>
                  <a:sym typeface="Gotham"/>
                </a:rPr>
                <a:t> et </a:t>
              </a:r>
              <a:r>
                <a:rPr lang="en-US" sz="1000" dirty="0" err="1">
                  <a:solidFill>
                    <a:srgbClr val="000000"/>
                  </a:solidFill>
                  <a:latin typeface="Gotham"/>
                  <a:ea typeface="Gotham"/>
                  <a:cs typeface="Gotham"/>
                  <a:sym typeface="Gotham"/>
                </a:rPr>
                <a:t>qu’elles</a:t>
              </a:r>
              <a:r>
                <a:rPr lang="en-US" sz="1000" dirty="0">
                  <a:solidFill>
                    <a:srgbClr val="000000"/>
                  </a:solidFill>
                  <a:latin typeface="Gotham"/>
                  <a:ea typeface="Gotham"/>
                  <a:cs typeface="Gotham"/>
                  <a:sym typeface="Gotham"/>
                </a:rPr>
                <a:t> se </a:t>
              </a:r>
              <a:r>
                <a:rPr lang="en-US" sz="1000" dirty="0" err="1">
                  <a:solidFill>
                    <a:srgbClr val="000000"/>
                  </a:solidFill>
                  <a:latin typeface="Gotham"/>
                  <a:ea typeface="Gotham"/>
                  <a:cs typeface="Gotham"/>
                  <a:sym typeface="Gotham"/>
                </a:rPr>
                <a:t>sentent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suffisamment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sécurité pour </a:t>
              </a:r>
              <a:r>
                <a:rPr lang="en-US" sz="1000" dirty="0" err="1">
                  <a:solidFill>
                    <a:srgbClr val="000000"/>
                  </a:solidFill>
                  <a:latin typeface="Gotham"/>
                  <a:ea typeface="Gotham"/>
                  <a:cs typeface="Gotham"/>
                  <a:sym typeface="Gotham"/>
                </a:rPr>
                <a:t>s’autoriser</a:t>
              </a:r>
              <a:r>
                <a:rPr lang="en-US" sz="1000" dirty="0">
                  <a:solidFill>
                    <a:srgbClr val="000000"/>
                  </a:solidFill>
                  <a:latin typeface="Gotham"/>
                  <a:ea typeface="Gotham"/>
                  <a:cs typeface="Gotham"/>
                  <a:sym typeface="Gotham"/>
                </a:rPr>
                <a:t> à </a:t>
              </a:r>
              <a:r>
                <a:rPr lang="en-US" sz="1000" dirty="0" err="1">
                  <a:solidFill>
                    <a:srgbClr val="000000"/>
                  </a:solidFill>
                  <a:latin typeface="Gotham"/>
                  <a:ea typeface="Gotham"/>
                  <a:cs typeface="Gotham"/>
                  <a:sym typeface="Gotham"/>
                </a:rPr>
                <a:t>dormir</a:t>
              </a:r>
              <a:r>
                <a:rPr lang="en-US" sz="1000" dirty="0">
                  <a:solidFill>
                    <a:srgbClr val="000000"/>
                  </a:solidFill>
                  <a:latin typeface="Gotham"/>
                  <a:ea typeface="Gotham"/>
                  <a:cs typeface="Gotham"/>
                  <a:sym typeface="Gotham"/>
                </a:rPr>
                <a:t>… Et, moi, je </a:t>
              </a:r>
              <a:r>
                <a:rPr lang="en-US" sz="1000" dirty="0" err="1">
                  <a:solidFill>
                    <a:srgbClr val="000000"/>
                  </a:solidFill>
                  <a:latin typeface="Gotham"/>
                  <a:ea typeface="Gotham"/>
                  <a:cs typeface="Gotham"/>
                  <a:sym typeface="Gotham"/>
                </a:rPr>
                <a:t>repars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toujours</a:t>
              </a:r>
              <a:r>
                <a:rPr lang="en-US" sz="1000" dirty="0">
                  <a:solidFill>
                    <a:srgbClr val="000000"/>
                  </a:solidFill>
                  <a:latin typeface="Gotham"/>
                  <a:ea typeface="Gotham"/>
                  <a:cs typeface="Gotham"/>
                  <a:sym typeface="Gotham"/>
                </a:rPr>
                <a:t> un peu plus « </a:t>
              </a:r>
              <a:r>
                <a:rPr lang="en-US" sz="1000" dirty="0" err="1">
                  <a:solidFill>
                    <a:srgbClr val="000000"/>
                  </a:solidFill>
                  <a:latin typeface="Gotham"/>
                  <a:ea typeface="Gotham"/>
                  <a:cs typeface="Gotham"/>
                  <a:sym typeface="Gotham"/>
                </a:rPr>
                <a:t>rechargée</a:t>
              </a:r>
              <a:r>
                <a:rPr lang="en-US" sz="1000" dirty="0">
                  <a:solidFill>
                    <a:srgbClr val="000000"/>
                  </a:solidFill>
                  <a:latin typeface="Gotham"/>
                  <a:ea typeface="Gotham"/>
                  <a:cs typeface="Gotham"/>
                  <a:sym typeface="Gotham"/>
                </a:rPr>
                <a:t> » </a:t>
              </a:r>
              <a:r>
                <a:rPr lang="en-US" sz="1000" dirty="0" err="1">
                  <a:solidFill>
                    <a:srgbClr val="000000"/>
                  </a:solidFill>
                  <a:latin typeface="Gotham"/>
                  <a:ea typeface="Gotham"/>
                  <a:cs typeface="Gotham"/>
                  <a:sym typeface="Gotham"/>
                </a:rPr>
                <a:t>que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lorsque</a:t>
              </a:r>
              <a:r>
                <a:rPr lang="en-US" sz="1000" dirty="0">
                  <a:solidFill>
                    <a:srgbClr val="000000"/>
                  </a:solidFill>
                  <a:latin typeface="Gotham"/>
                  <a:ea typeface="Gotham"/>
                  <a:cs typeface="Gotham"/>
                  <a:sym typeface="Gotham"/>
                </a:rPr>
                <a:t> je suis </a:t>
              </a:r>
              <a:r>
                <a:rPr lang="en-US" sz="1000" dirty="0" err="1">
                  <a:solidFill>
                    <a:srgbClr val="000000"/>
                  </a:solidFill>
                  <a:latin typeface="Gotham"/>
                  <a:ea typeface="Gotham"/>
                  <a:cs typeface="Gotham"/>
                  <a:sym typeface="Gotham"/>
                </a:rPr>
                <a:t>arrivée</a:t>
              </a:r>
              <a:r>
                <a:rPr lang="en-US" sz="1000" dirty="0">
                  <a:solidFill>
                    <a:srgbClr val="000000"/>
                  </a:solidFill>
                  <a:latin typeface="Gotham"/>
                  <a:ea typeface="Gotham"/>
                  <a:cs typeface="Gotham"/>
                  <a:sym typeface="Gotham"/>
                </a:rPr>
                <a:t>.</a:t>
              </a:r>
            </a:p>
            <a:p>
              <a:pPr algn="r">
                <a:lnSpc>
                  <a:spcPts val="1400"/>
                </a:lnSpc>
              </a:pPr>
              <a:r>
                <a:rPr lang="en-US" sz="1000" dirty="0" err="1">
                  <a:solidFill>
                    <a:srgbClr val="000000"/>
                  </a:solidFill>
                  <a:latin typeface="Gotham"/>
                  <a:ea typeface="Gotham"/>
                  <a:cs typeface="Gotham"/>
                  <a:sym typeface="Gotham"/>
                </a:rPr>
                <a:t>Christèle</a:t>
              </a:r>
              <a:endParaRPr lang="en-US" sz="1000" dirty="0">
                <a:solidFill>
                  <a:srgbClr val="000000"/>
                </a:solidFill>
                <a:latin typeface="Gotham"/>
                <a:ea typeface="Gotham"/>
                <a:cs typeface="Gotham"/>
                <a:sym typeface="Gotham"/>
              </a:endParaRPr>
            </a:p>
            <a:p>
              <a:pPr algn="just">
                <a:lnSpc>
                  <a:spcPts val="1400"/>
                </a:lnSpc>
                <a:spcBef>
                  <a:spcPct val="0"/>
                </a:spcBef>
              </a:pPr>
              <a:endParaRPr lang="en-US" sz="1000" dirty="0">
                <a:solidFill>
                  <a:srgbClr val="000000"/>
                </a:solidFill>
                <a:latin typeface="Gotham"/>
                <a:ea typeface="Gotham"/>
                <a:cs typeface="Gotham"/>
                <a:sym typeface="Gotham"/>
              </a:endParaRPr>
            </a:p>
            <a:p>
              <a:pPr algn="just">
                <a:lnSpc>
                  <a:spcPts val="1184"/>
                </a:lnSpc>
                <a:spcBef>
                  <a:spcPct val="0"/>
                </a:spcBef>
              </a:pPr>
              <a:endParaRPr lang="en-US" sz="1000" dirty="0">
                <a:solidFill>
                  <a:srgbClr val="000000"/>
                </a:solidFill>
                <a:latin typeface="Gotham"/>
                <a:ea typeface="Gotham"/>
                <a:cs typeface="Gotham"/>
                <a:sym typeface="Gotham"/>
              </a:endParaRPr>
            </a:p>
          </p:txBody>
        </p:sp>
      </p:grpSp>
      <p:grpSp>
        <p:nvGrpSpPr>
          <p:cNvPr id="18" name="Group 18"/>
          <p:cNvGrpSpPr/>
          <p:nvPr/>
        </p:nvGrpSpPr>
        <p:grpSpPr>
          <a:xfrm>
            <a:off x="3780000" y="5116677"/>
            <a:ext cx="3518403" cy="4182154"/>
            <a:chOff x="0" y="0"/>
            <a:chExt cx="1260916" cy="1498789"/>
          </a:xfrm>
        </p:grpSpPr>
        <p:sp>
          <p:nvSpPr>
            <p:cNvPr id="19" name="Freeform 19"/>
            <p:cNvSpPr/>
            <p:nvPr/>
          </p:nvSpPr>
          <p:spPr>
            <a:xfrm>
              <a:off x="0" y="0"/>
              <a:ext cx="1260916" cy="1498789"/>
            </a:xfrm>
            <a:custGeom>
              <a:avLst/>
              <a:gdLst/>
              <a:ahLst/>
              <a:cxnLst/>
              <a:rect l="l" t="t" r="r" b="b"/>
              <a:pathLst>
                <a:path w="1260916" h="1498789">
                  <a:moveTo>
                    <a:pt x="0" y="0"/>
                  </a:moveTo>
                  <a:lnTo>
                    <a:pt x="1260916" y="0"/>
                  </a:lnTo>
                  <a:lnTo>
                    <a:pt x="1260916" y="1498789"/>
                  </a:lnTo>
                  <a:lnTo>
                    <a:pt x="0" y="1498789"/>
                  </a:lnTo>
                  <a:close/>
                </a:path>
              </a:pathLst>
            </a:custGeom>
            <a:solidFill>
              <a:srgbClr val="FF6601">
                <a:alpha val="7843"/>
              </a:srgbClr>
            </a:solidFill>
          </p:spPr>
          <p:txBody>
            <a:bodyPr/>
            <a:lstStyle/>
            <a:p>
              <a:endParaRPr lang="fr-FR"/>
            </a:p>
          </p:txBody>
        </p:sp>
        <p:sp>
          <p:nvSpPr>
            <p:cNvPr id="20" name="TextBox 20"/>
            <p:cNvSpPr txBox="1"/>
            <p:nvPr/>
          </p:nvSpPr>
          <p:spPr>
            <a:xfrm>
              <a:off x="0" y="-38100"/>
              <a:ext cx="1260916" cy="1536889"/>
            </a:xfrm>
            <a:prstGeom prst="rect">
              <a:avLst/>
            </a:prstGeom>
          </p:spPr>
          <p:txBody>
            <a:bodyPr lIns="50800" tIns="50800" rIns="50800" bIns="50800" rtlCol="0" anchor="ctr"/>
            <a:lstStyle/>
            <a:p>
              <a:pPr algn="ctr">
                <a:lnSpc>
                  <a:spcPts val="1943"/>
                </a:lnSpc>
              </a:pPr>
              <a:endParaRPr/>
            </a:p>
          </p:txBody>
        </p:sp>
      </p:grpSp>
      <p:sp>
        <p:nvSpPr>
          <p:cNvPr id="21" name="TextBox 21"/>
          <p:cNvSpPr txBox="1"/>
          <p:nvPr/>
        </p:nvSpPr>
        <p:spPr>
          <a:xfrm>
            <a:off x="4046052" y="5173573"/>
            <a:ext cx="3096124" cy="484425"/>
          </a:xfrm>
          <a:prstGeom prst="rect">
            <a:avLst/>
          </a:prstGeom>
        </p:spPr>
        <p:txBody>
          <a:bodyPr lIns="0" tIns="0" rIns="0" bIns="0" rtlCol="0" anchor="t">
            <a:spAutoFit/>
          </a:bodyPr>
          <a:lstStyle/>
          <a:p>
            <a:pPr marL="0" lvl="0" indent="0" algn="l">
              <a:lnSpc>
                <a:spcPts val="1707"/>
              </a:lnSpc>
            </a:pPr>
            <a:r>
              <a:rPr lang="en-US" sz="1446" b="1" spc="-28">
                <a:solidFill>
                  <a:srgbClr val="591966"/>
                </a:solidFill>
                <a:latin typeface="Agrandir Bold"/>
                <a:ea typeface="Agrandir Bold"/>
                <a:cs typeface="Agrandir Bold"/>
                <a:sym typeface="Agrandir Bold"/>
              </a:rPr>
              <a:t>Visite de l’expo Marc Garanger “Femmes algériennes 1960”</a:t>
            </a:r>
          </a:p>
        </p:txBody>
      </p:sp>
      <p:sp>
        <p:nvSpPr>
          <p:cNvPr id="22" name="TextBox 22"/>
          <p:cNvSpPr txBox="1"/>
          <p:nvPr/>
        </p:nvSpPr>
        <p:spPr>
          <a:xfrm>
            <a:off x="3874961" y="5697586"/>
            <a:ext cx="3392997" cy="3515995"/>
          </a:xfrm>
          <a:prstGeom prst="rect">
            <a:avLst/>
          </a:prstGeom>
        </p:spPr>
        <p:txBody>
          <a:bodyPr lIns="0" tIns="0" rIns="0" bIns="0" rtlCol="0" anchor="t">
            <a:spAutoFit/>
          </a:bodyPr>
          <a:lstStyle/>
          <a:p>
            <a:pPr algn="just">
              <a:lnSpc>
                <a:spcPts val="1639"/>
              </a:lnSpc>
            </a:pPr>
            <a:r>
              <a:rPr lang="en-US" sz="999" dirty="0">
                <a:solidFill>
                  <a:srgbClr val="000000"/>
                </a:solidFill>
                <a:latin typeface="Gotham"/>
                <a:ea typeface="Gotham"/>
                <a:cs typeface="Gotham"/>
                <a:sym typeface="Gotham"/>
              </a:rPr>
              <a:t>à la Bibliothèque </a:t>
            </a:r>
            <a:r>
              <a:rPr lang="en-US" sz="999" dirty="0" err="1">
                <a:solidFill>
                  <a:srgbClr val="000000"/>
                </a:solidFill>
                <a:latin typeface="Gotham"/>
                <a:ea typeface="Gotham"/>
                <a:cs typeface="Gotham"/>
                <a:sym typeface="Gotham"/>
              </a:rPr>
              <a:t>municipale</a:t>
            </a:r>
            <a:r>
              <a:rPr lang="en-US" sz="999" dirty="0">
                <a:solidFill>
                  <a:srgbClr val="000000"/>
                </a:solidFill>
                <a:latin typeface="Gotham"/>
                <a:ea typeface="Gotham"/>
                <a:cs typeface="Gotham"/>
                <a:sym typeface="Gotham"/>
              </a:rPr>
              <a:t> Lyon 1er, le  25 </a:t>
            </a:r>
            <a:r>
              <a:rPr lang="en-US" sz="999" dirty="0" err="1">
                <a:solidFill>
                  <a:srgbClr val="000000"/>
                </a:solidFill>
                <a:latin typeface="Gotham"/>
                <a:ea typeface="Gotham"/>
                <a:cs typeface="Gotham"/>
                <a:sym typeface="Gotham"/>
              </a:rPr>
              <a:t>novembre</a:t>
            </a:r>
            <a:r>
              <a:rPr lang="en-US" sz="999" dirty="0">
                <a:solidFill>
                  <a:srgbClr val="000000"/>
                </a:solidFill>
                <a:latin typeface="Gotham"/>
                <a:ea typeface="Gotham"/>
                <a:cs typeface="Gotham"/>
                <a:sym typeface="Gotham"/>
              </a:rPr>
              <a:t> 2025 :</a:t>
            </a:r>
          </a:p>
          <a:p>
            <a:pPr algn="just">
              <a:lnSpc>
                <a:spcPts val="1639"/>
              </a:lnSpc>
            </a:pPr>
            <a:r>
              <a:rPr lang="en-US" sz="999" i="1" dirty="0">
                <a:solidFill>
                  <a:srgbClr val="000000"/>
                </a:solidFill>
                <a:latin typeface="Gotham Italics"/>
                <a:ea typeface="Gotham Italics"/>
                <a:cs typeface="Gotham Italics"/>
                <a:sym typeface="Gotham Italics"/>
              </a:rPr>
              <a:t> « Tu nous a manqué Agnès </a:t>
            </a:r>
            <a:r>
              <a:rPr lang="en-US" sz="999" i="1" dirty="0" err="1">
                <a:solidFill>
                  <a:srgbClr val="000000"/>
                </a:solidFill>
                <a:latin typeface="Gotham Italics"/>
                <a:ea typeface="Gotham Italics"/>
                <a:cs typeface="Gotham Italics"/>
                <a:sym typeface="Gotham Italics"/>
              </a:rPr>
              <a:t>mais</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ça</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s’est</a:t>
            </a:r>
            <a:r>
              <a:rPr lang="en-US" sz="999" i="1" dirty="0">
                <a:solidFill>
                  <a:srgbClr val="000000"/>
                </a:solidFill>
                <a:latin typeface="Gotham Italics"/>
                <a:ea typeface="Gotham Italics"/>
                <a:cs typeface="Gotham Italics"/>
                <a:sym typeface="Gotham Italics"/>
              </a:rPr>
              <a:t> bien passé. Eliane a tout </a:t>
            </a:r>
            <a:r>
              <a:rPr lang="en-US" sz="999" i="1" dirty="0" err="1">
                <a:solidFill>
                  <a:srgbClr val="000000"/>
                </a:solidFill>
                <a:latin typeface="Gotham Italics"/>
                <a:ea typeface="Gotham Italics"/>
                <a:cs typeface="Gotham Italics"/>
                <a:sym typeface="Gotham Italics"/>
              </a:rPr>
              <a:t>expliqué</a:t>
            </a:r>
            <a:r>
              <a:rPr lang="en-US" sz="999" i="1" dirty="0">
                <a:solidFill>
                  <a:srgbClr val="000000"/>
                </a:solidFill>
                <a:latin typeface="Gotham Italics"/>
                <a:ea typeface="Gotham Italics"/>
                <a:cs typeface="Gotham Italics"/>
                <a:sym typeface="Gotham Italics"/>
              </a:rPr>
              <a:t>. Nous </a:t>
            </a:r>
            <a:r>
              <a:rPr lang="en-US" sz="999" i="1" dirty="0" err="1">
                <a:solidFill>
                  <a:srgbClr val="000000"/>
                </a:solidFill>
                <a:latin typeface="Gotham Italics"/>
                <a:ea typeface="Gotham Italics"/>
                <a:cs typeface="Gotham Italics"/>
                <a:sym typeface="Gotham Italics"/>
              </a:rPr>
              <a:t>avons</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appris</a:t>
            </a:r>
            <a:r>
              <a:rPr lang="en-US" sz="999" i="1" dirty="0">
                <a:solidFill>
                  <a:srgbClr val="000000"/>
                </a:solidFill>
                <a:latin typeface="Gotham Italics"/>
                <a:ea typeface="Gotham Italics"/>
                <a:cs typeface="Gotham Italics"/>
                <a:sym typeface="Gotham Italics"/>
              </a:rPr>
              <a:t> beaucoup de choses. La guerre </a:t>
            </a:r>
            <a:r>
              <a:rPr lang="en-US" sz="999" i="1" dirty="0" err="1">
                <a:solidFill>
                  <a:srgbClr val="000000"/>
                </a:solidFill>
                <a:latin typeface="Gotham Italics"/>
                <a:ea typeface="Gotham Italics"/>
                <a:cs typeface="Gotham Italics"/>
                <a:sym typeface="Gotham Italics"/>
              </a:rPr>
              <a:t>n’est</a:t>
            </a:r>
            <a:r>
              <a:rPr lang="en-US" sz="999" i="1" dirty="0">
                <a:solidFill>
                  <a:srgbClr val="000000"/>
                </a:solidFill>
                <a:latin typeface="Gotham Italics"/>
                <a:ea typeface="Gotham Italics"/>
                <a:cs typeface="Gotham Italics"/>
                <a:sym typeface="Gotham Italics"/>
              </a:rPr>
              <a:t> pas </a:t>
            </a:r>
            <a:r>
              <a:rPr lang="en-US" sz="999" i="1" dirty="0" err="1">
                <a:solidFill>
                  <a:srgbClr val="000000"/>
                </a:solidFill>
                <a:latin typeface="Gotham Italics"/>
                <a:ea typeface="Gotham Italics"/>
                <a:cs typeface="Gotham Italics"/>
                <a:sym typeface="Gotham Italics"/>
              </a:rPr>
              <a:t>une</a:t>
            </a:r>
            <a:r>
              <a:rPr lang="en-US" sz="999" i="1" dirty="0">
                <a:solidFill>
                  <a:srgbClr val="000000"/>
                </a:solidFill>
                <a:latin typeface="Gotham Italics"/>
                <a:ea typeface="Gotham Italics"/>
                <a:cs typeface="Gotham Italics"/>
                <a:sym typeface="Gotham Italics"/>
              </a:rPr>
              <a:t> bonne chose. On a </a:t>
            </a:r>
            <a:r>
              <a:rPr lang="en-US" sz="999" i="1" dirty="0" err="1">
                <a:solidFill>
                  <a:srgbClr val="000000"/>
                </a:solidFill>
                <a:latin typeface="Gotham Italics"/>
                <a:ea typeface="Gotham Italics"/>
                <a:cs typeface="Gotham Italics"/>
                <a:sym typeface="Gotham Italics"/>
              </a:rPr>
              <a:t>forcé</a:t>
            </a:r>
            <a:r>
              <a:rPr lang="en-US" sz="999" i="1" dirty="0">
                <a:solidFill>
                  <a:srgbClr val="000000"/>
                </a:solidFill>
                <a:latin typeface="Gotham Italics"/>
                <a:ea typeface="Gotham Italics"/>
                <a:cs typeface="Gotham Italics"/>
                <a:sym typeface="Gotham Italics"/>
              </a:rPr>
              <a:t> des femmes </a:t>
            </a:r>
            <a:r>
              <a:rPr lang="en-US" sz="999" i="1" dirty="0" err="1">
                <a:solidFill>
                  <a:srgbClr val="000000"/>
                </a:solidFill>
                <a:latin typeface="Gotham Italics"/>
                <a:ea typeface="Gotham Italics"/>
                <a:cs typeface="Gotham Italics"/>
                <a:sym typeface="Gotham Italics"/>
              </a:rPr>
              <a:t>comme</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si</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elles</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étaient</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violées</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Certaines</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leurs</a:t>
            </a:r>
            <a:r>
              <a:rPr lang="en-US" sz="999" i="1" dirty="0">
                <a:solidFill>
                  <a:srgbClr val="000000"/>
                </a:solidFill>
                <a:latin typeface="Gotham Italics"/>
                <a:ea typeface="Gotham Italics"/>
                <a:cs typeface="Gotham Italics"/>
                <a:sym typeface="Gotham Italics"/>
              </a:rPr>
              <a:t> seins </a:t>
            </a:r>
            <a:r>
              <a:rPr lang="en-US" sz="999" i="1" dirty="0" err="1">
                <a:solidFill>
                  <a:srgbClr val="000000"/>
                </a:solidFill>
                <a:latin typeface="Gotham Italics"/>
                <a:ea typeface="Gotham Italics"/>
                <a:cs typeface="Gotham Italics"/>
                <a:sym typeface="Gotham Italics"/>
              </a:rPr>
              <a:t>étaient</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presque</a:t>
            </a:r>
            <a:r>
              <a:rPr lang="en-US" sz="999" i="1" dirty="0">
                <a:solidFill>
                  <a:srgbClr val="000000"/>
                </a:solidFill>
                <a:latin typeface="Gotham Italics"/>
                <a:ea typeface="Gotham Italics"/>
                <a:cs typeface="Gotham Italics"/>
                <a:sym typeface="Gotham Italics"/>
              </a:rPr>
              <a:t> dehors. Elles </a:t>
            </a:r>
            <a:r>
              <a:rPr lang="en-US" sz="999" i="1" dirty="0" err="1">
                <a:solidFill>
                  <a:srgbClr val="000000"/>
                </a:solidFill>
                <a:latin typeface="Gotham Italics"/>
                <a:ea typeface="Gotham Italics"/>
                <a:cs typeface="Gotham Italics"/>
                <a:sym typeface="Gotham Italics"/>
              </a:rPr>
              <a:t>étaient</a:t>
            </a:r>
            <a:r>
              <a:rPr lang="en-US" sz="999" i="1" dirty="0">
                <a:solidFill>
                  <a:srgbClr val="000000"/>
                </a:solidFill>
                <a:latin typeface="Gotham Italics"/>
                <a:ea typeface="Gotham Italics"/>
                <a:cs typeface="Gotham Italics"/>
                <a:sym typeface="Gotham Italics"/>
              </a:rPr>
              <a:t> tristes. La violation du droit des femmes. Elles </a:t>
            </a:r>
            <a:r>
              <a:rPr lang="en-US" sz="999" i="1" dirty="0" err="1">
                <a:solidFill>
                  <a:srgbClr val="000000"/>
                </a:solidFill>
                <a:latin typeface="Gotham Italics"/>
                <a:ea typeface="Gotham Italics"/>
                <a:cs typeface="Gotham Italics"/>
                <a:sym typeface="Gotham Italics"/>
              </a:rPr>
              <a:t>étaient</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toutes</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tatouées</a:t>
            </a:r>
            <a:r>
              <a:rPr lang="en-US" sz="999" i="1" dirty="0">
                <a:solidFill>
                  <a:srgbClr val="000000"/>
                </a:solidFill>
                <a:latin typeface="Gotham Italics"/>
                <a:ea typeface="Gotham Italics"/>
                <a:cs typeface="Gotham Italics"/>
                <a:sym typeface="Gotham Italics"/>
              </a:rPr>
              <a:t>. Marie-Madeleine et </a:t>
            </a:r>
            <a:r>
              <a:rPr lang="en-US" sz="999" i="1" dirty="0" err="1">
                <a:solidFill>
                  <a:srgbClr val="000000"/>
                </a:solidFill>
                <a:latin typeface="Gotham Italics"/>
                <a:ea typeface="Gotham Italics"/>
                <a:cs typeface="Gotham Italics"/>
                <a:sym typeface="Gotham Italics"/>
              </a:rPr>
              <a:t>Adaïro</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ont</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expliqué</a:t>
            </a:r>
            <a:r>
              <a:rPr lang="en-US" sz="999" i="1" dirty="0">
                <a:solidFill>
                  <a:srgbClr val="000000"/>
                </a:solidFill>
                <a:latin typeface="Gotham Italics"/>
                <a:ea typeface="Gotham Italics"/>
                <a:cs typeface="Gotham Italics"/>
                <a:sym typeface="Gotham Italics"/>
              </a:rPr>
              <a:t> les </a:t>
            </a:r>
            <a:r>
              <a:rPr lang="en-US" sz="999" i="1" dirty="0" err="1">
                <a:solidFill>
                  <a:srgbClr val="000000"/>
                </a:solidFill>
                <a:latin typeface="Gotham Italics"/>
                <a:ea typeface="Gotham Italics"/>
                <a:cs typeface="Gotham Italics"/>
                <a:sym typeface="Gotham Italics"/>
              </a:rPr>
              <a:t>tatouages</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leur</a:t>
            </a:r>
            <a:r>
              <a:rPr lang="en-US" sz="999" i="1" dirty="0">
                <a:solidFill>
                  <a:srgbClr val="000000"/>
                </a:solidFill>
                <a:latin typeface="Gotham Italics"/>
                <a:ea typeface="Gotham Italics"/>
                <a:cs typeface="Gotham Italics"/>
                <a:sym typeface="Gotham Italics"/>
              </a:rPr>
              <a:t> signification dans </a:t>
            </a:r>
            <a:r>
              <a:rPr lang="en-US" sz="999" i="1" dirty="0" err="1">
                <a:solidFill>
                  <a:srgbClr val="000000"/>
                </a:solidFill>
                <a:latin typeface="Gotham Italics"/>
                <a:ea typeface="Gotham Italics"/>
                <a:cs typeface="Gotham Italics"/>
                <a:sym typeface="Gotham Italics"/>
              </a:rPr>
              <a:t>leurs</a:t>
            </a:r>
            <a:r>
              <a:rPr lang="en-US" sz="999" i="1" dirty="0">
                <a:solidFill>
                  <a:srgbClr val="000000"/>
                </a:solidFill>
                <a:latin typeface="Gotham Italics"/>
                <a:ea typeface="Gotham Italics"/>
                <a:cs typeface="Gotham Italics"/>
                <a:sym typeface="Gotham Italics"/>
              </a:rPr>
              <a:t> pays. On a </a:t>
            </a:r>
            <a:r>
              <a:rPr lang="en-US" sz="999" i="1" dirty="0" err="1">
                <a:solidFill>
                  <a:srgbClr val="000000"/>
                </a:solidFill>
                <a:latin typeface="Gotham Italics"/>
                <a:ea typeface="Gotham Italics"/>
                <a:cs typeface="Gotham Italics"/>
                <a:sym typeface="Gotham Italics"/>
              </a:rPr>
              <a:t>remarqué</a:t>
            </a:r>
            <a:r>
              <a:rPr lang="en-US" sz="999" i="1" dirty="0">
                <a:solidFill>
                  <a:srgbClr val="000000"/>
                </a:solidFill>
                <a:latin typeface="Gotham Italics"/>
                <a:ea typeface="Gotham Italics"/>
                <a:cs typeface="Gotham Italics"/>
                <a:sym typeface="Gotham Italics"/>
              </a:rPr>
              <a:t> les bijoux : les colliers, les </a:t>
            </a:r>
            <a:r>
              <a:rPr lang="en-US" sz="999" i="1" dirty="0" err="1">
                <a:solidFill>
                  <a:srgbClr val="000000"/>
                </a:solidFill>
                <a:latin typeface="Gotham Italics"/>
                <a:ea typeface="Gotham Italics"/>
                <a:cs typeface="Gotham Italics"/>
                <a:sym typeface="Gotham Italics"/>
              </a:rPr>
              <a:t>pendentifs</a:t>
            </a:r>
            <a:r>
              <a:rPr lang="en-US" sz="999" i="1" dirty="0">
                <a:solidFill>
                  <a:srgbClr val="000000"/>
                </a:solidFill>
                <a:latin typeface="Gotham Italics"/>
                <a:ea typeface="Gotham Italics"/>
                <a:cs typeface="Gotham Italics"/>
                <a:sym typeface="Gotham Italics"/>
              </a:rPr>
              <a:t>, les </a:t>
            </a:r>
            <a:r>
              <a:rPr lang="en-US" sz="999" i="1" dirty="0" err="1">
                <a:solidFill>
                  <a:srgbClr val="000000"/>
                </a:solidFill>
                <a:latin typeface="Gotham Italics"/>
                <a:ea typeface="Gotham Italics"/>
                <a:cs typeface="Gotham Italics"/>
                <a:sym typeface="Gotham Italics"/>
              </a:rPr>
              <a:t>médailles</a:t>
            </a:r>
            <a:r>
              <a:rPr lang="en-US" sz="999" i="1" dirty="0">
                <a:solidFill>
                  <a:srgbClr val="000000"/>
                </a:solidFill>
                <a:latin typeface="Gotham Italics"/>
                <a:ea typeface="Gotham Italics"/>
                <a:cs typeface="Gotham Italics"/>
                <a:sym typeface="Gotham Italics"/>
              </a:rPr>
              <a:t>, les bracelets, les </a:t>
            </a:r>
            <a:r>
              <a:rPr lang="en-US" sz="999" i="1" dirty="0" err="1">
                <a:solidFill>
                  <a:srgbClr val="000000"/>
                </a:solidFill>
                <a:latin typeface="Gotham Italics"/>
                <a:ea typeface="Gotham Italics"/>
                <a:cs typeface="Gotham Italics"/>
                <a:sym typeface="Gotham Italics"/>
              </a:rPr>
              <a:t>bagues</a:t>
            </a:r>
            <a:r>
              <a:rPr lang="en-US" sz="999" i="1" dirty="0">
                <a:solidFill>
                  <a:srgbClr val="000000"/>
                </a:solidFill>
                <a:latin typeface="Gotham Italics"/>
                <a:ea typeface="Gotham Italics"/>
                <a:cs typeface="Gotham Italics"/>
                <a:sym typeface="Gotham Italics"/>
              </a:rPr>
              <a:t>, … Ensuite, nous </a:t>
            </a:r>
            <a:r>
              <a:rPr lang="en-US" sz="999" i="1" dirty="0" err="1">
                <a:solidFill>
                  <a:srgbClr val="000000"/>
                </a:solidFill>
                <a:latin typeface="Gotham Italics"/>
                <a:ea typeface="Gotham Italics"/>
                <a:cs typeface="Gotham Italics"/>
                <a:sym typeface="Gotham Italics"/>
              </a:rPr>
              <a:t>avons</a:t>
            </a:r>
            <a:r>
              <a:rPr lang="en-US" sz="999" i="1" dirty="0">
                <a:solidFill>
                  <a:srgbClr val="000000"/>
                </a:solidFill>
                <a:latin typeface="Gotham Italics"/>
                <a:ea typeface="Gotham Italics"/>
                <a:cs typeface="Gotham Italics"/>
                <a:sym typeface="Gotham Italics"/>
              </a:rPr>
              <a:t> encore </a:t>
            </a:r>
            <a:r>
              <a:rPr lang="en-US" sz="999" i="1" dirty="0" err="1">
                <a:solidFill>
                  <a:srgbClr val="000000"/>
                </a:solidFill>
                <a:latin typeface="Gotham Italics"/>
                <a:ea typeface="Gotham Italics"/>
                <a:cs typeface="Gotham Italics"/>
                <a:sym typeface="Gotham Italics"/>
              </a:rPr>
              <a:t>parlé</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en</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buvant</a:t>
            </a:r>
            <a:r>
              <a:rPr lang="en-US" sz="999" i="1" dirty="0">
                <a:solidFill>
                  <a:srgbClr val="000000"/>
                </a:solidFill>
                <a:latin typeface="Gotham Italics"/>
                <a:ea typeface="Gotham Italics"/>
                <a:cs typeface="Gotham Italics"/>
                <a:sym typeface="Gotham Italics"/>
              </a:rPr>
              <a:t> un </a:t>
            </a:r>
            <a:r>
              <a:rPr lang="en-US" sz="999" i="1" dirty="0" err="1">
                <a:solidFill>
                  <a:srgbClr val="000000"/>
                </a:solidFill>
                <a:latin typeface="Gotham Italics"/>
                <a:ea typeface="Gotham Italics"/>
                <a:cs typeface="Gotham Italics"/>
                <a:sym typeface="Gotham Italics"/>
              </a:rPr>
              <a:t>thé</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ou</a:t>
            </a:r>
            <a:r>
              <a:rPr lang="en-US" sz="999" i="1" dirty="0">
                <a:solidFill>
                  <a:srgbClr val="000000"/>
                </a:solidFill>
                <a:latin typeface="Gotham Italics"/>
                <a:ea typeface="Gotham Italics"/>
                <a:cs typeface="Gotham Italics"/>
                <a:sym typeface="Gotham Italics"/>
              </a:rPr>
              <a:t> un café à </a:t>
            </a:r>
            <a:r>
              <a:rPr lang="en-US" sz="999" i="1" dirty="0" err="1">
                <a:solidFill>
                  <a:srgbClr val="000000"/>
                </a:solidFill>
                <a:latin typeface="Gotham Italics"/>
                <a:ea typeface="Gotham Italics"/>
                <a:cs typeface="Gotham Italics"/>
                <a:sym typeface="Gotham Italics"/>
              </a:rPr>
              <a:t>PasserElles</a:t>
            </a:r>
            <a:r>
              <a:rPr lang="en-US" sz="999" i="1" dirty="0">
                <a:solidFill>
                  <a:srgbClr val="000000"/>
                </a:solidFill>
                <a:latin typeface="Gotham Italics"/>
                <a:ea typeface="Gotham Italics"/>
                <a:cs typeface="Gotham Italics"/>
                <a:sym typeface="Gotham Italics"/>
              </a:rPr>
              <a:t> </a:t>
            </a:r>
            <a:r>
              <a:rPr lang="en-US" sz="999" i="1" dirty="0" err="1">
                <a:solidFill>
                  <a:srgbClr val="000000"/>
                </a:solidFill>
                <a:latin typeface="Gotham Italics"/>
                <a:ea typeface="Gotham Italics"/>
                <a:cs typeface="Gotham Italics"/>
                <a:sym typeface="Gotham Italics"/>
              </a:rPr>
              <a:t>Buissonnières</a:t>
            </a:r>
            <a:r>
              <a:rPr lang="en-US" sz="999" i="1" dirty="0">
                <a:solidFill>
                  <a:srgbClr val="000000"/>
                </a:solidFill>
                <a:latin typeface="Gotham Italics"/>
                <a:ea typeface="Gotham Italics"/>
                <a:cs typeface="Gotham Italics"/>
                <a:sym typeface="Gotham Italics"/>
              </a:rPr>
              <a:t>. » </a:t>
            </a:r>
          </a:p>
          <a:p>
            <a:pPr algn="just">
              <a:lnSpc>
                <a:spcPts val="1639"/>
              </a:lnSpc>
            </a:pPr>
            <a:endParaRPr lang="en-US" sz="999" i="1" dirty="0">
              <a:solidFill>
                <a:srgbClr val="000000"/>
              </a:solidFill>
              <a:latin typeface="Gotham Italics"/>
              <a:ea typeface="Gotham Italics"/>
              <a:cs typeface="Gotham Italics"/>
              <a:sym typeface="Gotham Italics"/>
            </a:endParaRPr>
          </a:p>
          <a:p>
            <a:pPr algn="ctr">
              <a:lnSpc>
                <a:spcPts val="1339"/>
              </a:lnSpc>
            </a:pPr>
            <a:r>
              <a:rPr lang="en-US" sz="999" b="1" dirty="0">
                <a:solidFill>
                  <a:srgbClr val="591966"/>
                </a:solidFill>
                <a:latin typeface="Gotham Bold"/>
                <a:ea typeface="Gotham Bold"/>
                <a:cs typeface="Gotham Bold"/>
                <a:sym typeface="Gotham Bold"/>
              </a:rPr>
              <a:t>Fatima, Shafiqa, Adèle, Florence, Makiese, </a:t>
            </a:r>
            <a:r>
              <a:rPr lang="en-US" sz="999" b="1" dirty="0" err="1">
                <a:solidFill>
                  <a:srgbClr val="591966"/>
                </a:solidFill>
                <a:latin typeface="Gotham Bold"/>
                <a:ea typeface="Gotham Bold"/>
                <a:cs typeface="Gotham Bold"/>
                <a:sym typeface="Gotham Bold"/>
              </a:rPr>
              <a:t>Makuala</a:t>
            </a:r>
            <a:r>
              <a:rPr lang="en-US" sz="999" b="1" dirty="0">
                <a:solidFill>
                  <a:srgbClr val="591966"/>
                </a:solidFill>
                <a:latin typeface="Gotham Bold"/>
                <a:ea typeface="Gotham Bold"/>
                <a:cs typeface="Gotham Bold"/>
                <a:sym typeface="Gotham Bold"/>
              </a:rPr>
              <a:t>, Mira, </a:t>
            </a:r>
            <a:r>
              <a:rPr lang="en-US" sz="999" b="1" dirty="0" err="1">
                <a:solidFill>
                  <a:srgbClr val="591966"/>
                </a:solidFill>
                <a:latin typeface="Gotham Bold"/>
                <a:ea typeface="Gotham Bold"/>
                <a:cs typeface="Gotham Bold"/>
                <a:sym typeface="Gotham Bold"/>
              </a:rPr>
              <a:t>Adaïro</a:t>
            </a:r>
            <a:r>
              <a:rPr lang="en-US" sz="999" b="1" dirty="0">
                <a:solidFill>
                  <a:srgbClr val="591966"/>
                </a:solidFill>
                <a:latin typeface="Gotham Bold"/>
                <a:ea typeface="Gotham Bold"/>
                <a:cs typeface="Gotham Bold"/>
                <a:sym typeface="Gotham Bold"/>
              </a:rPr>
              <a:t>, Marie-Madeleine.</a:t>
            </a:r>
          </a:p>
          <a:p>
            <a:pPr algn="just">
              <a:lnSpc>
                <a:spcPts val="1639"/>
              </a:lnSpc>
            </a:pPr>
            <a:endParaRPr lang="en-US" sz="999" b="1" dirty="0">
              <a:solidFill>
                <a:srgbClr val="591966"/>
              </a:solidFill>
              <a:latin typeface="Gotham Bold"/>
              <a:ea typeface="Gotham Bold"/>
              <a:cs typeface="Gotham Bold"/>
              <a:sym typeface="Gotham Bold"/>
            </a:endParaRPr>
          </a:p>
        </p:txBody>
      </p:sp>
      <p:grpSp>
        <p:nvGrpSpPr>
          <p:cNvPr id="23" name="Group 23"/>
          <p:cNvGrpSpPr/>
          <p:nvPr/>
        </p:nvGrpSpPr>
        <p:grpSpPr>
          <a:xfrm>
            <a:off x="-201573" y="0"/>
            <a:ext cx="591792" cy="4252500"/>
            <a:chOff x="0" y="0"/>
            <a:chExt cx="377040" cy="2709333"/>
          </a:xfrm>
        </p:grpSpPr>
        <p:sp>
          <p:nvSpPr>
            <p:cNvPr id="24" name="Freeform 24"/>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591966"/>
            </a:solidFill>
          </p:spPr>
          <p:txBody>
            <a:bodyPr/>
            <a:lstStyle/>
            <a:p>
              <a:endParaRPr lang="fr-FR"/>
            </a:p>
          </p:txBody>
        </p:sp>
        <p:sp>
          <p:nvSpPr>
            <p:cNvPr id="25" name="TextBox 25"/>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26" name="Group 26"/>
          <p:cNvGrpSpPr/>
          <p:nvPr/>
        </p:nvGrpSpPr>
        <p:grpSpPr>
          <a:xfrm>
            <a:off x="0" y="9573862"/>
            <a:ext cx="7696403" cy="1219225"/>
            <a:chOff x="0" y="0"/>
            <a:chExt cx="2884410" cy="456933"/>
          </a:xfrm>
        </p:grpSpPr>
        <p:sp>
          <p:nvSpPr>
            <p:cNvPr id="27" name="Freeform 27"/>
            <p:cNvSpPr/>
            <p:nvPr/>
          </p:nvSpPr>
          <p:spPr>
            <a:xfrm>
              <a:off x="0" y="0"/>
              <a:ext cx="2884410" cy="456933"/>
            </a:xfrm>
            <a:custGeom>
              <a:avLst/>
              <a:gdLst/>
              <a:ahLst/>
              <a:cxnLst/>
              <a:rect l="l" t="t" r="r" b="b"/>
              <a:pathLst>
                <a:path w="2884410" h="456933">
                  <a:moveTo>
                    <a:pt x="0" y="0"/>
                  </a:moveTo>
                  <a:lnTo>
                    <a:pt x="2884410" y="0"/>
                  </a:lnTo>
                  <a:lnTo>
                    <a:pt x="2884410" y="456933"/>
                  </a:lnTo>
                  <a:lnTo>
                    <a:pt x="0" y="456933"/>
                  </a:lnTo>
                  <a:close/>
                </a:path>
              </a:pathLst>
            </a:custGeom>
            <a:blipFill>
              <a:blip r:embed="rId2"/>
              <a:stretch>
                <a:fillRect t="-186720" b="-186720"/>
              </a:stretch>
            </a:blipFill>
          </p:spPr>
          <p:txBody>
            <a:bodyPr/>
            <a:lstStyle/>
            <a:p>
              <a:endParaRPr lang="fr-FR"/>
            </a:p>
          </p:txBody>
        </p:sp>
      </p:grpSp>
      <p:grpSp>
        <p:nvGrpSpPr>
          <p:cNvPr id="28" name="Group 28"/>
          <p:cNvGrpSpPr/>
          <p:nvPr/>
        </p:nvGrpSpPr>
        <p:grpSpPr>
          <a:xfrm>
            <a:off x="390219" y="5222814"/>
            <a:ext cx="3197970" cy="4021865"/>
            <a:chOff x="0" y="0"/>
            <a:chExt cx="4263960" cy="5362486"/>
          </a:xfrm>
        </p:grpSpPr>
        <p:sp>
          <p:nvSpPr>
            <p:cNvPr id="29" name="TextBox 29"/>
            <p:cNvSpPr txBox="1"/>
            <p:nvPr/>
          </p:nvSpPr>
          <p:spPr>
            <a:xfrm>
              <a:off x="462377" y="-38100"/>
              <a:ext cx="3659243" cy="361177"/>
            </a:xfrm>
            <a:prstGeom prst="rect">
              <a:avLst/>
            </a:prstGeom>
          </p:spPr>
          <p:txBody>
            <a:bodyPr lIns="0" tIns="0" rIns="0" bIns="0" rtlCol="0" anchor="t">
              <a:spAutoFit/>
            </a:bodyPr>
            <a:lstStyle/>
            <a:p>
              <a:pPr marL="0" lvl="0" indent="0" algn="l">
                <a:lnSpc>
                  <a:spcPts val="1943"/>
                </a:lnSpc>
              </a:pPr>
              <a:r>
                <a:rPr lang="en-US" sz="1646" b="1" spc="-32">
                  <a:solidFill>
                    <a:srgbClr val="591966"/>
                  </a:solidFill>
                  <a:latin typeface="Agrandir Bold"/>
                  <a:ea typeface="Agrandir Bold"/>
                  <a:cs typeface="Agrandir Bold"/>
                  <a:sym typeface="Agrandir Bold"/>
                </a:rPr>
                <a:t>Français langue étrangère</a:t>
              </a:r>
            </a:p>
          </p:txBody>
        </p:sp>
        <p:sp>
          <p:nvSpPr>
            <p:cNvPr id="30" name="TextBox 30"/>
            <p:cNvSpPr txBox="1"/>
            <p:nvPr/>
          </p:nvSpPr>
          <p:spPr>
            <a:xfrm>
              <a:off x="0" y="410786"/>
              <a:ext cx="4263960" cy="4951700"/>
            </a:xfrm>
            <a:prstGeom prst="rect">
              <a:avLst/>
            </a:prstGeom>
          </p:spPr>
          <p:txBody>
            <a:bodyPr lIns="0" tIns="0" rIns="0" bIns="0" rtlCol="0" anchor="t">
              <a:spAutoFit/>
            </a:bodyPr>
            <a:lstStyle/>
            <a:p>
              <a:pPr algn="just">
                <a:lnSpc>
                  <a:spcPts val="1400"/>
                </a:lnSpc>
              </a:pPr>
              <a:r>
                <a:rPr lang="en-US" sz="1000">
                  <a:solidFill>
                    <a:srgbClr val="000000"/>
                  </a:solidFill>
                  <a:latin typeface="Gotham"/>
                  <a:ea typeface="Gotham"/>
                  <a:cs typeface="Gotham"/>
                  <a:sym typeface="Gotham"/>
                </a:rPr>
                <a:t>Pour le groupe, l’atelier FLE c’est : </a:t>
              </a:r>
            </a:p>
            <a:p>
              <a:pPr algn="just">
                <a:lnSpc>
                  <a:spcPts val="1400"/>
                </a:lnSpc>
              </a:pPr>
              <a:r>
                <a:rPr lang="en-US" sz="1000" b="1">
                  <a:solidFill>
                    <a:srgbClr val="FB6405"/>
                  </a:solidFill>
                  <a:latin typeface="Gotham Bold"/>
                  <a:ea typeface="Gotham Bold"/>
                  <a:cs typeface="Gotham Bold"/>
                  <a:sym typeface="Gotham Bold"/>
                </a:rPr>
                <a:t>Apprendre</a:t>
              </a:r>
            </a:p>
            <a:p>
              <a:pPr marL="215900" lvl="1" indent="-107950" algn="l">
                <a:lnSpc>
                  <a:spcPts val="1400"/>
                </a:lnSpc>
                <a:buFont typeface="Arial"/>
                <a:buChar char="•"/>
              </a:pPr>
              <a:r>
                <a:rPr lang="en-US" sz="1000">
                  <a:solidFill>
                    <a:srgbClr val="000000"/>
                  </a:solidFill>
                  <a:latin typeface="Gotham"/>
                  <a:ea typeface="Gotham"/>
                  <a:cs typeface="Gotham"/>
                  <a:sym typeface="Gotham"/>
                </a:rPr>
                <a:t>Le vocabulaire, la conjugaison, la grammaire, la prononciation, les chiffres…</a:t>
              </a:r>
            </a:p>
            <a:p>
              <a:pPr marL="215900" lvl="1" indent="-107950" algn="l">
                <a:lnSpc>
                  <a:spcPts val="1400"/>
                </a:lnSpc>
                <a:buFont typeface="Arial"/>
                <a:buChar char="•"/>
              </a:pPr>
              <a:r>
                <a:rPr lang="en-US" sz="1000">
                  <a:solidFill>
                    <a:srgbClr val="000000"/>
                  </a:solidFill>
                  <a:latin typeface="Gotham"/>
                  <a:ea typeface="Gotham"/>
                  <a:cs typeface="Gotham"/>
                  <a:sym typeface="Gotham"/>
                </a:rPr>
                <a:t>A lire et à écrire,</a:t>
              </a:r>
            </a:p>
            <a:p>
              <a:pPr marL="215900" lvl="1" indent="-107950" algn="l">
                <a:lnSpc>
                  <a:spcPts val="1400"/>
                </a:lnSpc>
                <a:buFont typeface="Arial"/>
                <a:buChar char="•"/>
              </a:pPr>
              <a:r>
                <a:rPr lang="en-US" sz="1000">
                  <a:solidFill>
                    <a:srgbClr val="000000"/>
                  </a:solidFill>
                  <a:latin typeface="Gotham"/>
                  <a:ea typeface="Gotham"/>
                  <a:cs typeface="Gotham"/>
                  <a:sym typeface="Gotham"/>
                </a:rPr>
                <a:t>Utiliser le photolangage pour exprimer ses idées devant le groupe,</a:t>
              </a:r>
            </a:p>
            <a:p>
              <a:pPr marL="215900" lvl="1" indent="-107950" algn="l">
                <a:lnSpc>
                  <a:spcPts val="1400"/>
                </a:lnSpc>
                <a:buFont typeface="Arial"/>
                <a:buChar char="•"/>
              </a:pPr>
              <a:r>
                <a:rPr lang="en-US" sz="1000">
                  <a:solidFill>
                    <a:srgbClr val="000000"/>
                  </a:solidFill>
                  <a:latin typeface="Gotham"/>
                  <a:ea typeface="Gotham"/>
                  <a:cs typeface="Gotham"/>
                  <a:sym typeface="Gotham"/>
                </a:rPr>
                <a:t>Ecouter des dialogues, imaginer d'autres situations et les jouer devant le groupe.</a:t>
              </a:r>
            </a:p>
            <a:p>
              <a:pPr algn="just">
                <a:lnSpc>
                  <a:spcPts val="1400"/>
                </a:lnSpc>
              </a:pPr>
              <a:r>
                <a:rPr lang="en-US" sz="1000" b="1">
                  <a:solidFill>
                    <a:srgbClr val="FB6405"/>
                  </a:solidFill>
                  <a:latin typeface="Gotham Bold"/>
                  <a:ea typeface="Gotham Bold"/>
                  <a:cs typeface="Gotham Bold"/>
                  <a:sym typeface="Gotham Bold"/>
                </a:rPr>
                <a:t>Partager</a:t>
              </a:r>
            </a:p>
            <a:p>
              <a:pPr marL="215900" lvl="1" indent="-107950" algn="l">
                <a:lnSpc>
                  <a:spcPts val="1400"/>
                </a:lnSpc>
                <a:buFont typeface="Arial"/>
                <a:buChar char="•"/>
              </a:pPr>
              <a:r>
                <a:rPr lang="en-US" sz="1000">
                  <a:solidFill>
                    <a:srgbClr val="000000"/>
                  </a:solidFill>
                  <a:latin typeface="Gotham"/>
                  <a:ea typeface="Gotham"/>
                  <a:cs typeface="Gotham"/>
                  <a:sym typeface="Gotham"/>
                </a:rPr>
                <a:t>Être ensemble pour apprendre à bien s'exprimer car les lacunes sont importantes, même si on parle</a:t>
              </a:r>
            </a:p>
            <a:p>
              <a:pPr marL="215900" lvl="1" indent="-107950" algn="l">
                <a:lnSpc>
                  <a:spcPts val="1400"/>
                </a:lnSpc>
                <a:buFont typeface="Arial"/>
                <a:buChar char="•"/>
              </a:pPr>
              <a:r>
                <a:rPr lang="en-US" sz="1000">
                  <a:solidFill>
                    <a:srgbClr val="000000"/>
                  </a:solidFill>
                  <a:latin typeface="Gotham"/>
                  <a:ea typeface="Gotham"/>
                  <a:cs typeface="Gotham"/>
                  <a:sym typeface="Gotham"/>
                </a:rPr>
                <a:t>Parler de nos pays, de nos coutumes, échanger des recettes, ...</a:t>
              </a:r>
            </a:p>
            <a:p>
              <a:pPr algn="just">
                <a:lnSpc>
                  <a:spcPts val="1400"/>
                </a:lnSpc>
              </a:pPr>
              <a:r>
                <a:rPr lang="en-US" sz="1000" b="1">
                  <a:solidFill>
                    <a:srgbClr val="FB6405"/>
                  </a:solidFill>
                  <a:latin typeface="Gotham Bold"/>
                  <a:ea typeface="Gotham Bold"/>
                  <a:cs typeface="Gotham Bold"/>
                  <a:sym typeface="Gotham Bold"/>
                </a:rPr>
                <a:t>Sortir</a:t>
              </a:r>
            </a:p>
            <a:p>
              <a:pPr algn="l">
                <a:lnSpc>
                  <a:spcPts val="1400"/>
                </a:lnSpc>
              </a:pPr>
              <a:r>
                <a:rPr lang="en-US" sz="1000">
                  <a:solidFill>
                    <a:srgbClr val="000000"/>
                  </a:solidFill>
                  <a:latin typeface="Gotham"/>
                  <a:ea typeface="Gotham"/>
                  <a:cs typeface="Gotham"/>
                  <a:sym typeface="Gotham"/>
                </a:rPr>
                <a:t>Participer une fois par mois à l'atelier conversation sur un thème que nous avons choisi, à la Bibliothèque Municipale du quartier, avec Agnès la médiatrice.</a:t>
              </a:r>
            </a:p>
            <a:p>
              <a:pPr algn="just">
                <a:lnSpc>
                  <a:spcPts val="1400"/>
                </a:lnSpc>
              </a:pPr>
              <a:endParaRPr lang="en-US" sz="1000">
                <a:solidFill>
                  <a:srgbClr val="000000"/>
                </a:solidFill>
                <a:latin typeface="Gotham"/>
                <a:ea typeface="Gotham"/>
                <a:cs typeface="Gotham"/>
                <a:sym typeface="Gotham"/>
              </a:endParaRPr>
            </a:p>
            <a:p>
              <a:pPr algn="just">
                <a:lnSpc>
                  <a:spcPts val="1184"/>
                </a:lnSpc>
                <a:spcBef>
                  <a:spcPct val="0"/>
                </a:spcBef>
              </a:pPr>
              <a:endParaRPr lang="en-US" sz="1000">
                <a:solidFill>
                  <a:srgbClr val="000000"/>
                </a:solidFill>
                <a:latin typeface="Gotham"/>
                <a:ea typeface="Gotham"/>
                <a:cs typeface="Gotham"/>
                <a:sym typeface="Gotham"/>
              </a:endParaRPr>
            </a:p>
          </p:txBody>
        </p:sp>
      </p:grpSp>
      <p:grpSp>
        <p:nvGrpSpPr>
          <p:cNvPr id="31" name="Group 31"/>
          <p:cNvGrpSpPr/>
          <p:nvPr/>
        </p:nvGrpSpPr>
        <p:grpSpPr>
          <a:xfrm>
            <a:off x="643979" y="1067020"/>
            <a:ext cx="224043" cy="221909"/>
            <a:chOff x="0" y="0"/>
            <a:chExt cx="80292" cy="79527"/>
          </a:xfrm>
        </p:grpSpPr>
        <p:sp>
          <p:nvSpPr>
            <p:cNvPr id="32" name="Freeform 32"/>
            <p:cNvSpPr/>
            <p:nvPr/>
          </p:nvSpPr>
          <p:spPr>
            <a:xfrm>
              <a:off x="0" y="0"/>
              <a:ext cx="80292" cy="79527"/>
            </a:xfrm>
            <a:custGeom>
              <a:avLst/>
              <a:gdLst/>
              <a:ahLst/>
              <a:cxnLst/>
              <a:rect l="l" t="t" r="r" b="b"/>
              <a:pathLst>
                <a:path w="80292" h="79527">
                  <a:moveTo>
                    <a:pt x="0" y="0"/>
                  </a:moveTo>
                  <a:lnTo>
                    <a:pt x="80292" y="0"/>
                  </a:lnTo>
                  <a:lnTo>
                    <a:pt x="80292" y="79527"/>
                  </a:lnTo>
                  <a:lnTo>
                    <a:pt x="0" y="79527"/>
                  </a:lnTo>
                  <a:close/>
                </a:path>
              </a:pathLst>
            </a:custGeom>
            <a:solidFill>
              <a:srgbClr val="FB6405"/>
            </a:solidFill>
          </p:spPr>
          <p:txBody>
            <a:bodyPr/>
            <a:lstStyle/>
            <a:p>
              <a:endParaRPr lang="fr-FR"/>
            </a:p>
          </p:txBody>
        </p:sp>
        <p:sp>
          <p:nvSpPr>
            <p:cNvPr id="33" name="TextBox 33"/>
            <p:cNvSpPr txBox="1"/>
            <p:nvPr/>
          </p:nvSpPr>
          <p:spPr>
            <a:xfrm>
              <a:off x="0" y="-38100"/>
              <a:ext cx="80292" cy="117627"/>
            </a:xfrm>
            <a:prstGeom prst="rect">
              <a:avLst/>
            </a:prstGeom>
          </p:spPr>
          <p:txBody>
            <a:bodyPr lIns="50800" tIns="50800" rIns="50800" bIns="50800" rtlCol="0" anchor="ctr"/>
            <a:lstStyle/>
            <a:p>
              <a:pPr algn="ctr">
                <a:lnSpc>
                  <a:spcPts val="1943"/>
                </a:lnSpc>
              </a:pPr>
              <a:endParaRPr/>
            </a:p>
          </p:txBody>
        </p:sp>
      </p:grpSp>
      <p:grpSp>
        <p:nvGrpSpPr>
          <p:cNvPr id="34" name="Group 34"/>
          <p:cNvGrpSpPr/>
          <p:nvPr/>
        </p:nvGrpSpPr>
        <p:grpSpPr>
          <a:xfrm>
            <a:off x="390219" y="5217689"/>
            <a:ext cx="224043" cy="221909"/>
            <a:chOff x="0" y="0"/>
            <a:chExt cx="80292" cy="79527"/>
          </a:xfrm>
        </p:grpSpPr>
        <p:sp>
          <p:nvSpPr>
            <p:cNvPr id="35" name="Freeform 35"/>
            <p:cNvSpPr/>
            <p:nvPr/>
          </p:nvSpPr>
          <p:spPr>
            <a:xfrm>
              <a:off x="0" y="0"/>
              <a:ext cx="80292" cy="79527"/>
            </a:xfrm>
            <a:custGeom>
              <a:avLst/>
              <a:gdLst/>
              <a:ahLst/>
              <a:cxnLst/>
              <a:rect l="l" t="t" r="r" b="b"/>
              <a:pathLst>
                <a:path w="80292" h="79527">
                  <a:moveTo>
                    <a:pt x="0" y="0"/>
                  </a:moveTo>
                  <a:lnTo>
                    <a:pt x="80292" y="0"/>
                  </a:lnTo>
                  <a:lnTo>
                    <a:pt x="80292" y="79527"/>
                  </a:lnTo>
                  <a:lnTo>
                    <a:pt x="0" y="79527"/>
                  </a:lnTo>
                  <a:close/>
                </a:path>
              </a:pathLst>
            </a:custGeom>
            <a:solidFill>
              <a:srgbClr val="FB6405"/>
            </a:solidFill>
          </p:spPr>
          <p:txBody>
            <a:bodyPr/>
            <a:lstStyle/>
            <a:p>
              <a:endParaRPr lang="fr-FR"/>
            </a:p>
          </p:txBody>
        </p:sp>
        <p:sp>
          <p:nvSpPr>
            <p:cNvPr id="36" name="TextBox 36"/>
            <p:cNvSpPr txBox="1"/>
            <p:nvPr/>
          </p:nvSpPr>
          <p:spPr>
            <a:xfrm>
              <a:off x="0" y="-38100"/>
              <a:ext cx="80292" cy="117627"/>
            </a:xfrm>
            <a:prstGeom prst="rect">
              <a:avLst/>
            </a:prstGeom>
          </p:spPr>
          <p:txBody>
            <a:bodyPr lIns="50800" tIns="50800" rIns="50800" bIns="50800" rtlCol="0" anchor="ctr"/>
            <a:lstStyle/>
            <a:p>
              <a:pPr algn="ctr">
                <a:lnSpc>
                  <a:spcPts val="1943"/>
                </a:lnSpc>
              </a:pPr>
              <a:endParaRPr/>
            </a:p>
          </p:txBody>
        </p:sp>
      </p:grpSp>
      <p:sp>
        <p:nvSpPr>
          <p:cNvPr id="37" name="TextBox 37"/>
          <p:cNvSpPr txBox="1"/>
          <p:nvPr/>
        </p:nvSpPr>
        <p:spPr>
          <a:xfrm>
            <a:off x="317591" y="9985037"/>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014729" y="4330646"/>
            <a:ext cx="378382" cy="33470"/>
            <a:chOff x="0" y="0"/>
            <a:chExt cx="241073" cy="21324"/>
          </a:xfrm>
        </p:grpSpPr>
        <p:sp>
          <p:nvSpPr>
            <p:cNvPr id="3" name="Freeform 3"/>
            <p:cNvSpPr/>
            <p:nvPr/>
          </p:nvSpPr>
          <p:spPr>
            <a:xfrm>
              <a:off x="0" y="0"/>
              <a:ext cx="241073" cy="21324"/>
            </a:xfrm>
            <a:custGeom>
              <a:avLst/>
              <a:gdLst/>
              <a:ahLst/>
              <a:cxnLst/>
              <a:rect l="l" t="t" r="r" b="b"/>
              <a:pathLst>
                <a:path w="241073" h="21324">
                  <a:moveTo>
                    <a:pt x="0" y="0"/>
                  </a:moveTo>
                  <a:lnTo>
                    <a:pt x="241073" y="0"/>
                  </a:lnTo>
                  <a:lnTo>
                    <a:pt x="241073" y="21324"/>
                  </a:lnTo>
                  <a:lnTo>
                    <a:pt x="0" y="21324"/>
                  </a:lnTo>
                  <a:close/>
                </a:path>
              </a:pathLst>
            </a:custGeom>
            <a:solidFill>
              <a:srgbClr val="FF6601"/>
            </a:solidFill>
          </p:spPr>
          <p:txBody>
            <a:bodyPr/>
            <a:lstStyle/>
            <a:p>
              <a:endParaRPr lang="fr-FR"/>
            </a:p>
          </p:txBody>
        </p:sp>
        <p:sp>
          <p:nvSpPr>
            <p:cNvPr id="4" name="TextBox 4"/>
            <p:cNvSpPr txBox="1"/>
            <p:nvPr/>
          </p:nvSpPr>
          <p:spPr>
            <a:xfrm>
              <a:off x="0" y="-38100"/>
              <a:ext cx="241073" cy="59424"/>
            </a:xfrm>
            <a:prstGeom prst="rect">
              <a:avLst/>
            </a:prstGeom>
          </p:spPr>
          <p:txBody>
            <a:bodyPr lIns="21000" tIns="21000" rIns="21000" bIns="21000" rtlCol="0" anchor="ctr"/>
            <a:lstStyle/>
            <a:p>
              <a:pPr algn="ctr">
                <a:lnSpc>
                  <a:spcPts val="1099"/>
                </a:lnSpc>
              </a:pPr>
              <a:endParaRPr/>
            </a:p>
          </p:txBody>
        </p:sp>
      </p:grpSp>
      <p:grpSp>
        <p:nvGrpSpPr>
          <p:cNvPr id="5" name="Group 5"/>
          <p:cNvGrpSpPr/>
          <p:nvPr/>
        </p:nvGrpSpPr>
        <p:grpSpPr>
          <a:xfrm>
            <a:off x="-765393" y="-8503"/>
            <a:ext cx="10076750" cy="859734"/>
            <a:chOff x="0" y="0"/>
            <a:chExt cx="6420053" cy="547750"/>
          </a:xfrm>
        </p:grpSpPr>
        <p:sp>
          <p:nvSpPr>
            <p:cNvPr id="6" name="Freeform 6"/>
            <p:cNvSpPr/>
            <p:nvPr/>
          </p:nvSpPr>
          <p:spPr>
            <a:xfrm>
              <a:off x="0" y="0"/>
              <a:ext cx="6420053" cy="547750"/>
            </a:xfrm>
            <a:custGeom>
              <a:avLst/>
              <a:gdLst/>
              <a:ahLst/>
              <a:cxnLst/>
              <a:rect l="l" t="t" r="r" b="b"/>
              <a:pathLst>
                <a:path w="6420053" h="547750">
                  <a:moveTo>
                    <a:pt x="0" y="0"/>
                  </a:moveTo>
                  <a:lnTo>
                    <a:pt x="6420053" y="0"/>
                  </a:lnTo>
                  <a:lnTo>
                    <a:pt x="6420053" y="547750"/>
                  </a:lnTo>
                  <a:lnTo>
                    <a:pt x="0" y="547750"/>
                  </a:lnTo>
                  <a:close/>
                </a:path>
              </a:pathLst>
            </a:custGeom>
            <a:solidFill>
              <a:srgbClr val="591966"/>
            </a:solidFill>
          </p:spPr>
          <p:txBody>
            <a:bodyPr/>
            <a:lstStyle/>
            <a:p>
              <a:endParaRPr lang="fr-FR"/>
            </a:p>
          </p:txBody>
        </p:sp>
        <p:sp>
          <p:nvSpPr>
            <p:cNvPr id="7" name="TextBox 7"/>
            <p:cNvSpPr txBox="1"/>
            <p:nvPr/>
          </p:nvSpPr>
          <p:spPr>
            <a:xfrm>
              <a:off x="0" y="-38100"/>
              <a:ext cx="6420053" cy="585850"/>
            </a:xfrm>
            <a:prstGeom prst="rect">
              <a:avLst/>
            </a:prstGeom>
          </p:spPr>
          <p:txBody>
            <a:bodyPr lIns="21000" tIns="21000" rIns="21000" bIns="21000" rtlCol="0" anchor="ctr"/>
            <a:lstStyle/>
            <a:p>
              <a:pPr algn="ctr">
                <a:lnSpc>
                  <a:spcPts val="1099"/>
                </a:lnSpc>
              </a:pPr>
              <a:endParaRPr/>
            </a:p>
          </p:txBody>
        </p:sp>
      </p:grpSp>
      <p:sp>
        <p:nvSpPr>
          <p:cNvPr id="8" name="TextBox 8"/>
          <p:cNvSpPr txBox="1"/>
          <p:nvPr/>
        </p:nvSpPr>
        <p:spPr>
          <a:xfrm>
            <a:off x="693695" y="1771801"/>
            <a:ext cx="3197970" cy="7803809"/>
          </a:xfrm>
          <a:prstGeom prst="rect">
            <a:avLst/>
          </a:prstGeom>
        </p:spPr>
        <p:txBody>
          <a:bodyPr lIns="0" tIns="0" rIns="0" bIns="0" rtlCol="0" anchor="t">
            <a:spAutoFit/>
          </a:bodyPr>
          <a:lstStyle/>
          <a:p>
            <a:pPr algn="just">
              <a:lnSpc>
                <a:spcPts val="1400"/>
              </a:lnSpc>
              <a:spcBef>
                <a:spcPct val="0"/>
              </a:spcBef>
            </a:pPr>
            <a:r>
              <a:rPr lang="en-US" sz="1000">
                <a:solidFill>
                  <a:srgbClr val="000000"/>
                </a:solidFill>
                <a:latin typeface="Gotham"/>
                <a:ea typeface="Gotham"/>
                <a:cs typeface="Gotham"/>
                <a:sym typeface="Gotham"/>
              </a:rPr>
              <a:t>L’atelier Débat-citoyenneté s’est poursuivi sur sa lancée de 2024. Le décryptage de l’actualité est resté le fil conducteur, s’enrichissant au gré des demandes et de l’agenda de PasserElles, de temps thématiques. Le contexte international avec la poursuite de la guerre en Ukraine et à Gaza a continué de susciter des besoins d’échanger sur ces questions. Les discours et annonces de D. Trump notamment sur le Groenland nous ont également donné des sujets à débattre.</a:t>
            </a:r>
          </a:p>
          <a:p>
            <a:pPr algn="just">
              <a:lnSpc>
                <a:spcPts val="1400"/>
              </a:lnSpc>
              <a:spcBef>
                <a:spcPct val="0"/>
              </a:spcBef>
            </a:pPr>
            <a:r>
              <a:rPr lang="en-US" sz="1000">
                <a:solidFill>
                  <a:srgbClr val="000000"/>
                </a:solidFill>
                <a:latin typeface="Gotham"/>
                <a:ea typeface="Gotham"/>
                <a:cs typeface="Gotham"/>
                <a:sym typeface="Gotham"/>
              </a:rPr>
              <a:t>Concernant la France, l’actualité judiciaire a été l’occasion de travailler ensemble le fonctionnement de la justice en France et de décrypter des termes comme « l’illégalité », « l’inéligibilité », « l’appel/le recours », « l’exécution provisoire », « le consentement »… La vigilance sur les sources (médias, réseaux sociaux) est resté de mise et a permis de mettre sur pied un atelier d’éducation aux médias qui s’est déroulé en 2026 en lien avec le Centre social Vitalité (Lyon 1er).</a:t>
            </a:r>
          </a:p>
          <a:p>
            <a:pPr algn="just">
              <a:lnSpc>
                <a:spcPts val="1400"/>
              </a:lnSpc>
              <a:spcBef>
                <a:spcPct val="0"/>
              </a:spcBef>
            </a:pPr>
            <a:r>
              <a:rPr lang="en-US" sz="1000">
                <a:solidFill>
                  <a:srgbClr val="000000"/>
                </a:solidFill>
                <a:latin typeface="Gotham"/>
                <a:ea typeface="Gotham"/>
                <a:cs typeface="Gotham"/>
                <a:sym typeface="Gotham"/>
              </a:rPr>
              <a:t>Un des sujets majeurs qui est revenu régulièrement dans l’atelier a concerné le droit au séjour et le droit d’asile. La publication de la Circulaire dite « Retaillau » en janvier 2025 a nécessité des explications et suscité de nombreuses questions quant à ses effets.</a:t>
            </a:r>
          </a:p>
          <a:p>
            <a:pPr algn="just">
              <a:lnSpc>
                <a:spcPts val="1400"/>
              </a:lnSpc>
              <a:spcBef>
                <a:spcPct val="0"/>
              </a:spcBef>
            </a:pPr>
            <a:r>
              <a:rPr lang="en-US" sz="1000">
                <a:solidFill>
                  <a:srgbClr val="000000"/>
                </a:solidFill>
                <a:latin typeface="Gotham"/>
                <a:ea typeface="Gotham"/>
                <a:cs typeface="Gotham"/>
                <a:sym typeface="Gotham"/>
              </a:rPr>
              <a:t>En fin de période, la pré-campagne des élections municipales et métropolitaine a suscité beaucoup d’intérêts. Elle a été l’occasion de revenir sur les compétences des collectivités territoriales, la spécificité de la Métropole de Lyon, le rôle du maire, les découpages en arrondissements. Comprendre le territoire métropolitain est un intérêt partagé : se repérer dans l’espace, connaitre les lieux, identifier les découpages (quartier </a:t>
            </a:r>
            <a:r>
              <a:rPr lang="en-US" sz="1000" i="1">
                <a:solidFill>
                  <a:srgbClr val="000000"/>
                </a:solidFill>
                <a:latin typeface="Gotham Italics"/>
                <a:ea typeface="Gotham Italics"/>
                <a:cs typeface="Gotham Italics"/>
                <a:sym typeface="Gotham Italics"/>
              </a:rPr>
              <a:t>vs</a:t>
            </a:r>
            <a:r>
              <a:rPr lang="en-US" sz="1000">
                <a:solidFill>
                  <a:srgbClr val="000000"/>
                </a:solidFill>
                <a:latin typeface="Gotham"/>
                <a:ea typeface="Gotham"/>
                <a:cs typeface="Gotham"/>
                <a:sym typeface="Gotham"/>
              </a:rPr>
              <a:t> arrondissement), etc.</a:t>
            </a:r>
          </a:p>
          <a:p>
            <a:pPr algn="just">
              <a:lnSpc>
                <a:spcPts val="1400"/>
              </a:lnSpc>
            </a:pPr>
            <a:r>
              <a:rPr lang="en-US" sz="1000">
                <a:solidFill>
                  <a:srgbClr val="000000"/>
                </a:solidFill>
                <a:latin typeface="Gotham"/>
                <a:ea typeface="Gotham"/>
                <a:cs typeface="Gotham"/>
                <a:sym typeface="Gotham"/>
              </a:rPr>
              <a:t>Chaque séance et thématique sont l’occasion de parler d’histoire, de géographie (les cartes jouent un rôle précieux !) et de faire de l’étymologie, de jouer avec les mots qui se ressemblent (le maire, la mère et la mer, par exemple). Selon leurs centres d’intérêt, leur pays de provenance, leurs parcours et leur durée de présence en France, les échanges sont toujours très riches !</a:t>
            </a:r>
          </a:p>
          <a:p>
            <a:pPr algn="r">
              <a:lnSpc>
                <a:spcPts val="1400"/>
              </a:lnSpc>
              <a:spcBef>
                <a:spcPct val="0"/>
              </a:spcBef>
            </a:pPr>
            <a:r>
              <a:rPr lang="en-US" sz="1000">
                <a:solidFill>
                  <a:srgbClr val="000000"/>
                </a:solidFill>
                <a:latin typeface="Gotham"/>
                <a:ea typeface="Gotham"/>
                <a:cs typeface="Gotham"/>
                <a:sym typeface="Gotham"/>
              </a:rPr>
              <a:t>Laure</a:t>
            </a:r>
          </a:p>
          <a:p>
            <a:pPr algn="just">
              <a:lnSpc>
                <a:spcPts val="1184"/>
              </a:lnSpc>
              <a:spcBef>
                <a:spcPct val="0"/>
              </a:spcBef>
            </a:pPr>
            <a:endParaRPr lang="en-US" sz="1000">
              <a:solidFill>
                <a:srgbClr val="000000"/>
              </a:solidFill>
              <a:latin typeface="Gotham"/>
              <a:ea typeface="Gotham"/>
              <a:cs typeface="Gotham"/>
              <a:sym typeface="Gotham"/>
            </a:endParaRPr>
          </a:p>
        </p:txBody>
      </p:sp>
      <p:grpSp>
        <p:nvGrpSpPr>
          <p:cNvPr id="9" name="Group 9"/>
          <p:cNvGrpSpPr/>
          <p:nvPr/>
        </p:nvGrpSpPr>
        <p:grpSpPr>
          <a:xfrm>
            <a:off x="-201573" y="0"/>
            <a:ext cx="591792" cy="4252500"/>
            <a:chOff x="0" y="0"/>
            <a:chExt cx="377040" cy="2709333"/>
          </a:xfrm>
        </p:grpSpPr>
        <p:sp>
          <p:nvSpPr>
            <p:cNvPr id="10" name="Freeform 10"/>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591966"/>
            </a:solidFill>
          </p:spPr>
          <p:txBody>
            <a:bodyPr/>
            <a:lstStyle/>
            <a:p>
              <a:endParaRPr lang="fr-FR"/>
            </a:p>
          </p:txBody>
        </p:sp>
        <p:sp>
          <p:nvSpPr>
            <p:cNvPr id="11" name="TextBox 11"/>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12" name="Group 12"/>
          <p:cNvGrpSpPr/>
          <p:nvPr/>
        </p:nvGrpSpPr>
        <p:grpSpPr>
          <a:xfrm>
            <a:off x="108000" y="156643"/>
            <a:ext cx="3944791" cy="529442"/>
            <a:chOff x="0" y="0"/>
            <a:chExt cx="5259722" cy="705923"/>
          </a:xfrm>
        </p:grpSpPr>
        <p:sp>
          <p:nvSpPr>
            <p:cNvPr id="13" name="TextBox 13"/>
            <p:cNvSpPr txBox="1"/>
            <p:nvPr/>
          </p:nvSpPr>
          <p:spPr>
            <a:xfrm>
              <a:off x="976983" y="187139"/>
              <a:ext cx="4282739" cy="518784"/>
            </a:xfrm>
            <a:prstGeom prst="rect">
              <a:avLst/>
            </a:prstGeom>
          </p:spPr>
          <p:txBody>
            <a:bodyPr lIns="0" tIns="0" rIns="0" bIns="0" rtlCol="0" anchor="t">
              <a:spAutoFit/>
            </a:bodyPr>
            <a:lstStyle/>
            <a:p>
              <a:pPr marL="0" lvl="0" indent="0" algn="l">
                <a:lnSpc>
                  <a:spcPts val="2651"/>
                </a:lnSpc>
              </a:pPr>
              <a:r>
                <a:rPr lang="en-US" sz="2246" b="1" spc="-44">
                  <a:solidFill>
                    <a:srgbClr val="FFFFFF"/>
                  </a:solidFill>
                  <a:latin typeface="Agrandir Bold"/>
                  <a:ea typeface="Agrandir Bold"/>
                  <a:cs typeface="Agrandir Bold"/>
                  <a:sym typeface="Agrandir Bold"/>
                </a:rPr>
                <a:t>Être et faire ensemble</a:t>
              </a:r>
            </a:p>
          </p:txBody>
        </p:sp>
        <p:grpSp>
          <p:nvGrpSpPr>
            <p:cNvPr id="14" name="Group 14"/>
            <p:cNvGrpSpPr/>
            <p:nvPr/>
          </p:nvGrpSpPr>
          <p:grpSpPr>
            <a:xfrm>
              <a:off x="479420" y="614182"/>
              <a:ext cx="359831" cy="63500"/>
              <a:chOff x="0" y="0"/>
              <a:chExt cx="171941" cy="30343"/>
            </a:xfrm>
          </p:grpSpPr>
          <p:sp>
            <p:nvSpPr>
              <p:cNvPr id="15" name="Freeform 15"/>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FF6601"/>
              </a:solidFill>
            </p:spPr>
            <p:txBody>
              <a:bodyPr/>
              <a:lstStyle/>
              <a:p>
                <a:endParaRPr lang="fr-FR"/>
              </a:p>
            </p:txBody>
          </p:sp>
          <p:sp>
            <p:nvSpPr>
              <p:cNvPr id="16" name="TextBox 16"/>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7" name="TextBox 17"/>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FB6405"/>
                  </a:solidFill>
                  <a:latin typeface="Gotham Bold"/>
                  <a:ea typeface="Gotham Bold"/>
                  <a:cs typeface="Gotham Bold"/>
                  <a:sym typeface="Gotham Bold"/>
                </a:rPr>
                <a:t>2</a:t>
              </a:r>
            </a:p>
          </p:txBody>
        </p:sp>
      </p:grpSp>
      <p:grpSp>
        <p:nvGrpSpPr>
          <p:cNvPr id="18" name="Group 18"/>
          <p:cNvGrpSpPr/>
          <p:nvPr/>
        </p:nvGrpSpPr>
        <p:grpSpPr>
          <a:xfrm>
            <a:off x="4231141" y="1499625"/>
            <a:ext cx="3197970" cy="2831022"/>
            <a:chOff x="0" y="0"/>
            <a:chExt cx="4263960" cy="3774696"/>
          </a:xfrm>
        </p:grpSpPr>
        <p:sp>
          <p:nvSpPr>
            <p:cNvPr id="19" name="TextBox 19"/>
            <p:cNvSpPr txBox="1"/>
            <p:nvPr/>
          </p:nvSpPr>
          <p:spPr>
            <a:xfrm>
              <a:off x="414377" y="-38100"/>
              <a:ext cx="3659243" cy="361177"/>
            </a:xfrm>
            <a:prstGeom prst="rect">
              <a:avLst/>
            </a:prstGeom>
          </p:spPr>
          <p:txBody>
            <a:bodyPr lIns="0" tIns="0" rIns="0" bIns="0" rtlCol="0" anchor="t">
              <a:spAutoFit/>
            </a:bodyPr>
            <a:lstStyle/>
            <a:p>
              <a:pPr marL="0" lvl="0" indent="0" algn="l">
                <a:lnSpc>
                  <a:spcPts val="1943"/>
                </a:lnSpc>
              </a:pPr>
              <a:r>
                <a:rPr lang="en-US" sz="1646" b="1" spc="-32">
                  <a:solidFill>
                    <a:srgbClr val="591966"/>
                  </a:solidFill>
                  <a:latin typeface="Agrandir Bold"/>
                  <a:ea typeface="Agrandir Bold"/>
                  <a:cs typeface="Agrandir Bold"/>
                  <a:sym typeface="Agrandir Bold"/>
                </a:rPr>
                <a:t>Échanges de savoirs</a:t>
              </a:r>
            </a:p>
          </p:txBody>
        </p:sp>
        <p:sp>
          <p:nvSpPr>
            <p:cNvPr id="20" name="TextBox 20"/>
            <p:cNvSpPr txBox="1"/>
            <p:nvPr/>
          </p:nvSpPr>
          <p:spPr>
            <a:xfrm>
              <a:off x="0" y="410786"/>
              <a:ext cx="4263960" cy="3363909"/>
            </a:xfrm>
            <a:prstGeom prst="rect">
              <a:avLst/>
            </a:prstGeom>
          </p:spPr>
          <p:txBody>
            <a:bodyPr lIns="0" tIns="0" rIns="0" bIns="0" rtlCol="0" anchor="t">
              <a:spAutoFit/>
            </a:bodyPr>
            <a:lstStyle/>
            <a:p>
              <a:pPr algn="just">
                <a:lnSpc>
                  <a:spcPts val="1400"/>
                </a:lnSpc>
              </a:pPr>
              <a:r>
                <a:rPr lang="en-US" sz="1000">
                  <a:solidFill>
                    <a:srgbClr val="000000"/>
                  </a:solidFill>
                  <a:latin typeface="Gotham"/>
                  <a:ea typeface="Gotham"/>
                  <a:cs typeface="Gotham"/>
                  <a:sym typeface="Gotham"/>
                </a:rPr>
                <a:t>Pour l’année 2025, une nouvelle animatrice est venue compléter notre trio au sein de l'atelier “échanges de savoirs”.</a:t>
              </a:r>
            </a:p>
            <a:p>
              <a:pPr algn="just">
                <a:lnSpc>
                  <a:spcPts val="1400"/>
                </a:lnSpc>
              </a:pPr>
              <a:r>
                <a:rPr lang="en-US" sz="1000">
                  <a:solidFill>
                    <a:srgbClr val="000000"/>
                  </a:solidFill>
                  <a:latin typeface="Gotham"/>
                  <a:ea typeface="Gotham"/>
                  <a:cs typeface="Gotham"/>
                  <a:sym typeface="Gotham"/>
                </a:rPr>
                <a:t>Il s'agit d'une femme que PasserElles a accueilli à l'atelier il y a une dizaine d'années, et qui très vite a appris la couture, puis l'art de la retouche. Aujourd'hui, une régularisation laborieuse lui permet de travailler et grâce à son emploi du temps, elle vient en soutien transmettre à son tour, ce qu'on lui a appris.</a:t>
              </a:r>
            </a:p>
            <a:p>
              <a:pPr algn="just">
                <a:lnSpc>
                  <a:spcPts val="1400"/>
                </a:lnSpc>
              </a:pPr>
              <a:r>
                <a:rPr lang="en-US" sz="1000">
                  <a:solidFill>
                    <a:srgbClr val="000000"/>
                  </a:solidFill>
                  <a:latin typeface="Gotham"/>
                  <a:ea typeface="Gotham"/>
                  <a:cs typeface="Gotham"/>
                  <a:sym typeface="Gotham"/>
                </a:rPr>
                <a:t>Elle dit que PasserElles lui a tant apporté, que pour elle c'est un juste retour des choses.</a:t>
              </a:r>
            </a:p>
            <a:p>
              <a:pPr algn="just">
                <a:lnSpc>
                  <a:spcPts val="1400"/>
                </a:lnSpc>
              </a:pPr>
              <a:r>
                <a:rPr lang="en-US" sz="1000">
                  <a:solidFill>
                    <a:srgbClr val="000000"/>
                  </a:solidFill>
                  <a:latin typeface="Gotham"/>
                  <a:ea typeface="Gotham"/>
                  <a:cs typeface="Gotham"/>
                  <a:sym typeface="Gotham"/>
                </a:rPr>
                <a:t>La magie de PasserElles...</a:t>
              </a:r>
            </a:p>
            <a:p>
              <a:pPr algn="r">
                <a:lnSpc>
                  <a:spcPts val="1400"/>
                </a:lnSpc>
              </a:pPr>
              <a:r>
                <a:rPr lang="en-US" sz="1000">
                  <a:solidFill>
                    <a:srgbClr val="000000"/>
                  </a:solidFill>
                  <a:latin typeface="Gotham"/>
                  <a:ea typeface="Gotham"/>
                  <a:cs typeface="Gotham"/>
                  <a:sym typeface="Gotham"/>
                </a:rPr>
                <a:t>Françoise, Irène, Danièle </a:t>
              </a:r>
            </a:p>
            <a:p>
              <a:pPr algn="just">
                <a:lnSpc>
                  <a:spcPts val="1184"/>
                </a:lnSpc>
                <a:spcBef>
                  <a:spcPct val="0"/>
                </a:spcBef>
              </a:pPr>
              <a:endParaRPr lang="en-US" sz="1000">
                <a:solidFill>
                  <a:srgbClr val="000000"/>
                </a:solidFill>
                <a:latin typeface="Gotham"/>
                <a:ea typeface="Gotham"/>
                <a:cs typeface="Gotham"/>
                <a:sym typeface="Gotham"/>
              </a:endParaRPr>
            </a:p>
          </p:txBody>
        </p:sp>
      </p:grpSp>
      <p:grpSp>
        <p:nvGrpSpPr>
          <p:cNvPr id="21" name="Group 21"/>
          <p:cNvGrpSpPr/>
          <p:nvPr/>
        </p:nvGrpSpPr>
        <p:grpSpPr>
          <a:xfrm>
            <a:off x="3513283" y="9542140"/>
            <a:ext cx="378382" cy="33470"/>
            <a:chOff x="0" y="0"/>
            <a:chExt cx="241073" cy="21324"/>
          </a:xfrm>
        </p:grpSpPr>
        <p:sp>
          <p:nvSpPr>
            <p:cNvPr id="22" name="Freeform 22"/>
            <p:cNvSpPr/>
            <p:nvPr/>
          </p:nvSpPr>
          <p:spPr>
            <a:xfrm>
              <a:off x="0" y="0"/>
              <a:ext cx="241073" cy="21324"/>
            </a:xfrm>
            <a:custGeom>
              <a:avLst/>
              <a:gdLst/>
              <a:ahLst/>
              <a:cxnLst/>
              <a:rect l="l" t="t" r="r" b="b"/>
              <a:pathLst>
                <a:path w="241073" h="21324">
                  <a:moveTo>
                    <a:pt x="0" y="0"/>
                  </a:moveTo>
                  <a:lnTo>
                    <a:pt x="241073" y="0"/>
                  </a:lnTo>
                  <a:lnTo>
                    <a:pt x="241073" y="21324"/>
                  </a:lnTo>
                  <a:lnTo>
                    <a:pt x="0" y="21324"/>
                  </a:lnTo>
                  <a:close/>
                </a:path>
              </a:pathLst>
            </a:custGeom>
            <a:solidFill>
              <a:srgbClr val="FF6601"/>
            </a:solidFill>
          </p:spPr>
          <p:txBody>
            <a:bodyPr/>
            <a:lstStyle/>
            <a:p>
              <a:endParaRPr lang="fr-FR"/>
            </a:p>
          </p:txBody>
        </p:sp>
        <p:sp>
          <p:nvSpPr>
            <p:cNvPr id="23" name="TextBox 23"/>
            <p:cNvSpPr txBox="1"/>
            <p:nvPr/>
          </p:nvSpPr>
          <p:spPr>
            <a:xfrm>
              <a:off x="0" y="-38100"/>
              <a:ext cx="241073" cy="59424"/>
            </a:xfrm>
            <a:prstGeom prst="rect">
              <a:avLst/>
            </a:prstGeom>
          </p:spPr>
          <p:txBody>
            <a:bodyPr lIns="21000" tIns="21000" rIns="21000" bIns="21000" rtlCol="0" anchor="ctr"/>
            <a:lstStyle/>
            <a:p>
              <a:pPr algn="ctr">
                <a:lnSpc>
                  <a:spcPts val="1099"/>
                </a:lnSpc>
              </a:pPr>
              <a:endParaRPr/>
            </a:p>
          </p:txBody>
        </p:sp>
      </p:grpSp>
      <p:grpSp>
        <p:nvGrpSpPr>
          <p:cNvPr id="24" name="Group 24"/>
          <p:cNvGrpSpPr/>
          <p:nvPr/>
        </p:nvGrpSpPr>
        <p:grpSpPr>
          <a:xfrm>
            <a:off x="693695" y="1277715"/>
            <a:ext cx="224043" cy="221909"/>
            <a:chOff x="0" y="0"/>
            <a:chExt cx="80292" cy="79527"/>
          </a:xfrm>
        </p:grpSpPr>
        <p:sp>
          <p:nvSpPr>
            <p:cNvPr id="25" name="Freeform 25"/>
            <p:cNvSpPr/>
            <p:nvPr/>
          </p:nvSpPr>
          <p:spPr>
            <a:xfrm>
              <a:off x="0" y="0"/>
              <a:ext cx="80292" cy="79527"/>
            </a:xfrm>
            <a:custGeom>
              <a:avLst/>
              <a:gdLst/>
              <a:ahLst/>
              <a:cxnLst/>
              <a:rect l="l" t="t" r="r" b="b"/>
              <a:pathLst>
                <a:path w="80292" h="79527">
                  <a:moveTo>
                    <a:pt x="0" y="0"/>
                  </a:moveTo>
                  <a:lnTo>
                    <a:pt x="80292" y="0"/>
                  </a:lnTo>
                  <a:lnTo>
                    <a:pt x="80292" y="79527"/>
                  </a:lnTo>
                  <a:lnTo>
                    <a:pt x="0" y="79527"/>
                  </a:lnTo>
                  <a:close/>
                </a:path>
              </a:pathLst>
            </a:custGeom>
            <a:solidFill>
              <a:srgbClr val="FB6405"/>
            </a:solidFill>
          </p:spPr>
          <p:txBody>
            <a:bodyPr/>
            <a:lstStyle/>
            <a:p>
              <a:endParaRPr lang="fr-FR"/>
            </a:p>
          </p:txBody>
        </p:sp>
        <p:sp>
          <p:nvSpPr>
            <p:cNvPr id="26" name="TextBox 26"/>
            <p:cNvSpPr txBox="1"/>
            <p:nvPr/>
          </p:nvSpPr>
          <p:spPr>
            <a:xfrm>
              <a:off x="0" y="-38100"/>
              <a:ext cx="80292" cy="117627"/>
            </a:xfrm>
            <a:prstGeom prst="rect">
              <a:avLst/>
            </a:prstGeom>
          </p:spPr>
          <p:txBody>
            <a:bodyPr lIns="50800" tIns="50800" rIns="50800" bIns="50800" rtlCol="0" anchor="ctr"/>
            <a:lstStyle/>
            <a:p>
              <a:pPr algn="ctr">
                <a:lnSpc>
                  <a:spcPts val="1943"/>
                </a:lnSpc>
              </a:pPr>
              <a:endParaRPr/>
            </a:p>
          </p:txBody>
        </p:sp>
      </p:grpSp>
      <p:grpSp>
        <p:nvGrpSpPr>
          <p:cNvPr id="27" name="Group 27"/>
          <p:cNvGrpSpPr/>
          <p:nvPr/>
        </p:nvGrpSpPr>
        <p:grpSpPr>
          <a:xfrm>
            <a:off x="4195141" y="1499625"/>
            <a:ext cx="224043" cy="221909"/>
            <a:chOff x="0" y="0"/>
            <a:chExt cx="80292" cy="79527"/>
          </a:xfrm>
        </p:grpSpPr>
        <p:sp>
          <p:nvSpPr>
            <p:cNvPr id="28" name="Freeform 28"/>
            <p:cNvSpPr/>
            <p:nvPr/>
          </p:nvSpPr>
          <p:spPr>
            <a:xfrm>
              <a:off x="0" y="0"/>
              <a:ext cx="80292" cy="79527"/>
            </a:xfrm>
            <a:custGeom>
              <a:avLst/>
              <a:gdLst/>
              <a:ahLst/>
              <a:cxnLst/>
              <a:rect l="l" t="t" r="r" b="b"/>
              <a:pathLst>
                <a:path w="80292" h="79527">
                  <a:moveTo>
                    <a:pt x="0" y="0"/>
                  </a:moveTo>
                  <a:lnTo>
                    <a:pt x="80292" y="0"/>
                  </a:lnTo>
                  <a:lnTo>
                    <a:pt x="80292" y="79527"/>
                  </a:lnTo>
                  <a:lnTo>
                    <a:pt x="0" y="79527"/>
                  </a:lnTo>
                  <a:close/>
                </a:path>
              </a:pathLst>
            </a:custGeom>
            <a:solidFill>
              <a:srgbClr val="FB6405"/>
            </a:solidFill>
          </p:spPr>
          <p:txBody>
            <a:bodyPr/>
            <a:lstStyle/>
            <a:p>
              <a:endParaRPr lang="fr-FR"/>
            </a:p>
          </p:txBody>
        </p:sp>
        <p:sp>
          <p:nvSpPr>
            <p:cNvPr id="29" name="TextBox 29"/>
            <p:cNvSpPr txBox="1"/>
            <p:nvPr/>
          </p:nvSpPr>
          <p:spPr>
            <a:xfrm>
              <a:off x="0" y="-38100"/>
              <a:ext cx="80292" cy="117627"/>
            </a:xfrm>
            <a:prstGeom prst="rect">
              <a:avLst/>
            </a:prstGeom>
          </p:spPr>
          <p:txBody>
            <a:bodyPr lIns="50800" tIns="50800" rIns="50800" bIns="50800" rtlCol="0" anchor="ctr"/>
            <a:lstStyle/>
            <a:p>
              <a:pPr algn="ctr">
                <a:lnSpc>
                  <a:spcPts val="1943"/>
                </a:lnSpc>
              </a:pPr>
              <a:endParaRPr/>
            </a:p>
          </p:txBody>
        </p:sp>
      </p:grpSp>
      <p:sp>
        <p:nvSpPr>
          <p:cNvPr id="30" name="Freeform 30"/>
          <p:cNvSpPr/>
          <p:nvPr/>
        </p:nvSpPr>
        <p:spPr>
          <a:xfrm>
            <a:off x="4231141" y="4706406"/>
            <a:ext cx="3197970" cy="3197970"/>
          </a:xfrm>
          <a:custGeom>
            <a:avLst/>
            <a:gdLst/>
            <a:ahLst/>
            <a:cxnLst/>
            <a:rect l="l" t="t" r="r" b="b"/>
            <a:pathLst>
              <a:path w="3197970" h="3197970">
                <a:moveTo>
                  <a:pt x="0" y="0"/>
                </a:moveTo>
                <a:lnTo>
                  <a:pt x="3197970" y="0"/>
                </a:lnTo>
                <a:lnTo>
                  <a:pt x="3197970" y="3197970"/>
                </a:lnTo>
                <a:lnTo>
                  <a:pt x="0" y="3197970"/>
                </a:lnTo>
                <a:lnTo>
                  <a:pt x="0" y="0"/>
                </a:lnTo>
                <a:close/>
              </a:path>
            </a:pathLst>
          </a:custGeom>
          <a:blipFill>
            <a:blip r:embed="rId2"/>
            <a:stretch>
              <a:fillRect/>
            </a:stretch>
          </a:blipFill>
        </p:spPr>
        <p:txBody>
          <a:bodyPr/>
          <a:lstStyle/>
          <a:p>
            <a:endParaRPr lang="fr-FR"/>
          </a:p>
        </p:txBody>
      </p:sp>
      <p:sp>
        <p:nvSpPr>
          <p:cNvPr id="31" name="TextBox 31"/>
          <p:cNvSpPr txBox="1"/>
          <p:nvPr/>
        </p:nvSpPr>
        <p:spPr>
          <a:xfrm>
            <a:off x="1073196" y="1221308"/>
            <a:ext cx="2591369" cy="518533"/>
          </a:xfrm>
          <a:prstGeom prst="rect">
            <a:avLst/>
          </a:prstGeom>
        </p:spPr>
        <p:txBody>
          <a:bodyPr lIns="0" tIns="0" rIns="0" bIns="0" rtlCol="0" anchor="t">
            <a:spAutoFit/>
          </a:bodyPr>
          <a:lstStyle/>
          <a:p>
            <a:pPr algn="l">
              <a:lnSpc>
                <a:spcPts val="1943"/>
              </a:lnSpc>
            </a:pPr>
            <a:r>
              <a:rPr lang="en-US" sz="1646" b="1" spc="-32">
                <a:solidFill>
                  <a:srgbClr val="591966"/>
                </a:solidFill>
                <a:latin typeface="Agrandir Bold"/>
                <a:ea typeface="Agrandir Bold"/>
                <a:cs typeface="Agrandir Bold"/>
                <a:sym typeface="Agrandir Bold"/>
              </a:rPr>
              <a:t>Débat citoyenneté</a:t>
            </a:r>
          </a:p>
          <a:p>
            <a:pPr marL="0" lvl="0" indent="0" algn="l">
              <a:lnSpc>
                <a:spcPts val="1943"/>
              </a:lnSpc>
            </a:pPr>
            <a:r>
              <a:rPr lang="en-US" sz="1646" b="1" spc="-32">
                <a:solidFill>
                  <a:srgbClr val="FB6405"/>
                </a:solidFill>
                <a:latin typeface="Agrandir Bold"/>
                <a:ea typeface="Agrandir Bold"/>
                <a:cs typeface="Agrandir Bold"/>
                <a:sym typeface="Agrandir Bold"/>
              </a:rPr>
              <a:t>Faire société ensemble</a:t>
            </a:r>
          </a:p>
        </p:txBody>
      </p:sp>
      <p:sp>
        <p:nvSpPr>
          <p:cNvPr id="32" name="TextBox 32"/>
          <p:cNvSpPr txBox="1"/>
          <p:nvPr/>
        </p:nvSpPr>
        <p:spPr>
          <a:xfrm>
            <a:off x="244963" y="10011640"/>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15908" y="975883"/>
            <a:ext cx="6528185" cy="5577225"/>
            <a:chOff x="0" y="0"/>
            <a:chExt cx="8704246" cy="7436300"/>
          </a:xfrm>
        </p:grpSpPr>
        <p:sp>
          <p:nvSpPr>
            <p:cNvPr id="3" name="TextBox 3"/>
            <p:cNvSpPr txBox="1"/>
            <p:nvPr/>
          </p:nvSpPr>
          <p:spPr>
            <a:xfrm>
              <a:off x="486114" y="-38100"/>
              <a:ext cx="2610332" cy="361177"/>
            </a:xfrm>
            <a:prstGeom prst="rect">
              <a:avLst/>
            </a:prstGeom>
          </p:spPr>
          <p:txBody>
            <a:bodyPr lIns="0" tIns="0" rIns="0" bIns="0" rtlCol="0" anchor="t">
              <a:spAutoFit/>
            </a:bodyPr>
            <a:lstStyle/>
            <a:p>
              <a:pPr marL="0" lvl="0" indent="0" algn="l">
                <a:lnSpc>
                  <a:spcPts val="1943"/>
                </a:lnSpc>
              </a:pPr>
              <a:r>
                <a:rPr lang="en-US" sz="1646" b="1" spc="-32" dirty="0" err="1">
                  <a:solidFill>
                    <a:srgbClr val="591966"/>
                  </a:solidFill>
                  <a:latin typeface="Agrandir Bold"/>
                  <a:ea typeface="Agrandir Bold"/>
                  <a:cs typeface="Agrandir Bold"/>
                  <a:sym typeface="Agrandir Bold"/>
                </a:rPr>
                <a:t>Être</a:t>
              </a:r>
              <a:r>
                <a:rPr lang="en-US" sz="1646" b="1" spc="-32" dirty="0">
                  <a:solidFill>
                    <a:srgbClr val="591966"/>
                  </a:solidFill>
                  <a:latin typeface="Agrandir Bold"/>
                  <a:ea typeface="Agrandir Bold"/>
                  <a:cs typeface="Agrandir Bold"/>
                  <a:sym typeface="Agrandir Bold"/>
                </a:rPr>
                <a:t> mère </a:t>
              </a:r>
              <a:r>
                <a:rPr lang="en-US" sz="1646" b="1" spc="-32" dirty="0" err="1">
                  <a:solidFill>
                    <a:srgbClr val="591966"/>
                  </a:solidFill>
                  <a:latin typeface="Agrandir Bold"/>
                  <a:ea typeface="Agrandir Bold"/>
                  <a:cs typeface="Agrandir Bold"/>
                  <a:sym typeface="Agrandir Bold"/>
                </a:rPr>
                <a:t>en</a:t>
              </a:r>
              <a:r>
                <a:rPr lang="en-US" sz="1646" b="1" spc="-32" dirty="0">
                  <a:solidFill>
                    <a:srgbClr val="591966"/>
                  </a:solidFill>
                  <a:latin typeface="Agrandir Bold"/>
                  <a:ea typeface="Agrandir Bold"/>
                  <a:cs typeface="Agrandir Bold"/>
                  <a:sym typeface="Agrandir Bold"/>
                </a:rPr>
                <a:t> </a:t>
              </a:r>
              <a:r>
                <a:rPr lang="en-US" sz="1646" b="1" spc="-32" dirty="0" err="1">
                  <a:solidFill>
                    <a:srgbClr val="591966"/>
                  </a:solidFill>
                  <a:latin typeface="Agrandir Bold"/>
                  <a:ea typeface="Agrandir Bold"/>
                  <a:cs typeface="Agrandir Bold"/>
                  <a:sym typeface="Agrandir Bold"/>
                </a:rPr>
                <a:t>exil</a:t>
              </a:r>
              <a:endParaRPr lang="en-US" sz="1646" b="1" spc="-32" dirty="0">
                <a:solidFill>
                  <a:srgbClr val="591966"/>
                </a:solidFill>
                <a:latin typeface="Agrandir Bold"/>
                <a:ea typeface="Agrandir Bold"/>
                <a:cs typeface="Agrandir Bold"/>
                <a:sym typeface="Agrandir Bold"/>
              </a:endParaRPr>
            </a:p>
          </p:txBody>
        </p:sp>
        <p:sp>
          <p:nvSpPr>
            <p:cNvPr id="4" name="TextBox 4"/>
            <p:cNvSpPr txBox="1"/>
            <p:nvPr/>
          </p:nvSpPr>
          <p:spPr>
            <a:xfrm>
              <a:off x="0" y="420311"/>
              <a:ext cx="8704246" cy="7015988"/>
            </a:xfrm>
            <a:prstGeom prst="rect">
              <a:avLst/>
            </a:prstGeom>
          </p:spPr>
          <p:txBody>
            <a:bodyPr lIns="0" tIns="0" rIns="0" bIns="0" rtlCol="0" anchor="t">
              <a:spAutoFit/>
            </a:bodyPr>
            <a:lstStyle/>
            <a:p>
              <a:pPr algn="just">
                <a:lnSpc>
                  <a:spcPts val="1329"/>
                </a:lnSpc>
                <a:spcBef>
                  <a:spcPct val="0"/>
                </a:spcBef>
              </a:pPr>
              <a:r>
                <a:rPr lang="en-US" sz="949" dirty="0">
                  <a:solidFill>
                    <a:srgbClr val="000000"/>
                  </a:solidFill>
                  <a:latin typeface="Gotham"/>
                  <a:ea typeface="Gotham"/>
                  <a:cs typeface="Gotham"/>
                  <a:sym typeface="Gotham"/>
                </a:rPr>
                <a:t>Les </a:t>
              </a:r>
              <a:r>
                <a:rPr lang="en-US" sz="949" dirty="0" err="1">
                  <a:solidFill>
                    <a:srgbClr val="000000"/>
                  </a:solidFill>
                  <a:latin typeface="Gotham"/>
                  <a:ea typeface="Gotham"/>
                  <a:cs typeface="Gotham"/>
                  <a:sym typeface="Gotham"/>
                </a:rPr>
                <a:t>objectifs</a:t>
              </a:r>
              <a:r>
                <a:rPr lang="en-US" sz="949" dirty="0">
                  <a:solidFill>
                    <a:srgbClr val="000000"/>
                  </a:solidFill>
                  <a:latin typeface="Gotham"/>
                  <a:ea typeface="Gotham"/>
                  <a:cs typeface="Gotham"/>
                  <a:sym typeface="Gotham"/>
                </a:rPr>
                <a:t> de </a:t>
              </a:r>
              <a:r>
                <a:rPr lang="en-US" sz="949" dirty="0" err="1">
                  <a:solidFill>
                    <a:srgbClr val="000000"/>
                  </a:solidFill>
                  <a:latin typeface="Gotham"/>
                  <a:ea typeface="Gotham"/>
                  <a:cs typeface="Gotham"/>
                  <a:sym typeface="Gotham"/>
                </a:rPr>
                <a:t>l’atelier</a:t>
              </a:r>
              <a:r>
                <a:rPr lang="en-US" sz="949" dirty="0">
                  <a:solidFill>
                    <a:srgbClr val="000000"/>
                  </a:solidFill>
                  <a:latin typeface="Gotham"/>
                  <a:ea typeface="Gotham"/>
                  <a:cs typeface="Gotham"/>
                  <a:sym typeface="Gotham"/>
                </a:rPr>
                <a:t> </a:t>
              </a:r>
              <a:r>
                <a:rPr lang="en-US" sz="949" dirty="0" err="1">
                  <a:solidFill>
                    <a:srgbClr val="000000"/>
                  </a:solidFill>
                  <a:latin typeface="Gotham"/>
                  <a:ea typeface="Gotham"/>
                  <a:cs typeface="Gotham"/>
                  <a:sym typeface="Gotham"/>
                </a:rPr>
                <a:t>ont</a:t>
              </a:r>
              <a:r>
                <a:rPr lang="en-US" sz="949" dirty="0">
                  <a:solidFill>
                    <a:srgbClr val="000000"/>
                  </a:solidFill>
                  <a:latin typeface="Gotham"/>
                  <a:ea typeface="Gotham"/>
                  <a:cs typeface="Gotham"/>
                  <a:sym typeface="Gotham"/>
                </a:rPr>
                <a:t> </a:t>
              </a:r>
              <a:r>
                <a:rPr lang="en-US" sz="949" dirty="0" err="1">
                  <a:solidFill>
                    <a:srgbClr val="000000"/>
                  </a:solidFill>
                  <a:latin typeface="Gotham"/>
                  <a:ea typeface="Gotham"/>
                  <a:cs typeface="Gotham"/>
                  <a:sym typeface="Gotham"/>
                </a:rPr>
                <a:t>été</a:t>
              </a:r>
              <a:r>
                <a:rPr lang="en-US" sz="949" dirty="0">
                  <a:solidFill>
                    <a:srgbClr val="000000"/>
                  </a:solidFill>
                  <a:latin typeface="Gotham"/>
                  <a:ea typeface="Gotham"/>
                  <a:cs typeface="Gotham"/>
                  <a:sym typeface="Gotham"/>
                </a:rPr>
                <a:t> </a:t>
              </a:r>
              <a:r>
                <a:rPr lang="en-US" sz="949" dirty="0" err="1">
                  <a:solidFill>
                    <a:srgbClr val="000000"/>
                  </a:solidFill>
                  <a:latin typeface="Gotham"/>
                  <a:ea typeface="Gotham"/>
                  <a:cs typeface="Gotham"/>
                  <a:sym typeface="Gotham"/>
                </a:rPr>
                <a:t>définis</a:t>
              </a:r>
              <a:r>
                <a:rPr lang="en-US" sz="949" dirty="0">
                  <a:solidFill>
                    <a:srgbClr val="000000"/>
                  </a:solidFill>
                  <a:latin typeface="Gotham"/>
                  <a:ea typeface="Gotham"/>
                  <a:cs typeface="Gotham"/>
                  <a:sym typeface="Gotham"/>
                </a:rPr>
                <a:t> par le </a:t>
              </a:r>
              <a:r>
                <a:rPr lang="en-US" sz="949" dirty="0" err="1">
                  <a:solidFill>
                    <a:srgbClr val="000000"/>
                  </a:solidFill>
                  <a:latin typeface="Gotham"/>
                  <a:ea typeface="Gotham"/>
                  <a:cs typeface="Gotham"/>
                  <a:sym typeface="Gotham"/>
                </a:rPr>
                <a:t>groupe</a:t>
              </a:r>
              <a:r>
                <a:rPr lang="en-US" sz="949" dirty="0">
                  <a:solidFill>
                    <a:srgbClr val="000000"/>
                  </a:solidFill>
                  <a:latin typeface="Gotham"/>
                  <a:ea typeface="Gotham"/>
                  <a:cs typeface="Gotham"/>
                  <a:sym typeface="Gotham"/>
                </a:rPr>
                <a:t> au </a:t>
              </a:r>
              <a:r>
                <a:rPr lang="en-US" sz="949" dirty="0" err="1">
                  <a:solidFill>
                    <a:srgbClr val="000000"/>
                  </a:solidFill>
                  <a:latin typeface="Gotham"/>
                  <a:ea typeface="Gotham"/>
                  <a:cs typeface="Gotham"/>
                  <a:sym typeface="Gotham"/>
                </a:rPr>
                <a:t>terme</a:t>
              </a:r>
              <a:r>
                <a:rPr lang="en-US" sz="949" dirty="0">
                  <a:solidFill>
                    <a:srgbClr val="000000"/>
                  </a:solidFill>
                  <a:latin typeface="Gotham"/>
                  <a:ea typeface="Gotham"/>
                  <a:cs typeface="Gotham"/>
                  <a:sym typeface="Gotham"/>
                </a:rPr>
                <a:t> </a:t>
              </a:r>
              <a:r>
                <a:rPr lang="en-US" sz="949" dirty="0" err="1">
                  <a:solidFill>
                    <a:srgbClr val="000000"/>
                  </a:solidFill>
                  <a:latin typeface="Gotham"/>
                  <a:ea typeface="Gotham"/>
                  <a:cs typeface="Gotham"/>
                  <a:sym typeface="Gotham"/>
                </a:rPr>
                <a:t>d’une</a:t>
              </a:r>
              <a:r>
                <a:rPr lang="en-US" sz="949" dirty="0">
                  <a:solidFill>
                    <a:srgbClr val="000000"/>
                  </a:solidFill>
                  <a:latin typeface="Gotham"/>
                  <a:ea typeface="Gotham"/>
                  <a:cs typeface="Gotham"/>
                  <a:sym typeface="Gotham"/>
                </a:rPr>
                <a:t> démarche participative </a:t>
              </a:r>
              <a:r>
                <a:rPr lang="en-US" sz="949" dirty="0" err="1">
                  <a:solidFill>
                    <a:srgbClr val="000000"/>
                  </a:solidFill>
                  <a:latin typeface="Gotham"/>
                  <a:ea typeface="Gotham"/>
                  <a:cs typeface="Gotham"/>
                  <a:sym typeface="Gotham"/>
                </a:rPr>
                <a:t>menée</a:t>
              </a:r>
              <a:r>
                <a:rPr lang="en-US" sz="949" dirty="0">
                  <a:solidFill>
                    <a:srgbClr val="000000"/>
                  </a:solidFill>
                  <a:latin typeface="Gotham"/>
                  <a:ea typeface="Gotham"/>
                  <a:cs typeface="Gotham"/>
                  <a:sym typeface="Gotham"/>
                </a:rPr>
                <a:t> pendant la </a:t>
              </a:r>
              <a:r>
                <a:rPr lang="en-US" sz="949" dirty="0" err="1">
                  <a:solidFill>
                    <a:srgbClr val="000000"/>
                  </a:solidFill>
                  <a:latin typeface="Gotham"/>
                  <a:ea typeface="Gotham"/>
                  <a:cs typeface="Gotham"/>
                  <a:sym typeface="Gotham"/>
                </a:rPr>
                <a:t>période</a:t>
              </a:r>
              <a:r>
                <a:rPr lang="en-US" sz="949" dirty="0">
                  <a:solidFill>
                    <a:srgbClr val="000000"/>
                  </a:solidFill>
                  <a:latin typeface="Gotham"/>
                  <a:ea typeface="Gotham"/>
                  <a:cs typeface="Gotham"/>
                  <a:sym typeface="Gotham"/>
                </a:rPr>
                <a:t> </a:t>
              </a:r>
              <a:r>
                <a:rPr lang="en-US" sz="949" dirty="0" err="1">
                  <a:solidFill>
                    <a:srgbClr val="000000"/>
                  </a:solidFill>
                  <a:latin typeface="Gotham"/>
                  <a:ea typeface="Gotham"/>
                  <a:cs typeface="Gotham"/>
                  <a:sym typeface="Gotham"/>
                </a:rPr>
                <a:t>d’octobre</a:t>
              </a:r>
              <a:r>
                <a:rPr lang="en-US" sz="949" dirty="0">
                  <a:solidFill>
                    <a:srgbClr val="000000"/>
                  </a:solidFill>
                  <a:latin typeface="Gotham"/>
                  <a:ea typeface="Gotham"/>
                  <a:cs typeface="Gotham"/>
                  <a:sym typeface="Gotham"/>
                </a:rPr>
                <a:t> à </a:t>
              </a:r>
              <a:r>
                <a:rPr lang="en-US" sz="949" dirty="0" err="1">
                  <a:solidFill>
                    <a:srgbClr val="000000"/>
                  </a:solidFill>
                  <a:latin typeface="Gotham"/>
                  <a:ea typeface="Gotham"/>
                  <a:cs typeface="Gotham"/>
                  <a:sym typeface="Gotham"/>
                </a:rPr>
                <a:t>décembre</a:t>
              </a:r>
              <a:r>
                <a:rPr lang="en-US" sz="949" dirty="0">
                  <a:solidFill>
                    <a:srgbClr val="000000"/>
                  </a:solidFill>
                  <a:latin typeface="Gotham"/>
                  <a:ea typeface="Gotham"/>
                  <a:cs typeface="Gotham"/>
                  <a:sym typeface="Gotham"/>
                </a:rPr>
                <a:t> 2024 :</a:t>
              </a:r>
            </a:p>
            <a:p>
              <a:pPr marL="215901" lvl="1" indent="-107951" algn="l">
                <a:lnSpc>
                  <a:spcPts val="1400"/>
                </a:lnSpc>
                <a:buFont typeface="Arial"/>
                <a:buChar char="•"/>
              </a:pPr>
              <a:r>
                <a:rPr lang="en-US" sz="1000" b="1" dirty="0">
                  <a:solidFill>
                    <a:srgbClr val="5A1865"/>
                  </a:solidFill>
                  <a:latin typeface="Gotham Bold"/>
                  <a:ea typeface="Gotham Bold"/>
                  <a:cs typeface="Gotham Bold"/>
                  <a:sym typeface="Gotham Bold"/>
                </a:rPr>
                <a:t>Pour les enfants</a:t>
              </a:r>
              <a:r>
                <a:rPr lang="en-US" sz="1000" dirty="0">
                  <a:solidFill>
                    <a:srgbClr val="5A1865"/>
                  </a:solidFill>
                  <a:latin typeface="Gotham"/>
                  <a:ea typeface="Gotham"/>
                  <a:cs typeface="Gotham"/>
                  <a:sym typeface="Gotham"/>
                </a:rPr>
                <a:t> : </a:t>
              </a:r>
              <a:r>
                <a:rPr lang="en-US" sz="1000" dirty="0" err="1">
                  <a:solidFill>
                    <a:srgbClr val="000000"/>
                  </a:solidFill>
                  <a:latin typeface="Gotham"/>
                  <a:ea typeface="Gotham"/>
                  <a:cs typeface="Gotham"/>
                  <a:sym typeface="Gotham"/>
                </a:rPr>
                <a:t>rencontrer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d’autres</a:t>
              </a:r>
              <a:r>
                <a:rPr lang="en-US" sz="1000" dirty="0">
                  <a:solidFill>
                    <a:srgbClr val="000000"/>
                  </a:solidFill>
                  <a:latin typeface="Gotham"/>
                  <a:ea typeface="Gotham"/>
                  <a:cs typeface="Gotham"/>
                  <a:sym typeface="Gotham"/>
                </a:rPr>
                <a:t> enfants et </a:t>
              </a:r>
              <a:r>
                <a:rPr lang="en-US" sz="1000" dirty="0" err="1">
                  <a:solidFill>
                    <a:srgbClr val="000000"/>
                  </a:solidFill>
                  <a:latin typeface="Gotham"/>
                  <a:ea typeface="Gotham"/>
                  <a:cs typeface="Gotham"/>
                  <a:sym typeface="Gotham"/>
                </a:rPr>
                <a:t>d’autres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personnes</a:t>
              </a:r>
              <a:r>
                <a:rPr lang="en-US" sz="1000" dirty="0">
                  <a:solidFill>
                    <a:srgbClr val="000000"/>
                  </a:solidFill>
                  <a:latin typeface="Gotham"/>
                  <a:ea typeface="Gotham"/>
                  <a:cs typeface="Gotham"/>
                  <a:sym typeface="Gotham"/>
                </a:rPr>
                <a:t> pour </a:t>
              </a:r>
              <a:r>
                <a:rPr lang="en-US" sz="1000" dirty="0" err="1">
                  <a:solidFill>
                    <a:srgbClr val="000000"/>
                  </a:solidFill>
                  <a:latin typeface="Gotham"/>
                  <a:ea typeface="Gotham"/>
                  <a:cs typeface="Gotham"/>
                  <a:sym typeface="Gotham"/>
                </a:rPr>
                <a:t>s’éveiller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jouer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bouger</a:t>
              </a:r>
              <a:r>
                <a:rPr lang="en-US" sz="1000" dirty="0">
                  <a:solidFill>
                    <a:srgbClr val="000000"/>
                  </a:solidFill>
                  <a:latin typeface="Gotham"/>
                  <a:ea typeface="Gotham"/>
                  <a:cs typeface="Gotham"/>
                  <a:sym typeface="Gotham"/>
                </a:rPr>
                <a:t>.</a:t>
              </a:r>
            </a:p>
            <a:p>
              <a:pPr marL="215901" lvl="1" indent="-107951" algn="l">
                <a:lnSpc>
                  <a:spcPts val="1400"/>
                </a:lnSpc>
                <a:buFont typeface="Arial"/>
                <a:buChar char="•"/>
              </a:pPr>
              <a:r>
                <a:rPr lang="en-US" sz="1000" b="1" dirty="0">
                  <a:solidFill>
                    <a:srgbClr val="5A1865"/>
                  </a:solidFill>
                  <a:latin typeface="Gotham Bold"/>
                  <a:ea typeface="Gotham Bold"/>
                  <a:cs typeface="Gotham Bold"/>
                  <a:sym typeface="Gotham Bold"/>
                </a:rPr>
                <a:t>Pour les mères :</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rencontrer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d’autres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personnes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partager</a:t>
              </a:r>
              <a:r>
                <a:rPr lang="en-US" sz="1000" dirty="0">
                  <a:solidFill>
                    <a:srgbClr val="000000"/>
                  </a:solidFill>
                  <a:latin typeface="Gotham"/>
                  <a:ea typeface="Gotham"/>
                  <a:cs typeface="Gotham"/>
                  <a:sym typeface="Gotham"/>
                </a:rPr>
                <a:t> les questions et les </a:t>
              </a:r>
              <a:r>
                <a:rPr lang="en-US" sz="1000" dirty="0" err="1">
                  <a:solidFill>
                    <a:srgbClr val="000000"/>
                  </a:solidFill>
                  <a:latin typeface="Gotham"/>
                  <a:ea typeface="Gotham"/>
                  <a:cs typeface="Gotham"/>
                  <a:sym typeface="Gotham"/>
                </a:rPr>
                <a:t>expériences</a:t>
              </a:r>
              <a:r>
                <a:rPr lang="en-US" sz="1000" dirty="0">
                  <a:solidFill>
                    <a:srgbClr val="000000"/>
                  </a:solidFill>
                  <a:latin typeface="Gotham"/>
                  <a:ea typeface="Gotham"/>
                  <a:cs typeface="Gotham"/>
                  <a:sym typeface="Gotham"/>
                </a:rPr>
                <a:t> pour se </a:t>
              </a:r>
              <a:r>
                <a:rPr lang="en-US" sz="1000" dirty="0" err="1">
                  <a:solidFill>
                    <a:srgbClr val="000000"/>
                  </a:solidFill>
                  <a:latin typeface="Gotham"/>
                  <a:ea typeface="Gotham"/>
                  <a:cs typeface="Gotham"/>
                  <a:sym typeface="Gotham"/>
                </a:rPr>
                <a:t>sentir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moins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seule</a:t>
              </a:r>
              <a:r>
                <a:rPr lang="en-US" sz="1000" dirty="0">
                  <a:solidFill>
                    <a:srgbClr val="000000"/>
                  </a:solidFill>
                  <a:latin typeface="Gotham"/>
                  <a:ea typeface="Gotham"/>
                  <a:cs typeface="Gotham"/>
                  <a:sym typeface="Gotham"/>
                </a:rPr>
                <a:t>, se </a:t>
              </a:r>
              <a:r>
                <a:rPr lang="en-US" sz="1000" dirty="0" err="1">
                  <a:solidFill>
                    <a:srgbClr val="000000"/>
                  </a:solidFill>
                  <a:latin typeface="Gotham"/>
                  <a:ea typeface="Gotham"/>
                  <a:cs typeface="Gotham"/>
                  <a:sym typeface="Gotham"/>
                </a:rPr>
                <a:t>sentir</a:t>
              </a:r>
              <a:r>
                <a:rPr lang="en-US" sz="1000" dirty="0">
                  <a:solidFill>
                    <a:srgbClr val="000000"/>
                  </a:solidFill>
                  <a:latin typeface="Gotham"/>
                  <a:ea typeface="Gotham"/>
                  <a:cs typeface="Gotham"/>
                  <a:sym typeface="Gotham"/>
                </a:rPr>
                <a:t> plus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confiance</a:t>
              </a:r>
              <a:r>
                <a:rPr lang="en-US" sz="1000" dirty="0">
                  <a:solidFill>
                    <a:srgbClr val="000000"/>
                  </a:solidFill>
                  <a:latin typeface="Gotham"/>
                  <a:ea typeface="Gotham"/>
                  <a:cs typeface="Gotham"/>
                  <a:sym typeface="Gotham"/>
                </a:rPr>
                <a:t>, savoir comment faire.</a:t>
              </a:r>
            </a:p>
            <a:p>
              <a:pPr algn="just">
                <a:lnSpc>
                  <a:spcPts val="1400"/>
                </a:lnSpc>
                <a:spcBef>
                  <a:spcPct val="0"/>
                </a:spcBef>
              </a:pPr>
              <a:r>
                <a:rPr lang="en-US" sz="1000" dirty="0">
                  <a:solidFill>
                    <a:srgbClr val="000000"/>
                  </a:solidFill>
                  <a:latin typeface="Gotham"/>
                  <a:ea typeface="Gotham"/>
                  <a:cs typeface="Gotham"/>
                  <a:sym typeface="Gotham"/>
                </a:rPr>
                <a:t>Nous </a:t>
              </a:r>
              <a:r>
                <a:rPr lang="en-US" sz="1000" dirty="0" err="1">
                  <a:solidFill>
                    <a:srgbClr val="000000"/>
                  </a:solidFill>
                  <a:latin typeface="Gotham"/>
                  <a:ea typeface="Gotham"/>
                  <a:cs typeface="Gotham"/>
                  <a:sym typeface="Gotham"/>
                </a:rPr>
                <a:t>avons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organisé</a:t>
              </a:r>
              <a:r>
                <a:rPr lang="en-US" sz="1000" dirty="0">
                  <a:solidFill>
                    <a:srgbClr val="000000"/>
                  </a:solidFill>
                  <a:latin typeface="Gotham"/>
                  <a:ea typeface="Gotham"/>
                  <a:cs typeface="Gotham"/>
                  <a:sym typeface="Gotham"/>
                </a:rPr>
                <a:t> 26 rencontres </a:t>
              </a:r>
              <a:r>
                <a:rPr lang="en-US" sz="1000" dirty="0" err="1">
                  <a:solidFill>
                    <a:srgbClr val="000000"/>
                  </a:solidFill>
                  <a:latin typeface="Gotham"/>
                  <a:ea typeface="Gotham"/>
                  <a:cs typeface="Gotham"/>
                  <a:sym typeface="Gotham"/>
                </a:rPr>
                <a:t>dont</a:t>
              </a:r>
              <a:r>
                <a:rPr lang="en-US" sz="1000" dirty="0">
                  <a:solidFill>
                    <a:srgbClr val="000000"/>
                  </a:solidFill>
                  <a:latin typeface="Gotham"/>
                  <a:ea typeface="Gotham"/>
                  <a:cs typeface="Gotham"/>
                  <a:sym typeface="Gotham"/>
                </a:rPr>
                <a:t> 4 </a:t>
              </a:r>
              <a:r>
                <a:rPr lang="en-US" sz="1000" dirty="0" err="1">
                  <a:solidFill>
                    <a:srgbClr val="000000"/>
                  </a:solidFill>
                  <a:latin typeface="Gotham"/>
                  <a:ea typeface="Gotham"/>
                  <a:cs typeface="Gotham"/>
                  <a:sym typeface="Gotham"/>
                </a:rPr>
                <a:t>journées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famille, ouvertes </a:t>
              </a:r>
              <a:r>
                <a:rPr lang="en-US" sz="1000" dirty="0" err="1">
                  <a:solidFill>
                    <a:srgbClr val="000000"/>
                  </a:solidFill>
                  <a:latin typeface="Gotham"/>
                  <a:ea typeface="Gotham"/>
                  <a:cs typeface="Gotham"/>
                  <a:sym typeface="Gotham"/>
                </a:rPr>
                <a:t>aussi</a:t>
              </a:r>
              <a:r>
                <a:rPr lang="en-US" sz="1000" dirty="0">
                  <a:solidFill>
                    <a:srgbClr val="000000"/>
                  </a:solidFill>
                  <a:latin typeface="Gotham"/>
                  <a:ea typeface="Gotham"/>
                  <a:cs typeface="Gotham"/>
                  <a:sym typeface="Gotham"/>
                </a:rPr>
                <a:t> aux enfants plus grands.</a:t>
              </a:r>
            </a:p>
            <a:p>
              <a:pPr algn="just">
                <a:lnSpc>
                  <a:spcPts val="700"/>
                </a:lnSpc>
                <a:spcBef>
                  <a:spcPct val="0"/>
                </a:spcBef>
              </a:pPr>
              <a:endParaRPr lang="en-US" sz="1000" dirty="0">
                <a:solidFill>
                  <a:srgbClr val="000000"/>
                </a:solidFill>
                <a:latin typeface="Gotham"/>
                <a:ea typeface="Gotham"/>
                <a:cs typeface="Gotham"/>
                <a:sym typeface="Gotham"/>
              </a:endParaRPr>
            </a:p>
            <a:p>
              <a:pPr algn="just">
                <a:lnSpc>
                  <a:spcPts val="1400"/>
                </a:lnSpc>
                <a:spcBef>
                  <a:spcPct val="0"/>
                </a:spcBef>
              </a:pPr>
              <a:r>
                <a:rPr lang="en-US" sz="1000" dirty="0">
                  <a:solidFill>
                    <a:srgbClr val="000000"/>
                  </a:solidFill>
                  <a:latin typeface="Gotham"/>
                  <a:ea typeface="Gotham"/>
                  <a:cs typeface="Gotham"/>
                  <a:sym typeface="Gotham"/>
                </a:rPr>
                <a:t>En </a:t>
              </a:r>
              <a:r>
                <a:rPr lang="en-US" sz="1000" dirty="0" err="1">
                  <a:solidFill>
                    <a:srgbClr val="000000"/>
                  </a:solidFill>
                  <a:latin typeface="Gotham"/>
                  <a:ea typeface="Gotham"/>
                  <a:cs typeface="Gotham"/>
                  <a:sym typeface="Gotham"/>
                </a:rPr>
                <a:t>ce</a:t>
              </a:r>
              <a:r>
                <a:rPr lang="en-US" sz="1000" dirty="0">
                  <a:solidFill>
                    <a:srgbClr val="000000"/>
                  </a:solidFill>
                  <a:latin typeface="Gotham"/>
                  <a:ea typeface="Gotham"/>
                  <a:cs typeface="Gotham"/>
                  <a:sym typeface="Gotham"/>
                </a:rPr>
                <a:t> qui </a:t>
              </a:r>
              <a:r>
                <a:rPr lang="en-US" sz="1000" dirty="0" err="1">
                  <a:solidFill>
                    <a:srgbClr val="000000"/>
                  </a:solidFill>
                  <a:latin typeface="Gotham"/>
                  <a:ea typeface="Gotham"/>
                  <a:cs typeface="Gotham"/>
                  <a:sym typeface="Gotham"/>
                </a:rPr>
                <a:t>concerne</a:t>
              </a:r>
              <a:r>
                <a:rPr lang="en-US" sz="1000" dirty="0">
                  <a:solidFill>
                    <a:srgbClr val="000000"/>
                  </a:solidFill>
                  <a:latin typeface="Gotham"/>
                  <a:ea typeface="Gotham"/>
                  <a:cs typeface="Gotham"/>
                  <a:sym typeface="Gotham"/>
                </a:rPr>
                <a:t> la tranche </a:t>
              </a:r>
              <a:r>
                <a:rPr lang="en-US" sz="1000" dirty="0" err="1">
                  <a:solidFill>
                    <a:srgbClr val="000000"/>
                  </a:solidFill>
                  <a:latin typeface="Gotham"/>
                  <a:ea typeface="Gotham"/>
                  <a:cs typeface="Gotham"/>
                  <a:sym typeface="Gotham"/>
                </a:rPr>
                <a:t>d’âge</a:t>
              </a:r>
              <a:r>
                <a:rPr lang="en-US" sz="1000" dirty="0">
                  <a:solidFill>
                    <a:srgbClr val="000000"/>
                  </a:solidFill>
                  <a:latin typeface="Gotham"/>
                  <a:ea typeface="Gotham"/>
                  <a:cs typeface="Gotham"/>
                  <a:sym typeface="Gotham"/>
                </a:rPr>
                <a:t> 0-3 </a:t>
              </a:r>
              <a:r>
                <a:rPr lang="en-US" sz="1000" dirty="0" err="1">
                  <a:solidFill>
                    <a:srgbClr val="000000"/>
                  </a:solidFill>
                  <a:latin typeface="Gotham"/>
                  <a:ea typeface="Gotham"/>
                  <a:cs typeface="Gotham"/>
                  <a:sym typeface="Gotham"/>
                </a:rPr>
                <a:t>ans</a:t>
              </a:r>
              <a:r>
                <a:rPr lang="en-US" sz="1000" dirty="0">
                  <a:solidFill>
                    <a:srgbClr val="000000"/>
                  </a:solidFill>
                  <a:latin typeface="Gotham"/>
                  <a:ea typeface="Gotham"/>
                  <a:cs typeface="Gotham"/>
                  <a:sym typeface="Gotham"/>
                </a:rPr>
                <a:t>, 14 </a:t>
              </a:r>
              <a:r>
                <a:rPr lang="en-US" sz="1000" dirty="0" err="1">
                  <a:solidFill>
                    <a:srgbClr val="000000"/>
                  </a:solidFill>
                  <a:latin typeface="Gotham"/>
                  <a:ea typeface="Gotham"/>
                  <a:cs typeface="Gotham"/>
                  <a:sym typeface="Gotham"/>
                </a:rPr>
                <a:t>familles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différentes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ont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participé</a:t>
              </a:r>
              <a:r>
                <a:rPr lang="en-US" sz="1000" dirty="0">
                  <a:solidFill>
                    <a:srgbClr val="000000"/>
                  </a:solidFill>
                  <a:latin typeface="Gotham"/>
                  <a:ea typeface="Gotham"/>
                  <a:cs typeface="Gotham"/>
                  <a:sym typeface="Gotham"/>
                </a:rPr>
                <a:t> au </a:t>
              </a:r>
              <a:r>
                <a:rPr lang="en-US" sz="1000" dirty="0" err="1">
                  <a:solidFill>
                    <a:srgbClr val="000000"/>
                  </a:solidFill>
                  <a:latin typeface="Gotham"/>
                  <a:ea typeface="Gotham"/>
                  <a:cs typeface="Gotham"/>
                  <a:sym typeface="Gotham"/>
                </a:rPr>
                <a:t>projet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dont</a:t>
              </a:r>
              <a:r>
                <a:rPr lang="en-US" sz="1000" dirty="0">
                  <a:solidFill>
                    <a:srgbClr val="000000"/>
                  </a:solidFill>
                  <a:latin typeface="Gotham"/>
                  <a:ea typeface="Gotham"/>
                  <a:cs typeface="Gotham"/>
                  <a:sym typeface="Gotham"/>
                </a:rPr>
                <a:t> 11 </a:t>
              </a:r>
              <a:r>
                <a:rPr lang="en-US" sz="1000" dirty="0" err="1">
                  <a:solidFill>
                    <a:srgbClr val="000000"/>
                  </a:solidFill>
                  <a:latin typeface="Gotham"/>
                  <a:ea typeface="Gotham"/>
                  <a:cs typeface="Gotham"/>
                  <a:sym typeface="Gotham"/>
                </a:rPr>
                <a:t>sont</a:t>
              </a:r>
              <a:r>
                <a:rPr lang="en-US" sz="1000" dirty="0">
                  <a:solidFill>
                    <a:srgbClr val="000000"/>
                  </a:solidFill>
                  <a:latin typeface="Gotham"/>
                  <a:ea typeface="Gotham"/>
                  <a:cs typeface="Gotham"/>
                  <a:sym typeface="Gotham"/>
                </a:rPr>
                <a:t> venues </a:t>
              </a:r>
              <a:r>
                <a:rPr lang="en-US" sz="1000" dirty="0" err="1">
                  <a:solidFill>
                    <a:srgbClr val="000000"/>
                  </a:solidFill>
                  <a:latin typeface="Gotham"/>
                  <a:ea typeface="Gotham"/>
                  <a:cs typeface="Gotham"/>
                  <a:sym typeface="Gotham"/>
                </a:rPr>
                <a:t>plusieurs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fois</a:t>
              </a:r>
              <a:r>
                <a:rPr lang="en-US" sz="1000" dirty="0">
                  <a:solidFill>
                    <a:srgbClr val="000000"/>
                  </a:solidFill>
                  <a:latin typeface="Gotham"/>
                  <a:ea typeface="Gotham"/>
                  <a:cs typeface="Gotham"/>
                  <a:sym typeface="Gotham"/>
                </a:rPr>
                <a:t>, avec un petit </a:t>
              </a:r>
              <a:r>
                <a:rPr lang="en-US" sz="1000" dirty="0" err="1">
                  <a:solidFill>
                    <a:srgbClr val="000000"/>
                  </a:solidFill>
                  <a:latin typeface="Gotham"/>
                  <a:ea typeface="Gotham"/>
                  <a:cs typeface="Gotham"/>
                  <a:sym typeface="Gotham"/>
                </a:rPr>
                <a:t>groupe</a:t>
              </a:r>
              <a:r>
                <a:rPr lang="en-US" sz="1000" dirty="0">
                  <a:solidFill>
                    <a:srgbClr val="000000"/>
                  </a:solidFill>
                  <a:latin typeface="Gotham"/>
                  <a:ea typeface="Gotham"/>
                  <a:cs typeface="Gotham"/>
                  <a:sym typeface="Gotham"/>
                </a:rPr>
                <a:t> de 5 </a:t>
              </a:r>
              <a:r>
                <a:rPr lang="en-US" sz="1000" dirty="0" err="1">
                  <a:solidFill>
                    <a:srgbClr val="000000"/>
                  </a:solidFill>
                  <a:latin typeface="Gotham"/>
                  <a:ea typeface="Gotham"/>
                  <a:cs typeface="Gotham"/>
                  <a:sym typeface="Gotham"/>
                </a:rPr>
                <a:t>familles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venant</a:t>
              </a:r>
              <a:r>
                <a:rPr lang="en-US" sz="1000" dirty="0">
                  <a:solidFill>
                    <a:srgbClr val="000000"/>
                  </a:solidFill>
                  <a:latin typeface="Gotham"/>
                  <a:ea typeface="Gotham"/>
                  <a:cs typeface="Gotham"/>
                  <a:sym typeface="Gotham"/>
                </a:rPr>
                <a:t> très </a:t>
              </a:r>
              <a:r>
                <a:rPr lang="en-US" sz="1000" dirty="0" err="1">
                  <a:solidFill>
                    <a:srgbClr val="000000"/>
                  </a:solidFill>
                  <a:latin typeface="Gotham"/>
                  <a:ea typeface="Gotham"/>
                  <a:cs typeface="Gotham"/>
                  <a:sym typeface="Gotham"/>
                </a:rPr>
                <a:t>régulièrement</a:t>
              </a:r>
              <a:r>
                <a:rPr lang="en-US" sz="1000" dirty="0">
                  <a:solidFill>
                    <a:srgbClr val="000000"/>
                  </a:solidFill>
                  <a:latin typeface="Gotham"/>
                  <a:ea typeface="Gotham"/>
                  <a:cs typeface="Gotham"/>
                  <a:sym typeface="Gotham"/>
                </a:rPr>
                <a:t> (au </a:t>
              </a:r>
              <a:r>
                <a:rPr lang="en-US" sz="1000" dirty="0" err="1">
                  <a:solidFill>
                    <a:srgbClr val="000000"/>
                  </a:solidFill>
                  <a:latin typeface="Gotham"/>
                  <a:ea typeface="Gotham"/>
                  <a:cs typeface="Gotham"/>
                  <a:sym typeface="Gotham"/>
                </a:rPr>
                <a:t>moins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une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fois</a:t>
              </a:r>
              <a:r>
                <a:rPr lang="en-US" sz="1000" dirty="0">
                  <a:solidFill>
                    <a:srgbClr val="000000"/>
                  </a:solidFill>
                  <a:latin typeface="Gotham"/>
                  <a:ea typeface="Gotham"/>
                  <a:cs typeface="Gotham"/>
                  <a:sym typeface="Gotham"/>
                </a:rPr>
                <a:t> sur 2). Parmi les </a:t>
              </a:r>
              <a:r>
                <a:rPr lang="en-US" sz="1000" dirty="0" err="1">
                  <a:solidFill>
                    <a:srgbClr val="000000"/>
                  </a:solidFill>
                  <a:latin typeface="Gotham"/>
                  <a:ea typeface="Gotham"/>
                  <a:cs typeface="Gotham"/>
                  <a:sym typeface="Gotham"/>
                </a:rPr>
                <a:t>activités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proposées</a:t>
              </a:r>
              <a:r>
                <a:rPr lang="en-US" sz="1000" dirty="0">
                  <a:solidFill>
                    <a:srgbClr val="000000"/>
                  </a:solidFill>
                  <a:latin typeface="Gotham"/>
                  <a:ea typeface="Gotham"/>
                  <a:cs typeface="Gotham"/>
                  <a:sym typeface="Gotham"/>
                </a:rPr>
                <a:t>, on compte :</a:t>
              </a:r>
            </a:p>
            <a:p>
              <a:pPr marL="215901" lvl="1" indent="-107951" algn="l">
                <a:lnSpc>
                  <a:spcPts val="1400"/>
                </a:lnSpc>
                <a:buFont typeface="Arial"/>
                <a:buChar char="•"/>
              </a:pPr>
              <a:r>
                <a:rPr lang="en-US" sz="1000" dirty="0">
                  <a:solidFill>
                    <a:srgbClr val="000000"/>
                  </a:solidFill>
                  <a:latin typeface="Gotham"/>
                  <a:ea typeface="Gotham"/>
                  <a:cs typeface="Gotham"/>
                  <a:sym typeface="Gotham"/>
                </a:rPr>
                <a:t>5 ateliers massage avec Anne, </a:t>
              </a:r>
              <a:r>
                <a:rPr lang="en-US" sz="1000" dirty="0" err="1">
                  <a:solidFill>
                    <a:srgbClr val="000000"/>
                  </a:solidFill>
                  <a:latin typeface="Gotham"/>
                  <a:ea typeface="Gotham"/>
                  <a:cs typeface="Gotham"/>
                  <a:sym typeface="Gotham"/>
                </a:rPr>
                <a:t>bénévole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PasserElles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Buissonnières</a:t>
              </a:r>
              <a:endParaRPr lang="en-US" sz="1000" dirty="0">
                <a:solidFill>
                  <a:srgbClr val="000000"/>
                </a:solidFill>
                <a:latin typeface="Gotham"/>
                <a:ea typeface="Gotham"/>
                <a:cs typeface="Gotham"/>
                <a:sym typeface="Gotham"/>
              </a:endParaRPr>
            </a:p>
            <a:p>
              <a:pPr marL="215901" lvl="1" indent="-107951" algn="l">
                <a:lnSpc>
                  <a:spcPts val="1400"/>
                </a:lnSpc>
                <a:buFont typeface="Arial"/>
                <a:buChar char="•"/>
              </a:pPr>
              <a:r>
                <a:rPr lang="en-US" sz="1000" dirty="0">
                  <a:solidFill>
                    <a:srgbClr val="000000"/>
                  </a:solidFill>
                  <a:latin typeface="Gotham"/>
                  <a:ea typeface="Gotham"/>
                  <a:cs typeface="Gotham"/>
                  <a:sym typeface="Gotham"/>
                </a:rPr>
                <a:t>4 sorties à la bibliothèque « </a:t>
              </a:r>
              <a:r>
                <a:rPr lang="en-US" sz="1000" dirty="0" err="1">
                  <a:solidFill>
                    <a:srgbClr val="000000"/>
                  </a:solidFill>
                  <a:latin typeface="Gotham"/>
                  <a:ea typeface="Gotham"/>
                  <a:cs typeface="Gotham"/>
                  <a:sym typeface="Gotham"/>
                </a:rPr>
                <a:t>bébé</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bouquine</a:t>
              </a:r>
              <a:r>
                <a:rPr lang="en-US" sz="1000" dirty="0">
                  <a:solidFill>
                    <a:srgbClr val="000000"/>
                  </a:solidFill>
                  <a:latin typeface="Gotham"/>
                  <a:ea typeface="Gotham"/>
                  <a:cs typeface="Gotham"/>
                  <a:sym typeface="Gotham"/>
                </a:rPr>
                <a:t> »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partenariat</a:t>
              </a:r>
              <a:r>
                <a:rPr lang="en-US" sz="1000" dirty="0">
                  <a:solidFill>
                    <a:srgbClr val="000000"/>
                  </a:solidFill>
                  <a:latin typeface="Gotham"/>
                  <a:ea typeface="Gotham"/>
                  <a:cs typeface="Gotham"/>
                  <a:sym typeface="Gotham"/>
                </a:rPr>
                <a:t> avec la BM1</a:t>
              </a:r>
            </a:p>
            <a:p>
              <a:pPr marL="215901" lvl="1" indent="-107951" algn="l">
                <a:lnSpc>
                  <a:spcPts val="1400"/>
                </a:lnSpc>
                <a:buFont typeface="Arial"/>
                <a:buChar char="•"/>
              </a:pPr>
              <a:r>
                <a:rPr lang="en-US" sz="1000" dirty="0">
                  <a:solidFill>
                    <a:srgbClr val="000000"/>
                  </a:solidFill>
                  <a:latin typeface="Gotham"/>
                  <a:ea typeface="Gotham"/>
                  <a:cs typeface="Gotham"/>
                  <a:sym typeface="Gotham"/>
                </a:rPr>
                <a:t>1 rencontre avec des </a:t>
              </a:r>
              <a:r>
                <a:rPr lang="en-US" sz="1000" dirty="0" err="1">
                  <a:solidFill>
                    <a:srgbClr val="000000"/>
                  </a:solidFill>
                  <a:latin typeface="Gotham"/>
                  <a:ea typeface="Gotham"/>
                  <a:cs typeface="Gotham"/>
                  <a:sym typeface="Gotham"/>
                </a:rPr>
                <a:t>assistantes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sociales</a:t>
              </a:r>
              <a:r>
                <a:rPr lang="en-US" sz="1000" dirty="0">
                  <a:solidFill>
                    <a:srgbClr val="000000"/>
                  </a:solidFill>
                  <a:latin typeface="Gotham"/>
                  <a:ea typeface="Gotham"/>
                  <a:cs typeface="Gotham"/>
                  <a:sym typeface="Gotham"/>
                </a:rPr>
                <a:t> et </a:t>
              </a:r>
              <a:r>
                <a:rPr lang="en-US" sz="1000" dirty="0" err="1">
                  <a:solidFill>
                    <a:srgbClr val="000000"/>
                  </a:solidFill>
                  <a:latin typeface="Gotham"/>
                  <a:ea typeface="Gotham"/>
                  <a:cs typeface="Gotham"/>
                  <a:sym typeface="Gotham"/>
                </a:rPr>
                <a:t>infirmières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puéricultrices</a:t>
              </a:r>
              <a:r>
                <a:rPr lang="en-US" sz="1000" dirty="0">
                  <a:solidFill>
                    <a:srgbClr val="000000"/>
                  </a:solidFill>
                  <a:latin typeface="Gotham"/>
                  <a:ea typeface="Gotham"/>
                  <a:cs typeface="Gotham"/>
                  <a:sym typeface="Gotham"/>
                </a:rPr>
                <a:t> de la </a:t>
              </a:r>
              <a:r>
                <a:rPr lang="en-US" sz="1000" dirty="0" err="1">
                  <a:solidFill>
                    <a:srgbClr val="000000"/>
                  </a:solidFill>
                  <a:latin typeface="Gotham"/>
                  <a:ea typeface="Gotham"/>
                  <a:cs typeface="Gotham"/>
                  <a:sym typeface="Gotham"/>
                </a:rPr>
                <a:t>Métropole</a:t>
              </a:r>
              <a:endParaRPr lang="en-US" sz="1000" dirty="0">
                <a:solidFill>
                  <a:srgbClr val="000000"/>
                </a:solidFill>
                <a:latin typeface="Gotham"/>
                <a:ea typeface="Gotham"/>
                <a:cs typeface="Gotham"/>
                <a:sym typeface="Gotham"/>
              </a:endParaRPr>
            </a:p>
            <a:p>
              <a:pPr marL="215901" lvl="1" indent="-107951" algn="l">
                <a:lnSpc>
                  <a:spcPts val="1400"/>
                </a:lnSpc>
                <a:buFont typeface="Arial"/>
                <a:buChar char="•"/>
              </a:pPr>
              <a:r>
                <a:rPr lang="en-US" sz="1000" dirty="0">
                  <a:solidFill>
                    <a:srgbClr val="000000"/>
                  </a:solidFill>
                  <a:latin typeface="Gotham"/>
                  <a:ea typeface="Gotham"/>
                  <a:cs typeface="Gotham"/>
                  <a:sym typeface="Gotham"/>
                </a:rPr>
                <a:t>4 </a:t>
              </a:r>
              <a:r>
                <a:rPr lang="en-US" sz="1000" dirty="0" err="1">
                  <a:solidFill>
                    <a:srgbClr val="000000"/>
                  </a:solidFill>
                  <a:latin typeface="Gotham"/>
                  <a:ea typeface="Gotham"/>
                  <a:cs typeface="Gotham"/>
                  <a:sym typeface="Gotham"/>
                </a:rPr>
                <a:t>journées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familles</a:t>
              </a:r>
              <a:r>
                <a:rPr lang="en-US" sz="1000" dirty="0">
                  <a:solidFill>
                    <a:srgbClr val="000000"/>
                  </a:solidFill>
                  <a:latin typeface="Gotham"/>
                  <a:ea typeface="Gotham"/>
                  <a:cs typeface="Gotham"/>
                  <a:sym typeface="Gotham"/>
                </a:rPr>
                <a:t> :  1 matinée </a:t>
              </a:r>
              <a:r>
                <a:rPr lang="en-US" sz="1000" dirty="0" err="1">
                  <a:solidFill>
                    <a:srgbClr val="000000"/>
                  </a:solidFill>
                  <a:latin typeface="Gotham"/>
                  <a:ea typeface="Gotham"/>
                  <a:cs typeface="Gotham"/>
                  <a:sym typeface="Gotham"/>
                </a:rPr>
                <a:t>peinture</a:t>
              </a:r>
              <a:r>
                <a:rPr lang="en-US" sz="1000" dirty="0">
                  <a:solidFill>
                    <a:srgbClr val="000000"/>
                  </a:solidFill>
                  <a:latin typeface="Gotham"/>
                  <a:ea typeface="Gotham"/>
                  <a:cs typeface="Gotham"/>
                  <a:sym typeface="Gotham"/>
                </a:rPr>
                <a:t> / portraits de famille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mars</a:t>
              </a:r>
            </a:p>
            <a:p>
              <a:pPr algn="just">
                <a:lnSpc>
                  <a:spcPts val="1400"/>
                </a:lnSpc>
                <a:spcBef>
                  <a:spcPct val="0"/>
                </a:spcBef>
              </a:pPr>
              <a:r>
                <a:rPr lang="en-US" sz="1000" dirty="0">
                  <a:solidFill>
                    <a:srgbClr val="000000"/>
                  </a:solidFill>
                  <a:latin typeface="Gotham"/>
                  <a:ea typeface="Gotham"/>
                  <a:cs typeface="Gotham"/>
                  <a:sym typeface="Gotham"/>
                </a:rPr>
                <a:t>                       1 </a:t>
              </a:r>
              <a:r>
                <a:rPr lang="en-US" sz="1000" dirty="0" err="1">
                  <a:solidFill>
                    <a:srgbClr val="000000"/>
                  </a:solidFill>
                  <a:latin typeface="Gotham"/>
                  <a:ea typeface="Gotham"/>
                  <a:cs typeface="Gotham"/>
                  <a:sym typeface="Gotham"/>
                </a:rPr>
                <a:t>visite</a:t>
              </a:r>
              <a:r>
                <a:rPr lang="en-US" sz="1000" dirty="0">
                  <a:solidFill>
                    <a:srgbClr val="000000"/>
                  </a:solidFill>
                  <a:latin typeface="Gotham"/>
                  <a:ea typeface="Gotham"/>
                  <a:cs typeface="Gotham"/>
                  <a:sym typeface="Gotham"/>
                </a:rPr>
                <a:t> au MAC </a:t>
              </a:r>
              <a:r>
                <a:rPr lang="en-US" sz="1000" dirty="0" err="1">
                  <a:solidFill>
                    <a:srgbClr val="000000"/>
                  </a:solidFill>
                  <a:latin typeface="Gotham"/>
                  <a:ea typeface="Gotham"/>
                  <a:cs typeface="Gotham"/>
                  <a:sym typeface="Gotham"/>
                </a:rPr>
                <a:t>suivie</a:t>
              </a:r>
              <a:r>
                <a:rPr lang="en-US" sz="1000" dirty="0">
                  <a:solidFill>
                    <a:srgbClr val="000000"/>
                  </a:solidFill>
                  <a:latin typeface="Gotham"/>
                  <a:ea typeface="Gotham"/>
                  <a:cs typeface="Gotham"/>
                  <a:sym typeface="Gotham"/>
                </a:rPr>
                <a:t> d’un pique-</a:t>
              </a:r>
              <a:r>
                <a:rPr lang="en-US" sz="1000" dirty="0" err="1">
                  <a:solidFill>
                    <a:srgbClr val="000000"/>
                  </a:solidFill>
                  <a:latin typeface="Gotham"/>
                  <a:ea typeface="Gotham"/>
                  <a:cs typeface="Gotham"/>
                  <a:sym typeface="Gotham"/>
                </a:rPr>
                <a:t>nique</a:t>
              </a:r>
              <a:r>
                <a:rPr lang="en-US" sz="1000" dirty="0">
                  <a:solidFill>
                    <a:srgbClr val="000000"/>
                  </a:solidFill>
                  <a:latin typeface="Gotham"/>
                  <a:ea typeface="Gotham"/>
                  <a:cs typeface="Gotham"/>
                  <a:sym typeface="Gotham"/>
                </a:rPr>
                <a:t> au parc de la Tête d’or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avril</a:t>
              </a:r>
              <a:endParaRPr lang="en-US" sz="1000" dirty="0">
                <a:solidFill>
                  <a:srgbClr val="000000"/>
                </a:solidFill>
                <a:latin typeface="Gotham"/>
                <a:ea typeface="Gotham"/>
                <a:cs typeface="Gotham"/>
                <a:sym typeface="Gotham"/>
              </a:endParaRPr>
            </a:p>
            <a:p>
              <a:pPr algn="just">
                <a:lnSpc>
                  <a:spcPts val="1400"/>
                </a:lnSpc>
                <a:spcBef>
                  <a:spcPct val="0"/>
                </a:spcBef>
              </a:pPr>
              <a:r>
                <a:rPr lang="en-US" sz="1000" dirty="0">
                  <a:solidFill>
                    <a:srgbClr val="000000"/>
                  </a:solidFill>
                  <a:latin typeface="Gotham"/>
                  <a:ea typeface="Gotham"/>
                  <a:cs typeface="Gotham"/>
                  <a:sym typeface="Gotham"/>
                </a:rPr>
                <a:t>                       1 sortie pique-</a:t>
              </a:r>
              <a:r>
                <a:rPr lang="en-US" sz="1000" dirty="0" err="1">
                  <a:solidFill>
                    <a:srgbClr val="000000"/>
                  </a:solidFill>
                  <a:latin typeface="Gotham"/>
                  <a:ea typeface="Gotham"/>
                  <a:cs typeface="Gotham"/>
                  <a:sym typeface="Gotham"/>
                </a:rPr>
                <a:t>nique</a:t>
              </a:r>
              <a:r>
                <a:rPr lang="en-US" sz="1000" dirty="0">
                  <a:solidFill>
                    <a:srgbClr val="000000"/>
                  </a:solidFill>
                  <a:latin typeface="Gotham"/>
                  <a:ea typeface="Gotham"/>
                  <a:cs typeface="Gotham"/>
                  <a:sym typeface="Gotham"/>
                </a:rPr>
                <a:t> au parc Poppy </a:t>
              </a:r>
              <a:r>
                <a:rPr lang="en-US" sz="1000" dirty="0" err="1">
                  <a:solidFill>
                    <a:srgbClr val="000000"/>
                  </a:solidFill>
                  <a:latin typeface="Gotham"/>
                  <a:ea typeface="Gotham"/>
                  <a:cs typeface="Gotham"/>
                  <a:sym typeface="Gotham"/>
                </a:rPr>
                <a:t>suivie</a:t>
              </a:r>
              <a:r>
                <a:rPr lang="en-US" sz="1000" dirty="0">
                  <a:solidFill>
                    <a:srgbClr val="000000"/>
                  </a:solidFill>
                  <a:latin typeface="Gotham"/>
                  <a:ea typeface="Gotham"/>
                  <a:cs typeface="Gotham"/>
                  <a:sym typeface="Gotham"/>
                </a:rPr>
                <a:t> du </a:t>
              </a:r>
              <a:r>
                <a:rPr lang="en-US" sz="1000" dirty="0" err="1">
                  <a:solidFill>
                    <a:srgbClr val="000000"/>
                  </a:solidFill>
                  <a:latin typeface="Gotham"/>
                  <a:ea typeface="Gotham"/>
                  <a:cs typeface="Gotham"/>
                  <a:sym typeface="Gotham"/>
                </a:rPr>
                <a:t>rdv</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Biblioparc</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juillet</a:t>
              </a:r>
              <a:endParaRPr lang="en-US" sz="1000" dirty="0">
                <a:solidFill>
                  <a:srgbClr val="000000"/>
                </a:solidFill>
                <a:latin typeface="Gotham"/>
                <a:ea typeface="Gotham"/>
                <a:cs typeface="Gotham"/>
                <a:sym typeface="Gotham"/>
              </a:endParaRPr>
            </a:p>
            <a:p>
              <a:pPr algn="just">
                <a:lnSpc>
                  <a:spcPts val="1400"/>
                </a:lnSpc>
                <a:spcBef>
                  <a:spcPct val="0"/>
                </a:spcBef>
              </a:pPr>
              <a:r>
                <a:rPr lang="en-US" sz="1000" dirty="0">
                  <a:solidFill>
                    <a:srgbClr val="000000"/>
                  </a:solidFill>
                  <a:latin typeface="Gotham"/>
                  <a:ea typeface="Gotham"/>
                  <a:cs typeface="Gotham"/>
                  <a:sym typeface="Gotham"/>
                </a:rPr>
                <a:t>                       1 après-midi bricolage et fête de fin </a:t>
              </a:r>
              <a:r>
                <a:rPr lang="en-US" sz="1000" dirty="0" err="1">
                  <a:solidFill>
                    <a:srgbClr val="000000"/>
                  </a:solidFill>
                  <a:latin typeface="Gotham"/>
                  <a:ea typeface="Gotham"/>
                  <a:cs typeface="Gotham"/>
                  <a:sym typeface="Gotham"/>
                </a:rPr>
                <a:t>d’année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décembre</a:t>
              </a:r>
              <a:endParaRPr lang="en-US" sz="1000" dirty="0">
                <a:solidFill>
                  <a:srgbClr val="000000"/>
                </a:solidFill>
                <a:latin typeface="Gotham"/>
                <a:ea typeface="Gotham"/>
                <a:cs typeface="Gotham"/>
                <a:sym typeface="Gotham"/>
              </a:endParaRPr>
            </a:p>
            <a:p>
              <a:pPr algn="just">
                <a:lnSpc>
                  <a:spcPts val="1400"/>
                </a:lnSpc>
                <a:spcBef>
                  <a:spcPct val="0"/>
                </a:spcBef>
              </a:pPr>
              <a:r>
                <a:rPr lang="en-US" sz="1000" dirty="0">
                  <a:solidFill>
                    <a:srgbClr val="000000"/>
                  </a:solidFill>
                  <a:latin typeface="Gotham"/>
                  <a:ea typeface="Gotham"/>
                  <a:cs typeface="Gotham"/>
                  <a:sym typeface="Gotham"/>
                </a:rPr>
                <a:t>Les 16 </a:t>
              </a:r>
              <a:r>
                <a:rPr lang="en-US" sz="1000" dirty="0" err="1">
                  <a:solidFill>
                    <a:srgbClr val="000000"/>
                  </a:solidFill>
                  <a:latin typeface="Gotham"/>
                  <a:ea typeface="Gotham"/>
                  <a:cs typeface="Gotham"/>
                  <a:sym typeface="Gotham"/>
                </a:rPr>
                <a:t>autres</a:t>
              </a:r>
              <a:r>
                <a:rPr lang="en-US" sz="1000" dirty="0">
                  <a:solidFill>
                    <a:srgbClr val="000000"/>
                  </a:solidFill>
                  <a:latin typeface="Gotham"/>
                  <a:ea typeface="Gotham"/>
                  <a:cs typeface="Gotham"/>
                  <a:sym typeface="Gotham"/>
                </a:rPr>
                <a:t> rencontres </a:t>
              </a:r>
              <a:r>
                <a:rPr lang="en-US" sz="1000" dirty="0" err="1">
                  <a:solidFill>
                    <a:srgbClr val="000000"/>
                  </a:solidFill>
                  <a:latin typeface="Gotham"/>
                  <a:ea typeface="Gotham"/>
                  <a:cs typeface="Gotham"/>
                  <a:sym typeface="Gotham"/>
                </a:rPr>
                <a:t>étaient</a:t>
              </a:r>
              <a:r>
                <a:rPr lang="en-US" sz="1000" dirty="0">
                  <a:solidFill>
                    <a:srgbClr val="000000"/>
                  </a:solidFill>
                  <a:latin typeface="Gotham"/>
                  <a:ea typeface="Gotham"/>
                  <a:cs typeface="Gotham"/>
                  <a:sym typeface="Gotham"/>
                </a:rPr>
                <a:t> des temps de jeu et de conversations </a:t>
              </a:r>
              <a:r>
                <a:rPr lang="en-US" sz="1000" dirty="0" err="1">
                  <a:solidFill>
                    <a:srgbClr val="000000"/>
                  </a:solidFill>
                  <a:latin typeface="Gotham"/>
                  <a:ea typeface="Gotham"/>
                  <a:cs typeface="Gotham"/>
                  <a:sym typeface="Gotham"/>
                </a:rPr>
                <a:t>réunissant</a:t>
              </a:r>
              <a:r>
                <a:rPr lang="en-US" sz="1000" dirty="0">
                  <a:solidFill>
                    <a:srgbClr val="000000"/>
                  </a:solidFill>
                  <a:latin typeface="Gotham"/>
                  <a:ea typeface="Gotham"/>
                  <a:cs typeface="Gotham"/>
                  <a:sym typeface="Gotham"/>
                </a:rPr>
                <a:t> 3 à 4 </a:t>
              </a:r>
              <a:r>
                <a:rPr lang="en-US" sz="1000" dirty="0" err="1">
                  <a:solidFill>
                    <a:srgbClr val="000000"/>
                  </a:solidFill>
                  <a:latin typeface="Gotham"/>
                  <a:ea typeface="Gotham"/>
                  <a:cs typeface="Gotham"/>
                  <a:sym typeface="Gotham"/>
                </a:rPr>
                <a:t>familles</a:t>
              </a:r>
              <a:r>
                <a:rPr lang="en-US" sz="1000" dirty="0">
                  <a:solidFill>
                    <a:srgbClr val="000000"/>
                  </a:solidFill>
                  <a:latin typeface="Gotham"/>
                  <a:ea typeface="Gotham"/>
                  <a:cs typeface="Gotham"/>
                  <a:sym typeface="Gotham"/>
                </a:rPr>
                <a:t> à </a:t>
              </a:r>
              <a:r>
                <a:rPr lang="en-US" sz="1000" dirty="0" err="1">
                  <a:solidFill>
                    <a:srgbClr val="000000"/>
                  </a:solidFill>
                  <a:latin typeface="Gotham"/>
                  <a:ea typeface="Gotham"/>
                  <a:cs typeface="Gotham"/>
                  <a:sym typeface="Gotham"/>
                </a:rPr>
                <a:t>chaque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fois</a:t>
              </a:r>
              <a:r>
                <a:rPr lang="en-US" sz="1000" dirty="0">
                  <a:solidFill>
                    <a:srgbClr val="000000"/>
                  </a:solidFill>
                  <a:latin typeface="Gotham"/>
                  <a:ea typeface="Gotham"/>
                  <a:cs typeface="Gotham"/>
                  <a:sym typeface="Gotham"/>
                </a:rPr>
                <a:t>.</a:t>
              </a:r>
            </a:p>
            <a:p>
              <a:pPr algn="just">
                <a:lnSpc>
                  <a:spcPts val="700"/>
                </a:lnSpc>
                <a:spcBef>
                  <a:spcPct val="0"/>
                </a:spcBef>
              </a:pPr>
              <a:endParaRPr lang="en-US" sz="1000" dirty="0">
                <a:solidFill>
                  <a:srgbClr val="000000"/>
                </a:solidFill>
                <a:latin typeface="Gotham"/>
                <a:ea typeface="Gotham"/>
                <a:cs typeface="Gotham"/>
                <a:sym typeface="Gotham"/>
              </a:endParaRPr>
            </a:p>
            <a:p>
              <a:pPr algn="just">
                <a:lnSpc>
                  <a:spcPts val="1400"/>
                </a:lnSpc>
                <a:spcBef>
                  <a:spcPct val="0"/>
                </a:spcBef>
              </a:pPr>
              <a:r>
                <a:rPr lang="en-US" sz="1000" dirty="0">
                  <a:solidFill>
                    <a:srgbClr val="000000"/>
                  </a:solidFill>
                  <a:latin typeface="Gotham"/>
                  <a:ea typeface="Gotham"/>
                  <a:cs typeface="Gotham"/>
                  <a:sym typeface="Gotham"/>
                </a:rPr>
                <a:t>Lors des ateliers, </a:t>
              </a:r>
              <a:r>
                <a:rPr lang="en-US" sz="1000" dirty="0" err="1">
                  <a:solidFill>
                    <a:srgbClr val="000000"/>
                  </a:solidFill>
                  <a:latin typeface="Gotham"/>
                  <a:ea typeface="Gotham"/>
                  <a:cs typeface="Gotham"/>
                  <a:sym typeface="Gotham"/>
                </a:rPr>
                <a:t>différents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sujets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ont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été</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abordés</a:t>
              </a:r>
              <a:r>
                <a:rPr lang="en-US" sz="1000" dirty="0">
                  <a:solidFill>
                    <a:srgbClr val="000000"/>
                  </a:solidFill>
                  <a:latin typeface="Gotham"/>
                  <a:ea typeface="Gotham"/>
                  <a:cs typeface="Gotham"/>
                  <a:sym typeface="Gotham"/>
                </a:rPr>
                <a:t> : </a:t>
              </a:r>
              <a:r>
                <a:rPr lang="en-US" sz="1000" dirty="0" err="1">
                  <a:solidFill>
                    <a:srgbClr val="000000"/>
                  </a:solidFill>
                  <a:latin typeface="Gotham"/>
                  <a:ea typeface="Gotham"/>
                  <a:cs typeface="Gotham"/>
                  <a:sym typeface="Gotham"/>
                </a:rPr>
                <a:t>l’alimentation</a:t>
              </a:r>
              <a:r>
                <a:rPr lang="en-US" sz="1000" dirty="0">
                  <a:solidFill>
                    <a:srgbClr val="000000"/>
                  </a:solidFill>
                  <a:latin typeface="Gotham"/>
                  <a:ea typeface="Gotham"/>
                  <a:cs typeface="Gotham"/>
                  <a:sym typeface="Gotham"/>
                </a:rPr>
                <a:t>, le </a:t>
              </a:r>
              <a:r>
                <a:rPr lang="en-US" sz="1000" dirty="0" err="1">
                  <a:solidFill>
                    <a:srgbClr val="000000"/>
                  </a:solidFill>
                  <a:latin typeface="Gotham"/>
                  <a:ea typeface="Gotham"/>
                  <a:cs typeface="Gotham"/>
                  <a:sym typeface="Gotham"/>
                </a:rPr>
                <a:t>sommeil</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l’hygiène</a:t>
              </a:r>
              <a:r>
                <a:rPr lang="en-US" sz="1000" dirty="0">
                  <a:solidFill>
                    <a:srgbClr val="000000"/>
                  </a:solidFill>
                  <a:latin typeface="Gotham"/>
                  <a:ea typeface="Gotham"/>
                  <a:cs typeface="Gotham"/>
                  <a:sym typeface="Gotham"/>
                </a:rPr>
                <a:t> et les </a:t>
              </a:r>
              <a:r>
                <a:rPr lang="en-US" sz="1000" dirty="0" err="1">
                  <a:solidFill>
                    <a:srgbClr val="000000"/>
                  </a:solidFill>
                  <a:latin typeface="Gotham"/>
                  <a:ea typeface="Gotham"/>
                  <a:cs typeface="Gotham"/>
                  <a:sym typeface="Gotham"/>
                </a:rPr>
                <a:t>soins</a:t>
              </a:r>
              <a:r>
                <a:rPr lang="en-US" sz="1000" dirty="0">
                  <a:solidFill>
                    <a:srgbClr val="000000"/>
                  </a:solidFill>
                  <a:latin typeface="Gotham"/>
                  <a:ea typeface="Gotham"/>
                  <a:cs typeface="Gotham"/>
                  <a:sym typeface="Gotham"/>
                </a:rPr>
                <a:t>, le sentiment </a:t>
              </a:r>
              <a:r>
                <a:rPr lang="en-US" sz="1000" dirty="0" err="1">
                  <a:solidFill>
                    <a:srgbClr val="000000"/>
                  </a:solidFill>
                  <a:latin typeface="Gotham"/>
                  <a:ea typeface="Gotham"/>
                  <a:cs typeface="Gotham"/>
                  <a:sym typeface="Gotham"/>
                </a:rPr>
                <a:t>d’isolement</a:t>
              </a:r>
              <a:r>
                <a:rPr lang="en-US" sz="1000" dirty="0">
                  <a:solidFill>
                    <a:srgbClr val="000000"/>
                  </a:solidFill>
                  <a:latin typeface="Gotham"/>
                  <a:ea typeface="Gotham"/>
                  <a:cs typeface="Gotham"/>
                  <a:sym typeface="Gotham"/>
                </a:rPr>
                <a:t>, la </a:t>
              </a:r>
              <a:r>
                <a:rPr lang="en-US" sz="1000" dirty="0" err="1">
                  <a:solidFill>
                    <a:srgbClr val="000000"/>
                  </a:solidFill>
                  <a:latin typeface="Gotham"/>
                  <a:ea typeface="Gotham"/>
                  <a:cs typeface="Gotham"/>
                  <a:sym typeface="Gotham"/>
                </a:rPr>
                <a:t>dyade</a:t>
              </a:r>
              <a:r>
                <a:rPr lang="en-US" sz="1000" dirty="0">
                  <a:solidFill>
                    <a:srgbClr val="000000"/>
                  </a:solidFill>
                  <a:latin typeface="Gotham"/>
                  <a:ea typeface="Gotham"/>
                  <a:cs typeface="Gotham"/>
                  <a:sym typeface="Gotham"/>
                </a:rPr>
                <a:t> mère-enfant et la </a:t>
              </a:r>
              <a:r>
                <a:rPr lang="en-US" sz="1000" dirty="0" err="1">
                  <a:solidFill>
                    <a:srgbClr val="000000"/>
                  </a:solidFill>
                  <a:latin typeface="Gotham"/>
                  <a:ea typeface="Gotham"/>
                  <a:cs typeface="Gotham"/>
                  <a:sym typeface="Gotham"/>
                </a:rPr>
                <a:t>séparation</a:t>
              </a:r>
              <a:r>
                <a:rPr lang="en-US" sz="1000" dirty="0">
                  <a:solidFill>
                    <a:srgbClr val="000000"/>
                  </a:solidFill>
                  <a:latin typeface="Gotham"/>
                  <a:ea typeface="Gotham"/>
                  <a:cs typeface="Gotham"/>
                  <a:sym typeface="Gotham"/>
                </a:rPr>
                <a:t>, la place </a:t>
              </a:r>
              <a:r>
                <a:rPr lang="en-US" sz="1000" dirty="0" err="1">
                  <a:solidFill>
                    <a:srgbClr val="000000"/>
                  </a:solidFill>
                  <a:latin typeface="Gotham"/>
                  <a:ea typeface="Gotham"/>
                  <a:cs typeface="Gotham"/>
                  <a:sym typeface="Gotham"/>
                </a:rPr>
                <a:t>ou</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l’absence</a:t>
              </a:r>
              <a:r>
                <a:rPr lang="en-US" sz="1000" dirty="0">
                  <a:solidFill>
                    <a:srgbClr val="000000"/>
                  </a:solidFill>
                  <a:latin typeface="Gotham"/>
                  <a:ea typeface="Gotham"/>
                  <a:cs typeface="Gotham"/>
                  <a:sym typeface="Gotham"/>
                </a:rPr>
                <a:t> du père, les </a:t>
              </a:r>
              <a:r>
                <a:rPr lang="en-US" sz="1000" dirty="0" err="1">
                  <a:solidFill>
                    <a:srgbClr val="000000"/>
                  </a:solidFill>
                  <a:latin typeface="Gotham"/>
                  <a:ea typeface="Gotham"/>
                  <a:cs typeface="Gotham"/>
                  <a:sym typeface="Gotham"/>
                </a:rPr>
                <a:t>vaccins</a:t>
              </a:r>
              <a:r>
                <a:rPr lang="en-US" sz="1000" dirty="0">
                  <a:solidFill>
                    <a:srgbClr val="000000"/>
                  </a:solidFill>
                  <a:latin typeface="Gotham"/>
                  <a:ea typeface="Gotham"/>
                  <a:cs typeface="Gotham"/>
                  <a:sym typeface="Gotham"/>
                </a:rPr>
                <a:t>, la situation </a:t>
              </a:r>
              <a:r>
                <a:rPr lang="en-US" sz="1000" dirty="0" err="1">
                  <a:solidFill>
                    <a:srgbClr val="000000"/>
                  </a:solidFill>
                  <a:latin typeface="Gotham"/>
                  <a:ea typeface="Gotham"/>
                  <a:cs typeface="Gotham"/>
                  <a:sym typeface="Gotham"/>
                </a:rPr>
                <a:t>d’analphabétisme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ou</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illettrisme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l’accès</a:t>
              </a:r>
              <a:r>
                <a:rPr lang="en-US" sz="1000" dirty="0">
                  <a:solidFill>
                    <a:srgbClr val="000000"/>
                  </a:solidFill>
                  <a:latin typeface="Gotham"/>
                  <a:ea typeface="Gotham"/>
                  <a:cs typeface="Gotham"/>
                  <a:sym typeface="Gotham"/>
                </a:rPr>
                <a:t> aux </a:t>
              </a:r>
              <a:r>
                <a:rPr lang="en-US" sz="1000" dirty="0" err="1">
                  <a:solidFill>
                    <a:srgbClr val="000000"/>
                  </a:solidFill>
                  <a:latin typeface="Gotham"/>
                  <a:ea typeface="Gotham"/>
                  <a:cs typeface="Gotham"/>
                  <a:sym typeface="Gotham"/>
                </a:rPr>
                <a:t>loisirs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l’usage</a:t>
              </a:r>
              <a:r>
                <a:rPr lang="en-US" sz="1000" dirty="0">
                  <a:solidFill>
                    <a:srgbClr val="000000"/>
                  </a:solidFill>
                  <a:latin typeface="Gotham"/>
                  <a:ea typeface="Gotham"/>
                  <a:cs typeface="Gotham"/>
                  <a:sym typeface="Gotham"/>
                </a:rPr>
                <a:t> des </a:t>
              </a:r>
              <a:r>
                <a:rPr lang="en-US" sz="1000" dirty="0" err="1">
                  <a:solidFill>
                    <a:srgbClr val="000000"/>
                  </a:solidFill>
                  <a:latin typeface="Gotham"/>
                  <a:ea typeface="Gotham"/>
                  <a:cs typeface="Gotham"/>
                  <a:sym typeface="Gotham"/>
                </a:rPr>
                <a:t>écrans</a:t>
              </a:r>
              <a:r>
                <a:rPr lang="en-US" sz="1000" dirty="0">
                  <a:solidFill>
                    <a:srgbClr val="000000"/>
                  </a:solidFill>
                  <a:latin typeface="Gotham"/>
                  <a:ea typeface="Gotham"/>
                  <a:cs typeface="Gotham"/>
                  <a:sym typeface="Gotham"/>
                </a:rPr>
                <a:t>.</a:t>
              </a:r>
            </a:p>
            <a:p>
              <a:pPr algn="just">
                <a:lnSpc>
                  <a:spcPts val="700"/>
                </a:lnSpc>
                <a:spcBef>
                  <a:spcPct val="0"/>
                </a:spcBef>
              </a:pPr>
              <a:endParaRPr lang="en-US" sz="1000" dirty="0">
                <a:solidFill>
                  <a:srgbClr val="000000"/>
                </a:solidFill>
                <a:latin typeface="Gotham"/>
                <a:ea typeface="Gotham"/>
                <a:cs typeface="Gotham"/>
                <a:sym typeface="Gotham"/>
              </a:endParaRPr>
            </a:p>
            <a:p>
              <a:pPr algn="just">
                <a:lnSpc>
                  <a:spcPts val="1400"/>
                </a:lnSpc>
                <a:spcBef>
                  <a:spcPct val="0"/>
                </a:spcBef>
              </a:pPr>
              <a:r>
                <a:rPr lang="en-US" sz="1000" dirty="0">
                  <a:solidFill>
                    <a:srgbClr val="000000"/>
                  </a:solidFill>
                  <a:latin typeface="Gotham"/>
                  <a:ea typeface="Gotham"/>
                  <a:cs typeface="Gotham"/>
                  <a:sym typeface="Gotham"/>
                </a:rPr>
                <a:t>A </a:t>
              </a:r>
              <a:r>
                <a:rPr lang="en-US" sz="1000" dirty="0" err="1">
                  <a:solidFill>
                    <a:srgbClr val="000000"/>
                  </a:solidFill>
                  <a:latin typeface="Gotham"/>
                  <a:ea typeface="Gotham"/>
                  <a:cs typeface="Gotham"/>
                  <a:sym typeface="Gotham"/>
                </a:rPr>
                <a:t>l’issue</a:t>
              </a:r>
              <a:r>
                <a:rPr lang="en-US" sz="1000" dirty="0">
                  <a:solidFill>
                    <a:srgbClr val="000000"/>
                  </a:solidFill>
                  <a:latin typeface="Gotham"/>
                  <a:ea typeface="Gotham"/>
                  <a:cs typeface="Gotham"/>
                  <a:sym typeface="Gotham"/>
                </a:rPr>
                <a:t> de </a:t>
              </a:r>
              <a:r>
                <a:rPr lang="en-US" sz="1000" dirty="0" err="1">
                  <a:solidFill>
                    <a:srgbClr val="000000"/>
                  </a:solidFill>
                  <a:latin typeface="Gotham"/>
                  <a:ea typeface="Gotham"/>
                  <a:cs typeface="Gotham"/>
                  <a:sym typeface="Gotham"/>
                </a:rPr>
                <a:t>ces</a:t>
              </a:r>
              <a:r>
                <a:rPr lang="en-US" sz="1000" dirty="0">
                  <a:solidFill>
                    <a:srgbClr val="000000"/>
                  </a:solidFill>
                  <a:latin typeface="Gotham"/>
                  <a:ea typeface="Gotham"/>
                  <a:cs typeface="Gotham"/>
                  <a:sym typeface="Gotham"/>
                </a:rPr>
                <a:t> rencontres, les femmes </a:t>
              </a:r>
              <a:r>
                <a:rPr lang="en-US" sz="1000" dirty="0" err="1">
                  <a:solidFill>
                    <a:srgbClr val="000000"/>
                  </a:solidFill>
                  <a:latin typeface="Gotham"/>
                  <a:ea typeface="Gotham"/>
                  <a:cs typeface="Gotham"/>
                  <a:sym typeface="Gotham"/>
                </a:rPr>
                <a:t>ont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identifié</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que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leur</a:t>
              </a:r>
              <a:r>
                <a:rPr lang="en-US" sz="1000" dirty="0">
                  <a:solidFill>
                    <a:srgbClr val="000000"/>
                  </a:solidFill>
                  <a:latin typeface="Gotham"/>
                  <a:ea typeface="Gotham"/>
                  <a:cs typeface="Gotham"/>
                  <a:sym typeface="Gotham"/>
                </a:rPr>
                <a:t> participation aux ateliers a </a:t>
              </a:r>
              <a:r>
                <a:rPr lang="en-US" sz="1000" dirty="0" err="1">
                  <a:solidFill>
                    <a:srgbClr val="000000"/>
                  </a:solidFill>
                  <a:latin typeface="Gotham"/>
                  <a:ea typeface="Gotham"/>
                  <a:cs typeface="Gotham"/>
                  <a:sym typeface="Gotham"/>
                </a:rPr>
                <a:t>permis</a:t>
              </a:r>
              <a:r>
                <a:rPr lang="en-US" sz="1000" dirty="0">
                  <a:solidFill>
                    <a:srgbClr val="000000"/>
                  </a:solidFill>
                  <a:latin typeface="Gotham"/>
                  <a:ea typeface="Gotham"/>
                  <a:cs typeface="Gotham"/>
                  <a:sym typeface="Gotham"/>
                </a:rPr>
                <a:t> de :</a:t>
              </a:r>
            </a:p>
            <a:p>
              <a:pPr algn="just">
                <a:lnSpc>
                  <a:spcPts val="1400"/>
                </a:lnSpc>
                <a:spcBef>
                  <a:spcPct val="0"/>
                </a:spcBef>
              </a:pPr>
              <a:r>
                <a:rPr lang="en-US" sz="1000" dirty="0">
                  <a:solidFill>
                    <a:srgbClr val="000000"/>
                  </a:solidFill>
                  <a:latin typeface="Gotham"/>
                  <a:ea typeface="Gotham"/>
                  <a:cs typeface="Gotham"/>
                  <a:sym typeface="Gotham"/>
                </a:rPr>
                <a:t>- </a:t>
              </a:r>
              <a:r>
                <a:rPr lang="en-US" sz="1000" b="1" dirty="0" err="1">
                  <a:solidFill>
                    <a:srgbClr val="5A1865"/>
                  </a:solidFill>
                  <a:latin typeface="Gotham Bold"/>
                  <a:ea typeface="Gotham Bold"/>
                  <a:cs typeface="Gotham Bold"/>
                  <a:sym typeface="Gotham Bold"/>
                </a:rPr>
                <a:t>Créer</a:t>
              </a:r>
              <a:r>
                <a:rPr lang="en-US" sz="1000" b="1" dirty="0">
                  <a:solidFill>
                    <a:srgbClr val="5A1865"/>
                  </a:solidFill>
                  <a:latin typeface="Gotham Bold"/>
                  <a:ea typeface="Gotham Bold"/>
                  <a:cs typeface="Gotham Bold"/>
                  <a:sym typeface="Gotham Bold"/>
                </a:rPr>
                <a:t> des liens, </a:t>
              </a:r>
              <a:r>
                <a:rPr lang="en-US" sz="1000" b="1" dirty="0" err="1">
                  <a:solidFill>
                    <a:srgbClr val="5A1865"/>
                  </a:solidFill>
                  <a:latin typeface="Gotham Bold"/>
                  <a:ea typeface="Gotham Bold"/>
                  <a:cs typeface="Gotham Bold"/>
                  <a:sym typeface="Gotham Bold"/>
                </a:rPr>
                <a:t>sociabiliser</a:t>
              </a:r>
              <a:r>
                <a:rPr lang="en-US" sz="1000" dirty="0">
                  <a:solidFill>
                    <a:srgbClr val="000000"/>
                  </a:solidFill>
                  <a:latin typeface="Gotham"/>
                  <a:ea typeface="Gotham"/>
                  <a:cs typeface="Gotham"/>
                  <a:sym typeface="Gotham"/>
                </a:rPr>
                <a:t> : les enfants </a:t>
              </a:r>
              <a:r>
                <a:rPr lang="en-US" sz="1000" dirty="0" err="1">
                  <a:solidFill>
                    <a:srgbClr val="000000"/>
                  </a:solidFill>
                  <a:latin typeface="Gotham"/>
                  <a:ea typeface="Gotham"/>
                  <a:cs typeface="Gotham"/>
                  <a:sym typeface="Gotham"/>
                </a:rPr>
                <a:t>vont</a:t>
              </a:r>
              <a:r>
                <a:rPr lang="en-US" sz="1000" dirty="0">
                  <a:solidFill>
                    <a:srgbClr val="000000"/>
                  </a:solidFill>
                  <a:latin typeface="Gotham"/>
                  <a:ea typeface="Gotham"/>
                  <a:cs typeface="Gotham"/>
                  <a:sym typeface="Gotham"/>
                </a:rPr>
                <a:t> plus </a:t>
              </a:r>
              <a:r>
                <a:rPr lang="en-US" sz="1000" dirty="0" err="1">
                  <a:solidFill>
                    <a:srgbClr val="000000"/>
                  </a:solidFill>
                  <a:latin typeface="Gotham"/>
                  <a:ea typeface="Gotham"/>
                  <a:cs typeface="Gotham"/>
                  <a:sym typeface="Gotham"/>
                </a:rPr>
                <a:t>facilement</a:t>
              </a:r>
              <a:r>
                <a:rPr lang="en-US" sz="1000" dirty="0">
                  <a:solidFill>
                    <a:srgbClr val="000000"/>
                  </a:solidFill>
                  <a:latin typeface="Gotham"/>
                  <a:ea typeface="Gotham"/>
                  <a:cs typeface="Gotham"/>
                  <a:sym typeface="Gotham"/>
                </a:rPr>
                <a:t> vers les </a:t>
              </a:r>
              <a:r>
                <a:rPr lang="en-US" sz="1000" dirty="0" err="1">
                  <a:solidFill>
                    <a:srgbClr val="000000"/>
                  </a:solidFill>
                  <a:latin typeface="Gotham"/>
                  <a:ea typeface="Gotham"/>
                  <a:cs typeface="Gotham"/>
                  <a:sym typeface="Gotham"/>
                </a:rPr>
                <a:t>autres</a:t>
              </a:r>
              <a:r>
                <a:rPr lang="en-US" sz="1000" dirty="0">
                  <a:solidFill>
                    <a:srgbClr val="000000"/>
                  </a:solidFill>
                  <a:latin typeface="Gotham"/>
                  <a:ea typeface="Gotham"/>
                  <a:cs typeface="Gotham"/>
                  <a:sym typeface="Gotham"/>
                </a:rPr>
                <a:t> enfants et vers les </a:t>
              </a:r>
              <a:r>
                <a:rPr lang="en-US" sz="1000" dirty="0" err="1">
                  <a:solidFill>
                    <a:srgbClr val="000000"/>
                  </a:solidFill>
                  <a:latin typeface="Gotham"/>
                  <a:ea typeface="Gotham"/>
                  <a:cs typeface="Gotham"/>
                  <a:sym typeface="Gotham"/>
                </a:rPr>
                <a:t>autres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adultes</a:t>
              </a:r>
              <a:r>
                <a:rPr lang="en-US" sz="1000" dirty="0">
                  <a:solidFill>
                    <a:srgbClr val="000000"/>
                  </a:solidFill>
                  <a:latin typeface="Gotham"/>
                  <a:ea typeface="Gotham"/>
                  <a:cs typeface="Gotham"/>
                  <a:sym typeface="Gotham"/>
                </a:rPr>
                <a:t>, les femmes </a:t>
              </a:r>
              <a:r>
                <a:rPr lang="en-US" sz="1000" dirty="0" err="1">
                  <a:solidFill>
                    <a:srgbClr val="000000"/>
                  </a:solidFill>
                  <a:latin typeface="Gotham"/>
                  <a:ea typeface="Gotham"/>
                  <a:cs typeface="Gotham"/>
                  <a:sym typeface="Gotham"/>
                </a:rPr>
                <a:t>ont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rencontré</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d’autres</a:t>
              </a:r>
              <a:r>
                <a:rPr lang="en-US" sz="1000" dirty="0">
                  <a:solidFill>
                    <a:srgbClr val="000000"/>
                  </a:solidFill>
                  <a:latin typeface="Gotham"/>
                  <a:ea typeface="Gotham"/>
                  <a:cs typeface="Gotham"/>
                  <a:sym typeface="Gotham"/>
                </a:rPr>
                <a:t> femmes-mères avec </a:t>
              </a:r>
              <a:r>
                <a:rPr lang="en-US" sz="1000" dirty="0" err="1">
                  <a:solidFill>
                    <a:srgbClr val="000000"/>
                  </a:solidFill>
                  <a:latin typeface="Gotham"/>
                  <a:ea typeface="Gotham"/>
                  <a:cs typeface="Gotham"/>
                  <a:sym typeface="Gotham"/>
                </a:rPr>
                <a:t>lesquelles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elles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échangent</a:t>
              </a:r>
              <a:r>
                <a:rPr lang="en-US" sz="1000" dirty="0">
                  <a:solidFill>
                    <a:srgbClr val="000000"/>
                  </a:solidFill>
                  <a:latin typeface="Gotham"/>
                  <a:ea typeface="Gotham"/>
                  <a:cs typeface="Gotham"/>
                  <a:sym typeface="Gotham"/>
                </a:rPr>
                <a:t>.</a:t>
              </a:r>
            </a:p>
            <a:p>
              <a:pPr algn="just">
                <a:lnSpc>
                  <a:spcPts val="1400"/>
                </a:lnSpc>
                <a:spcBef>
                  <a:spcPct val="0"/>
                </a:spcBef>
              </a:pPr>
              <a:r>
                <a:rPr lang="en-US" sz="1000" dirty="0">
                  <a:solidFill>
                    <a:srgbClr val="000000"/>
                  </a:solidFill>
                  <a:latin typeface="Gotham"/>
                  <a:ea typeface="Gotham"/>
                  <a:cs typeface="Gotham"/>
                  <a:sym typeface="Gotham"/>
                </a:rPr>
                <a:t>- </a:t>
              </a:r>
              <a:r>
                <a:rPr lang="en-US" sz="1000" b="1" dirty="0" err="1">
                  <a:solidFill>
                    <a:srgbClr val="591966"/>
                  </a:solidFill>
                  <a:latin typeface="Gotham Bold"/>
                  <a:ea typeface="Gotham Bold"/>
                  <a:cs typeface="Gotham Bold"/>
                  <a:sym typeface="Gotham Bold"/>
                </a:rPr>
                <a:t>Développer</a:t>
              </a:r>
              <a:r>
                <a:rPr lang="en-US" sz="1000" b="1" dirty="0">
                  <a:solidFill>
                    <a:srgbClr val="591966"/>
                  </a:solidFill>
                  <a:latin typeface="Gotham Bold"/>
                  <a:ea typeface="Gotham Bold"/>
                  <a:cs typeface="Gotham Bold"/>
                  <a:sym typeface="Gotham Bold"/>
                </a:rPr>
                <a:t> des </a:t>
              </a:r>
              <a:r>
                <a:rPr lang="en-US" sz="1000" b="1" dirty="0" err="1">
                  <a:solidFill>
                    <a:srgbClr val="591966"/>
                  </a:solidFill>
                  <a:latin typeface="Gotham Bold"/>
                  <a:ea typeface="Gotham Bold"/>
                  <a:cs typeface="Gotham Bold"/>
                  <a:sym typeface="Gotham Bold"/>
                </a:rPr>
                <a:t>connaissances</a:t>
              </a:r>
              <a:r>
                <a:rPr lang="en-US" sz="1000" b="1" dirty="0">
                  <a:solidFill>
                    <a:srgbClr val="591966"/>
                  </a:solidFill>
                  <a:latin typeface="Gotham Bold"/>
                  <a:ea typeface="Gotham Bold"/>
                  <a:cs typeface="Gotham Bold"/>
                  <a:sym typeface="Gotham Bold"/>
                </a:rPr>
                <a:t> et des savoir-faire</a:t>
              </a:r>
              <a:r>
                <a:rPr lang="en-US" sz="1000" dirty="0">
                  <a:solidFill>
                    <a:srgbClr val="000000"/>
                  </a:solidFill>
                  <a:latin typeface="Gotham"/>
                  <a:ea typeface="Gotham"/>
                  <a:cs typeface="Gotham"/>
                  <a:sym typeface="Gotham"/>
                </a:rPr>
                <a:t> : des pratiques, des </a:t>
              </a:r>
              <a:r>
                <a:rPr lang="en-US" sz="1000" dirty="0" err="1">
                  <a:solidFill>
                    <a:srgbClr val="000000"/>
                  </a:solidFill>
                  <a:latin typeface="Gotham"/>
                  <a:ea typeface="Gotham"/>
                  <a:cs typeface="Gotham"/>
                  <a:sym typeface="Gotham"/>
                </a:rPr>
                <a:t>gestes</a:t>
              </a:r>
              <a:r>
                <a:rPr lang="en-US" sz="1000" dirty="0">
                  <a:solidFill>
                    <a:srgbClr val="000000"/>
                  </a:solidFill>
                  <a:latin typeface="Gotham"/>
                  <a:ea typeface="Gotham"/>
                  <a:cs typeface="Gotham"/>
                  <a:sym typeface="Gotham"/>
                </a:rPr>
                <a:t>, des </a:t>
              </a:r>
              <a:r>
                <a:rPr lang="en-US" sz="1000" dirty="0" err="1">
                  <a:solidFill>
                    <a:srgbClr val="000000"/>
                  </a:solidFill>
                  <a:latin typeface="Gotham"/>
                  <a:ea typeface="Gotham"/>
                  <a:cs typeface="Gotham"/>
                  <a:sym typeface="Gotham"/>
                </a:rPr>
                <a:t>informations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acquises</a:t>
              </a:r>
              <a:r>
                <a:rPr lang="en-US" sz="1000" dirty="0">
                  <a:solidFill>
                    <a:srgbClr val="000000"/>
                  </a:solidFill>
                  <a:latin typeface="Gotham"/>
                  <a:ea typeface="Gotham"/>
                  <a:cs typeface="Gotham"/>
                  <a:sym typeface="Gotham"/>
                </a:rPr>
                <a:t> par </a:t>
              </a:r>
              <a:r>
                <a:rPr lang="en-US" sz="1000" dirty="0" err="1">
                  <a:solidFill>
                    <a:srgbClr val="000000"/>
                  </a:solidFill>
                  <a:latin typeface="Gotham"/>
                  <a:ea typeface="Gotham"/>
                  <a:cs typeface="Gotham"/>
                  <a:sym typeface="Gotham"/>
                </a:rPr>
                <a:t>l’expérience</a:t>
              </a:r>
              <a:r>
                <a:rPr lang="en-US" sz="1000" dirty="0">
                  <a:solidFill>
                    <a:srgbClr val="000000"/>
                  </a:solidFill>
                  <a:latin typeface="Gotham"/>
                  <a:ea typeface="Gotham"/>
                  <a:cs typeface="Gotham"/>
                  <a:sym typeface="Gotham"/>
                </a:rPr>
                <a:t> des </a:t>
              </a:r>
              <a:r>
                <a:rPr lang="en-US" sz="1000" dirty="0" err="1">
                  <a:solidFill>
                    <a:srgbClr val="000000"/>
                  </a:solidFill>
                  <a:latin typeface="Gotham"/>
                  <a:ea typeface="Gotham"/>
                  <a:cs typeface="Gotham"/>
                  <a:sym typeface="Gotham"/>
                </a:rPr>
                <a:t>autres</a:t>
              </a:r>
              <a:r>
                <a:rPr lang="en-US" sz="1000" dirty="0">
                  <a:solidFill>
                    <a:srgbClr val="000000"/>
                  </a:solidFill>
                  <a:latin typeface="Gotham"/>
                  <a:ea typeface="Gotham"/>
                  <a:cs typeface="Gotham"/>
                  <a:sym typeface="Gotham"/>
                </a:rPr>
                <a:t> et </a:t>
              </a:r>
              <a:r>
                <a:rPr lang="en-US" sz="1000" dirty="0" err="1">
                  <a:solidFill>
                    <a:srgbClr val="000000"/>
                  </a:solidFill>
                  <a:latin typeface="Gotham"/>
                  <a:ea typeface="Gotham"/>
                  <a:cs typeface="Gotham"/>
                  <a:sym typeface="Gotham"/>
                </a:rPr>
                <a:t>lors</a:t>
              </a:r>
              <a:r>
                <a:rPr lang="en-US" sz="1000" dirty="0">
                  <a:solidFill>
                    <a:srgbClr val="000000"/>
                  </a:solidFill>
                  <a:latin typeface="Gotham"/>
                  <a:ea typeface="Gotham"/>
                  <a:cs typeface="Gotham"/>
                  <a:sym typeface="Gotham"/>
                </a:rPr>
                <a:t> des sorties et interventions.</a:t>
              </a:r>
            </a:p>
            <a:p>
              <a:pPr algn="just">
                <a:lnSpc>
                  <a:spcPts val="1400"/>
                </a:lnSpc>
                <a:spcBef>
                  <a:spcPct val="0"/>
                </a:spcBef>
              </a:pPr>
              <a:r>
                <a:rPr lang="en-US" sz="1000" dirty="0">
                  <a:solidFill>
                    <a:srgbClr val="000000"/>
                  </a:solidFill>
                  <a:latin typeface="Gotham"/>
                  <a:ea typeface="Gotham"/>
                  <a:cs typeface="Gotham"/>
                  <a:sym typeface="Gotham"/>
                </a:rPr>
                <a:t>- </a:t>
              </a:r>
              <a:r>
                <a:rPr lang="en-US" sz="1000" b="1" dirty="0" err="1">
                  <a:solidFill>
                    <a:srgbClr val="5A1865"/>
                  </a:solidFill>
                  <a:latin typeface="Gotham Bold"/>
                  <a:ea typeface="Gotham Bold"/>
                  <a:cs typeface="Gotham Bold"/>
                  <a:sym typeface="Gotham Bold"/>
                </a:rPr>
                <a:t>Offrir</a:t>
              </a:r>
              <a:r>
                <a:rPr lang="en-US" sz="1000" b="1" dirty="0">
                  <a:solidFill>
                    <a:srgbClr val="5A1865"/>
                  </a:solidFill>
                  <a:latin typeface="Gotham Bold"/>
                  <a:ea typeface="Gotham Bold"/>
                  <a:cs typeface="Gotham Bold"/>
                  <a:sym typeface="Gotham Bold"/>
                </a:rPr>
                <a:t> du </a:t>
              </a:r>
              <a:r>
                <a:rPr lang="en-US" sz="1000" b="1" dirty="0" err="1">
                  <a:solidFill>
                    <a:srgbClr val="5A1865"/>
                  </a:solidFill>
                  <a:latin typeface="Gotham Bold"/>
                  <a:ea typeface="Gotham Bold"/>
                  <a:cs typeface="Gotham Bold"/>
                  <a:sym typeface="Gotham Bold"/>
                </a:rPr>
                <a:t>répit</a:t>
              </a:r>
              <a:r>
                <a:rPr lang="en-US" sz="1000" b="1" dirty="0">
                  <a:solidFill>
                    <a:srgbClr val="5A1865"/>
                  </a:solidFill>
                  <a:latin typeface="Gotham Bold"/>
                  <a:ea typeface="Gotham Bold"/>
                  <a:cs typeface="Gotham Bold"/>
                  <a:sym typeface="Gotham Bold"/>
                </a:rPr>
                <a:t> : </a:t>
              </a:r>
              <a:r>
                <a:rPr lang="en-US" sz="1000" dirty="0" err="1">
                  <a:solidFill>
                    <a:srgbClr val="000000"/>
                  </a:solidFill>
                  <a:latin typeface="Gotham"/>
                  <a:ea typeface="Gotham"/>
                  <a:cs typeface="Gotham"/>
                  <a:sym typeface="Gotham"/>
                </a:rPr>
                <a:t>moins</a:t>
              </a:r>
              <a:r>
                <a:rPr lang="en-US" sz="1000" dirty="0">
                  <a:solidFill>
                    <a:srgbClr val="000000"/>
                  </a:solidFill>
                  <a:latin typeface="Gotham"/>
                  <a:ea typeface="Gotham"/>
                  <a:cs typeface="Gotham"/>
                  <a:sym typeface="Gotham"/>
                </a:rPr>
                <a:t> de ruminations pendant le temps de </a:t>
              </a:r>
              <a:r>
                <a:rPr lang="en-US" sz="1000" dirty="0" err="1">
                  <a:solidFill>
                    <a:srgbClr val="000000"/>
                  </a:solidFill>
                  <a:latin typeface="Gotham"/>
                  <a:ea typeface="Gotham"/>
                  <a:cs typeface="Gotham"/>
                  <a:sym typeface="Gotham"/>
                </a:rPr>
                <a:t>l’atelier</a:t>
              </a:r>
              <a:r>
                <a:rPr lang="en-US" sz="1000" dirty="0">
                  <a:solidFill>
                    <a:srgbClr val="000000"/>
                  </a:solidFill>
                  <a:latin typeface="Gotham"/>
                  <a:ea typeface="Gotham"/>
                  <a:cs typeface="Gotham"/>
                  <a:sym typeface="Gotham"/>
                </a:rPr>
                <a:t>, diminution de la sensation de stress, pour les mères </a:t>
              </a:r>
              <a:r>
                <a:rPr lang="en-US" sz="1000" dirty="0" err="1">
                  <a:solidFill>
                    <a:srgbClr val="000000"/>
                  </a:solidFill>
                  <a:latin typeface="Gotham"/>
                  <a:ea typeface="Gotham"/>
                  <a:cs typeface="Gotham"/>
                  <a:sym typeface="Gotham"/>
                </a:rPr>
                <a:t>comme</a:t>
              </a:r>
              <a:r>
                <a:rPr lang="en-US" sz="1000" dirty="0">
                  <a:solidFill>
                    <a:srgbClr val="000000"/>
                  </a:solidFill>
                  <a:latin typeface="Gotham"/>
                  <a:ea typeface="Gotham"/>
                  <a:cs typeface="Gotham"/>
                  <a:sym typeface="Gotham"/>
                </a:rPr>
                <a:t> pour les enfants.</a:t>
              </a:r>
            </a:p>
            <a:p>
              <a:pPr algn="just">
                <a:lnSpc>
                  <a:spcPts val="1184"/>
                </a:lnSpc>
                <a:spcBef>
                  <a:spcPct val="0"/>
                </a:spcBef>
              </a:pPr>
              <a:endParaRPr lang="en-US" sz="1000" dirty="0">
                <a:solidFill>
                  <a:srgbClr val="000000"/>
                </a:solidFill>
                <a:latin typeface="Gotham"/>
                <a:ea typeface="Gotham"/>
                <a:cs typeface="Gotham"/>
                <a:sym typeface="Gotham"/>
              </a:endParaRPr>
            </a:p>
          </p:txBody>
        </p:sp>
      </p:grpSp>
      <p:grpSp>
        <p:nvGrpSpPr>
          <p:cNvPr id="5" name="Group 5"/>
          <p:cNvGrpSpPr/>
          <p:nvPr/>
        </p:nvGrpSpPr>
        <p:grpSpPr>
          <a:xfrm>
            <a:off x="6869305" y="10294350"/>
            <a:ext cx="378382" cy="47625"/>
            <a:chOff x="0" y="0"/>
            <a:chExt cx="241073" cy="30343"/>
          </a:xfrm>
        </p:grpSpPr>
        <p:sp>
          <p:nvSpPr>
            <p:cNvPr id="6" name="Freeform 6"/>
            <p:cNvSpPr/>
            <p:nvPr/>
          </p:nvSpPr>
          <p:spPr>
            <a:xfrm>
              <a:off x="0" y="0"/>
              <a:ext cx="241073" cy="30343"/>
            </a:xfrm>
            <a:custGeom>
              <a:avLst/>
              <a:gdLst/>
              <a:ahLst/>
              <a:cxnLst/>
              <a:rect l="l" t="t" r="r" b="b"/>
              <a:pathLst>
                <a:path w="241073" h="30343">
                  <a:moveTo>
                    <a:pt x="0" y="0"/>
                  </a:moveTo>
                  <a:lnTo>
                    <a:pt x="241073" y="0"/>
                  </a:lnTo>
                  <a:lnTo>
                    <a:pt x="241073" y="30343"/>
                  </a:lnTo>
                  <a:lnTo>
                    <a:pt x="0" y="30343"/>
                  </a:lnTo>
                  <a:close/>
                </a:path>
              </a:pathLst>
            </a:custGeom>
            <a:solidFill>
              <a:srgbClr val="FF6601"/>
            </a:solidFill>
          </p:spPr>
          <p:txBody>
            <a:bodyPr/>
            <a:lstStyle/>
            <a:p>
              <a:endParaRPr lang="fr-FR"/>
            </a:p>
          </p:txBody>
        </p:sp>
        <p:sp>
          <p:nvSpPr>
            <p:cNvPr id="7" name="TextBox 7"/>
            <p:cNvSpPr txBox="1"/>
            <p:nvPr/>
          </p:nvSpPr>
          <p:spPr>
            <a:xfrm>
              <a:off x="0" y="-38100"/>
              <a:ext cx="241073" cy="68443"/>
            </a:xfrm>
            <a:prstGeom prst="rect">
              <a:avLst/>
            </a:prstGeom>
          </p:spPr>
          <p:txBody>
            <a:bodyPr lIns="21000" tIns="21000" rIns="21000" bIns="21000" rtlCol="0" anchor="ctr"/>
            <a:lstStyle/>
            <a:p>
              <a:pPr algn="ctr">
                <a:lnSpc>
                  <a:spcPts val="1099"/>
                </a:lnSpc>
              </a:pPr>
              <a:endParaRPr/>
            </a:p>
          </p:txBody>
        </p:sp>
      </p:grpSp>
      <p:grpSp>
        <p:nvGrpSpPr>
          <p:cNvPr id="8" name="Group 8"/>
          <p:cNvGrpSpPr/>
          <p:nvPr/>
        </p:nvGrpSpPr>
        <p:grpSpPr>
          <a:xfrm>
            <a:off x="-765393" y="-8503"/>
            <a:ext cx="10076750" cy="817742"/>
            <a:chOff x="0" y="0"/>
            <a:chExt cx="6420053" cy="520996"/>
          </a:xfrm>
        </p:grpSpPr>
        <p:sp>
          <p:nvSpPr>
            <p:cNvPr id="9" name="Freeform 9"/>
            <p:cNvSpPr/>
            <p:nvPr/>
          </p:nvSpPr>
          <p:spPr>
            <a:xfrm>
              <a:off x="0" y="0"/>
              <a:ext cx="6420053" cy="520996"/>
            </a:xfrm>
            <a:custGeom>
              <a:avLst/>
              <a:gdLst/>
              <a:ahLst/>
              <a:cxnLst/>
              <a:rect l="l" t="t" r="r" b="b"/>
              <a:pathLst>
                <a:path w="6420053" h="520996">
                  <a:moveTo>
                    <a:pt x="0" y="0"/>
                  </a:moveTo>
                  <a:lnTo>
                    <a:pt x="6420053" y="0"/>
                  </a:lnTo>
                  <a:lnTo>
                    <a:pt x="6420053" y="520996"/>
                  </a:lnTo>
                  <a:lnTo>
                    <a:pt x="0" y="520996"/>
                  </a:lnTo>
                  <a:close/>
                </a:path>
              </a:pathLst>
            </a:custGeom>
            <a:solidFill>
              <a:srgbClr val="591966"/>
            </a:solidFill>
          </p:spPr>
          <p:txBody>
            <a:bodyPr/>
            <a:lstStyle/>
            <a:p>
              <a:endParaRPr lang="fr-FR"/>
            </a:p>
          </p:txBody>
        </p:sp>
        <p:sp>
          <p:nvSpPr>
            <p:cNvPr id="10" name="TextBox 10"/>
            <p:cNvSpPr txBox="1"/>
            <p:nvPr/>
          </p:nvSpPr>
          <p:spPr>
            <a:xfrm>
              <a:off x="0" y="-38100"/>
              <a:ext cx="6420053" cy="559096"/>
            </a:xfrm>
            <a:prstGeom prst="rect">
              <a:avLst/>
            </a:prstGeom>
          </p:spPr>
          <p:txBody>
            <a:bodyPr lIns="21000" tIns="21000" rIns="21000" bIns="21000" rtlCol="0" anchor="ctr"/>
            <a:lstStyle/>
            <a:p>
              <a:pPr algn="ctr">
                <a:lnSpc>
                  <a:spcPts val="1099"/>
                </a:lnSpc>
              </a:pPr>
              <a:endParaRPr/>
            </a:p>
          </p:txBody>
        </p:sp>
      </p:grpSp>
      <p:grpSp>
        <p:nvGrpSpPr>
          <p:cNvPr id="11" name="Group 11"/>
          <p:cNvGrpSpPr/>
          <p:nvPr/>
        </p:nvGrpSpPr>
        <p:grpSpPr>
          <a:xfrm>
            <a:off x="-201573" y="0"/>
            <a:ext cx="591792" cy="4252500"/>
            <a:chOff x="0" y="0"/>
            <a:chExt cx="377040" cy="2709333"/>
          </a:xfrm>
        </p:grpSpPr>
        <p:sp>
          <p:nvSpPr>
            <p:cNvPr id="12" name="Freeform 12"/>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591966"/>
            </a:solidFill>
          </p:spPr>
          <p:txBody>
            <a:bodyPr/>
            <a:lstStyle/>
            <a:p>
              <a:endParaRPr lang="fr-FR"/>
            </a:p>
          </p:txBody>
        </p:sp>
        <p:sp>
          <p:nvSpPr>
            <p:cNvPr id="13" name="TextBox 13"/>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14" name="Group 14"/>
          <p:cNvGrpSpPr/>
          <p:nvPr/>
        </p:nvGrpSpPr>
        <p:grpSpPr>
          <a:xfrm>
            <a:off x="108000" y="156643"/>
            <a:ext cx="3944791" cy="529442"/>
            <a:chOff x="0" y="0"/>
            <a:chExt cx="5259722" cy="705923"/>
          </a:xfrm>
        </p:grpSpPr>
        <p:sp>
          <p:nvSpPr>
            <p:cNvPr id="15" name="TextBox 15"/>
            <p:cNvSpPr txBox="1"/>
            <p:nvPr/>
          </p:nvSpPr>
          <p:spPr>
            <a:xfrm>
              <a:off x="976983" y="187139"/>
              <a:ext cx="4282739" cy="518784"/>
            </a:xfrm>
            <a:prstGeom prst="rect">
              <a:avLst/>
            </a:prstGeom>
          </p:spPr>
          <p:txBody>
            <a:bodyPr lIns="0" tIns="0" rIns="0" bIns="0" rtlCol="0" anchor="t">
              <a:spAutoFit/>
            </a:bodyPr>
            <a:lstStyle/>
            <a:p>
              <a:pPr marL="0" lvl="0" indent="0" algn="l">
                <a:lnSpc>
                  <a:spcPts val="2651"/>
                </a:lnSpc>
              </a:pPr>
              <a:r>
                <a:rPr lang="en-US" sz="2246" b="1" spc="-44">
                  <a:solidFill>
                    <a:srgbClr val="FFFFFF"/>
                  </a:solidFill>
                  <a:latin typeface="Agrandir Bold"/>
                  <a:ea typeface="Agrandir Bold"/>
                  <a:cs typeface="Agrandir Bold"/>
                  <a:sym typeface="Agrandir Bold"/>
                </a:rPr>
                <a:t>Être et faire ensemble</a:t>
              </a:r>
            </a:p>
          </p:txBody>
        </p:sp>
        <p:grpSp>
          <p:nvGrpSpPr>
            <p:cNvPr id="16" name="Group 16"/>
            <p:cNvGrpSpPr/>
            <p:nvPr/>
          </p:nvGrpSpPr>
          <p:grpSpPr>
            <a:xfrm>
              <a:off x="479420" y="614182"/>
              <a:ext cx="359831" cy="63500"/>
              <a:chOff x="0" y="0"/>
              <a:chExt cx="171941" cy="30343"/>
            </a:xfrm>
          </p:grpSpPr>
          <p:sp>
            <p:nvSpPr>
              <p:cNvPr id="17" name="Freeform 17"/>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FF6601"/>
              </a:solidFill>
            </p:spPr>
            <p:txBody>
              <a:bodyPr/>
              <a:lstStyle/>
              <a:p>
                <a:endParaRPr lang="fr-FR"/>
              </a:p>
            </p:txBody>
          </p:sp>
          <p:sp>
            <p:nvSpPr>
              <p:cNvPr id="18" name="TextBox 18"/>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9" name="TextBox 19"/>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FB6405"/>
                  </a:solidFill>
                  <a:latin typeface="Gotham Bold"/>
                  <a:ea typeface="Gotham Bold"/>
                  <a:cs typeface="Gotham Bold"/>
                  <a:sym typeface="Gotham Bold"/>
                </a:rPr>
                <a:t>2</a:t>
              </a:r>
            </a:p>
          </p:txBody>
        </p:sp>
      </p:grpSp>
      <p:grpSp>
        <p:nvGrpSpPr>
          <p:cNvPr id="20" name="Group 20"/>
          <p:cNvGrpSpPr/>
          <p:nvPr/>
        </p:nvGrpSpPr>
        <p:grpSpPr>
          <a:xfrm>
            <a:off x="515908" y="921004"/>
            <a:ext cx="319315" cy="341129"/>
            <a:chOff x="0" y="0"/>
            <a:chExt cx="114435" cy="122253"/>
          </a:xfrm>
        </p:grpSpPr>
        <p:sp>
          <p:nvSpPr>
            <p:cNvPr id="21" name="Freeform 21"/>
            <p:cNvSpPr/>
            <p:nvPr/>
          </p:nvSpPr>
          <p:spPr>
            <a:xfrm>
              <a:off x="0" y="0"/>
              <a:ext cx="114435" cy="122253"/>
            </a:xfrm>
            <a:custGeom>
              <a:avLst/>
              <a:gdLst/>
              <a:ahLst/>
              <a:cxnLst/>
              <a:rect l="l" t="t" r="r" b="b"/>
              <a:pathLst>
                <a:path w="114435" h="122253">
                  <a:moveTo>
                    <a:pt x="0" y="0"/>
                  </a:moveTo>
                  <a:lnTo>
                    <a:pt x="114435" y="0"/>
                  </a:lnTo>
                  <a:lnTo>
                    <a:pt x="114435" y="122253"/>
                  </a:lnTo>
                  <a:lnTo>
                    <a:pt x="0" y="122253"/>
                  </a:lnTo>
                  <a:close/>
                </a:path>
              </a:pathLst>
            </a:custGeom>
            <a:solidFill>
              <a:srgbClr val="FB6405"/>
            </a:solidFill>
          </p:spPr>
          <p:txBody>
            <a:bodyPr/>
            <a:lstStyle/>
            <a:p>
              <a:endParaRPr lang="fr-FR"/>
            </a:p>
          </p:txBody>
        </p:sp>
        <p:sp>
          <p:nvSpPr>
            <p:cNvPr id="22" name="TextBox 22"/>
            <p:cNvSpPr txBox="1"/>
            <p:nvPr/>
          </p:nvSpPr>
          <p:spPr>
            <a:xfrm>
              <a:off x="0" y="-38100"/>
              <a:ext cx="114435" cy="160353"/>
            </a:xfrm>
            <a:prstGeom prst="rect">
              <a:avLst/>
            </a:prstGeom>
          </p:spPr>
          <p:txBody>
            <a:bodyPr lIns="50800" tIns="50800" rIns="50800" bIns="50800" rtlCol="0" anchor="ctr"/>
            <a:lstStyle/>
            <a:p>
              <a:pPr algn="ctr">
                <a:lnSpc>
                  <a:spcPts val="1943"/>
                </a:lnSpc>
              </a:pPr>
              <a:endParaRPr/>
            </a:p>
          </p:txBody>
        </p:sp>
      </p:grpSp>
      <p:sp>
        <p:nvSpPr>
          <p:cNvPr id="23" name="Freeform 23"/>
          <p:cNvSpPr/>
          <p:nvPr/>
        </p:nvSpPr>
        <p:spPr>
          <a:xfrm>
            <a:off x="515908" y="6988428"/>
            <a:ext cx="2483584" cy="2983123"/>
          </a:xfrm>
          <a:custGeom>
            <a:avLst/>
            <a:gdLst/>
            <a:ahLst/>
            <a:cxnLst/>
            <a:rect l="l" t="t" r="r" b="b"/>
            <a:pathLst>
              <a:path w="2483584" h="2983123">
                <a:moveTo>
                  <a:pt x="0" y="0"/>
                </a:moveTo>
                <a:lnTo>
                  <a:pt x="2483584" y="0"/>
                </a:lnTo>
                <a:lnTo>
                  <a:pt x="2483584" y="2983123"/>
                </a:lnTo>
                <a:lnTo>
                  <a:pt x="0" y="2983123"/>
                </a:lnTo>
                <a:lnTo>
                  <a:pt x="0" y="0"/>
                </a:lnTo>
                <a:close/>
              </a:path>
            </a:pathLst>
          </a:custGeom>
          <a:blipFill>
            <a:blip r:embed="rId2"/>
            <a:stretch>
              <a:fillRect b="-11006"/>
            </a:stretch>
          </a:blipFill>
        </p:spPr>
        <p:txBody>
          <a:bodyPr/>
          <a:lstStyle/>
          <a:p>
            <a:endParaRPr lang="fr-FR"/>
          </a:p>
        </p:txBody>
      </p:sp>
      <p:sp>
        <p:nvSpPr>
          <p:cNvPr id="24" name="TextBox 24"/>
          <p:cNvSpPr txBox="1"/>
          <p:nvPr/>
        </p:nvSpPr>
        <p:spPr>
          <a:xfrm>
            <a:off x="3199242" y="6465769"/>
            <a:ext cx="4048444" cy="3990340"/>
          </a:xfrm>
          <a:prstGeom prst="rect">
            <a:avLst/>
          </a:prstGeom>
        </p:spPr>
        <p:txBody>
          <a:bodyPr lIns="0" tIns="0" rIns="0" bIns="0" rtlCol="0" anchor="t">
            <a:spAutoFit/>
          </a:bodyPr>
          <a:lstStyle/>
          <a:p>
            <a:pPr algn="just">
              <a:lnSpc>
                <a:spcPts val="1519"/>
              </a:lnSpc>
            </a:pPr>
            <a:r>
              <a:rPr lang="en-US" sz="949" spc="8">
                <a:solidFill>
                  <a:srgbClr val="000000"/>
                </a:solidFill>
                <a:latin typeface="Gotham"/>
                <a:ea typeface="Gotham"/>
                <a:cs typeface="Gotham"/>
                <a:sym typeface="Gotham"/>
              </a:rPr>
              <a:t>Dans la perspective de leur poursuite les ateliers devraient :</a:t>
            </a:r>
          </a:p>
          <a:p>
            <a:pPr marL="205104" lvl="1" indent="-102552" algn="just">
              <a:lnSpc>
                <a:spcPts val="1519"/>
              </a:lnSpc>
              <a:buFont typeface="Arial"/>
              <a:buChar char="•"/>
            </a:pPr>
            <a:r>
              <a:rPr lang="en-US" sz="949" spc="8">
                <a:solidFill>
                  <a:srgbClr val="000000"/>
                </a:solidFill>
                <a:latin typeface="Gotham"/>
                <a:ea typeface="Gotham"/>
                <a:cs typeface="Gotham"/>
                <a:sym typeface="Gotham"/>
              </a:rPr>
              <a:t>ajouter une dimension de transmission à travers le partage de chants, contes et recettes</a:t>
            </a:r>
          </a:p>
          <a:p>
            <a:pPr marL="205104" lvl="1" indent="-102552" algn="just">
              <a:lnSpc>
                <a:spcPts val="1519"/>
              </a:lnSpc>
              <a:buFont typeface="Arial"/>
              <a:buChar char="•"/>
            </a:pPr>
            <a:r>
              <a:rPr lang="en-US" sz="949" spc="8">
                <a:solidFill>
                  <a:srgbClr val="000000"/>
                </a:solidFill>
                <a:latin typeface="Gotham"/>
                <a:ea typeface="Gotham"/>
                <a:cs typeface="Gotham"/>
                <a:sym typeface="Gotham"/>
              </a:rPr>
              <a:t>garder trace de leurs apports (développement des enfants, connaissances acquises, etc.) par la création d’un objet (livre, album photo, guide, cahier journal, …)</a:t>
            </a:r>
          </a:p>
          <a:p>
            <a:pPr algn="just">
              <a:lnSpc>
                <a:spcPts val="1519"/>
              </a:lnSpc>
            </a:pPr>
            <a:r>
              <a:rPr lang="en-US" sz="949" spc="8">
                <a:solidFill>
                  <a:srgbClr val="000000"/>
                </a:solidFill>
                <a:latin typeface="Gotham"/>
                <a:ea typeface="Gotham"/>
                <a:cs typeface="Gotham"/>
                <a:sym typeface="Gotham"/>
              </a:rPr>
              <a:t>Toutefois, la problématique de la pérennisation du groupe est venue remettre en question l’évolution de l’atelier. Parmi les familles fréquentant régulièrement ou très régulièrement l’atelier, 1 seule est encore disponible début 2026. Certaines familles ont été hébergées hors de la Métropole. D’autres familles, suite à la perte de leur hébergement, ont trouvé des solutions de fortune trop précaires pour leur permettre de venir de manière assidue. Enfin, certaines ont obtenu une place en crèche pour leur enfant. Ainsi, si le soutien à la parentalité, la diminution du sentiment d’isolement, ou la sociabilisation des enfants restent des objectifs importants pour les femmes-mères que nous accompagnons, les modalités de l’atelier sont à repenser dorénavant pour les adapter aux nouvelles contraintes auxquelles elles font face.</a:t>
            </a:r>
          </a:p>
          <a:p>
            <a:pPr algn="r">
              <a:lnSpc>
                <a:spcPts val="1519"/>
              </a:lnSpc>
            </a:pPr>
            <a:r>
              <a:rPr lang="en-US" sz="949" spc="8">
                <a:solidFill>
                  <a:srgbClr val="000000"/>
                </a:solidFill>
                <a:latin typeface="Gotham"/>
                <a:ea typeface="Gotham"/>
                <a:cs typeface="Gotham"/>
                <a:sym typeface="Gotham"/>
              </a:rPr>
              <a:t>Aurélie Arnoux</a:t>
            </a:r>
          </a:p>
          <a:p>
            <a:pPr algn="just">
              <a:lnSpc>
                <a:spcPts val="1519"/>
              </a:lnSpc>
            </a:pPr>
            <a:endParaRPr lang="en-US" sz="949" spc="8">
              <a:solidFill>
                <a:srgbClr val="000000"/>
              </a:solidFill>
              <a:latin typeface="Gotham"/>
              <a:ea typeface="Gotham"/>
              <a:cs typeface="Gotham"/>
              <a:sym typeface="Gotham"/>
            </a:endParaRPr>
          </a:p>
        </p:txBody>
      </p:sp>
      <p:sp>
        <p:nvSpPr>
          <p:cNvPr id="25" name="TextBox 25"/>
          <p:cNvSpPr txBox="1"/>
          <p:nvPr/>
        </p:nvSpPr>
        <p:spPr>
          <a:xfrm>
            <a:off x="317591" y="10095912"/>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21744" y="895039"/>
            <a:ext cx="5716511" cy="604766"/>
          </a:xfrm>
          <a:prstGeom prst="rect">
            <a:avLst/>
          </a:prstGeom>
        </p:spPr>
        <p:txBody>
          <a:bodyPr lIns="0" tIns="0" rIns="0" bIns="0" rtlCol="0" anchor="t">
            <a:spAutoFit/>
          </a:bodyPr>
          <a:lstStyle/>
          <a:p>
            <a:pPr algn="l">
              <a:lnSpc>
                <a:spcPts val="2179"/>
              </a:lnSpc>
            </a:pPr>
            <a:r>
              <a:rPr lang="en-US" sz="1846" b="1" spc="-36">
                <a:solidFill>
                  <a:srgbClr val="591966"/>
                </a:solidFill>
                <a:latin typeface="Agrandir Bold"/>
                <a:ea typeface="Agrandir Bold"/>
                <a:cs typeface="Agrandir Bold"/>
                <a:sym typeface="Agrandir Bold"/>
              </a:rPr>
              <a:t>Atelier de fabrique (sensible)</a:t>
            </a:r>
          </a:p>
          <a:p>
            <a:pPr marL="0" lvl="0" indent="0" algn="l">
              <a:lnSpc>
                <a:spcPts val="2179"/>
              </a:lnSpc>
            </a:pPr>
            <a:r>
              <a:rPr lang="en-US" sz="1846" b="1" spc="-36">
                <a:solidFill>
                  <a:srgbClr val="591966"/>
                </a:solidFill>
                <a:latin typeface="Agrandir Bold"/>
                <a:ea typeface="Agrandir Bold"/>
                <a:cs typeface="Agrandir Bold"/>
                <a:sym typeface="Agrandir Bold"/>
              </a:rPr>
              <a:t>L’arbre déployé-déposé</a:t>
            </a:r>
          </a:p>
        </p:txBody>
      </p:sp>
      <p:grpSp>
        <p:nvGrpSpPr>
          <p:cNvPr id="3" name="Group 3"/>
          <p:cNvGrpSpPr/>
          <p:nvPr/>
        </p:nvGrpSpPr>
        <p:grpSpPr>
          <a:xfrm>
            <a:off x="6809793" y="8575810"/>
            <a:ext cx="378382" cy="47625"/>
            <a:chOff x="0" y="0"/>
            <a:chExt cx="241073" cy="30343"/>
          </a:xfrm>
        </p:grpSpPr>
        <p:sp>
          <p:nvSpPr>
            <p:cNvPr id="4" name="Freeform 4"/>
            <p:cNvSpPr/>
            <p:nvPr/>
          </p:nvSpPr>
          <p:spPr>
            <a:xfrm>
              <a:off x="0" y="0"/>
              <a:ext cx="241073" cy="30343"/>
            </a:xfrm>
            <a:custGeom>
              <a:avLst/>
              <a:gdLst/>
              <a:ahLst/>
              <a:cxnLst/>
              <a:rect l="l" t="t" r="r" b="b"/>
              <a:pathLst>
                <a:path w="241073" h="30343">
                  <a:moveTo>
                    <a:pt x="0" y="0"/>
                  </a:moveTo>
                  <a:lnTo>
                    <a:pt x="241073" y="0"/>
                  </a:lnTo>
                  <a:lnTo>
                    <a:pt x="241073" y="30343"/>
                  </a:lnTo>
                  <a:lnTo>
                    <a:pt x="0" y="30343"/>
                  </a:lnTo>
                  <a:close/>
                </a:path>
              </a:pathLst>
            </a:custGeom>
            <a:solidFill>
              <a:srgbClr val="FF6601"/>
            </a:solidFill>
          </p:spPr>
          <p:txBody>
            <a:bodyPr/>
            <a:lstStyle/>
            <a:p>
              <a:endParaRPr lang="fr-FR"/>
            </a:p>
          </p:txBody>
        </p:sp>
        <p:sp>
          <p:nvSpPr>
            <p:cNvPr id="5" name="TextBox 5"/>
            <p:cNvSpPr txBox="1"/>
            <p:nvPr/>
          </p:nvSpPr>
          <p:spPr>
            <a:xfrm>
              <a:off x="0" y="-38100"/>
              <a:ext cx="241073" cy="68443"/>
            </a:xfrm>
            <a:prstGeom prst="rect">
              <a:avLst/>
            </a:prstGeom>
          </p:spPr>
          <p:txBody>
            <a:bodyPr lIns="21000" tIns="21000" rIns="21000" bIns="21000" rtlCol="0" anchor="ctr"/>
            <a:lstStyle/>
            <a:p>
              <a:pPr algn="ctr">
                <a:lnSpc>
                  <a:spcPts val="1099"/>
                </a:lnSpc>
              </a:pPr>
              <a:endParaRPr/>
            </a:p>
          </p:txBody>
        </p:sp>
      </p:grpSp>
      <p:grpSp>
        <p:nvGrpSpPr>
          <p:cNvPr id="6" name="Group 6"/>
          <p:cNvGrpSpPr/>
          <p:nvPr/>
        </p:nvGrpSpPr>
        <p:grpSpPr>
          <a:xfrm>
            <a:off x="-765393" y="-8503"/>
            <a:ext cx="10076750" cy="817742"/>
            <a:chOff x="0" y="0"/>
            <a:chExt cx="6420053" cy="520996"/>
          </a:xfrm>
        </p:grpSpPr>
        <p:sp>
          <p:nvSpPr>
            <p:cNvPr id="7" name="Freeform 7"/>
            <p:cNvSpPr/>
            <p:nvPr/>
          </p:nvSpPr>
          <p:spPr>
            <a:xfrm>
              <a:off x="0" y="0"/>
              <a:ext cx="6420053" cy="520996"/>
            </a:xfrm>
            <a:custGeom>
              <a:avLst/>
              <a:gdLst/>
              <a:ahLst/>
              <a:cxnLst/>
              <a:rect l="l" t="t" r="r" b="b"/>
              <a:pathLst>
                <a:path w="6420053" h="520996">
                  <a:moveTo>
                    <a:pt x="0" y="0"/>
                  </a:moveTo>
                  <a:lnTo>
                    <a:pt x="6420053" y="0"/>
                  </a:lnTo>
                  <a:lnTo>
                    <a:pt x="6420053" y="520996"/>
                  </a:lnTo>
                  <a:lnTo>
                    <a:pt x="0" y="520996"/>
                  </a:lnTo>
                  <a:close/>
                </a:path>
              </a:pathLst>
            </a:custGeom>
            <a:solidFill>
              <a:srgbClr val="591966"/>
            </a:solidFill>
          </p:spPr>
          <p:txBody>
            <a:bodyPr/>
            <a:lstStyle/>
            <a:p>
              <a:endParaRPr lang="fr-FR"/>
            </a:p>
          </p:txBody>
        </p:sp>
        <p:sp>
          <p:nvSpPr>
            <p:cNvPr id="8" name="TextBox 8"/>
            <p:cNvSpPr txBox="1"/>
            <p:nvPr/>
          </p:nvSpPr>
          <p:spPr>
            <a:xfrm>
              <a:off x="0" y="-38100"/>
              <a:ext cx="6420053" cy="559096"/>
            </a:xfrm>
            <a:prstGeom prst="rect">
              <a:avLst/>
            </a:prstGeom>
          </p:spPr>
          <p:txBody>
            <a:bodyPr lIns="21000" tIns="21000" rIns="21000" bIns="21000" rtlCol="0" anchor="ctr"/>
            <a:lstStyle/>
            <a:p>
              <a:pPr algn="ctr">
                <a:lnSpc>
                  <a:spcPts val="1099"/>
                </a:lnSpc>
              </a:pPr>
              <a:endParaRPr/>
            </a:p>
          </p:txBody>
        </p:sp>
      </p:grpSp>
      <p:sp>
        <p:nvSpPr>
          <p:cNvPr id="9" name="TextBox 9"/>
          <p:cNvSpPr txBox="1"/>
          <p:nvPr/>
        </p:nvSpPr>
        <p:spPr>
          <a:xfrm>
            <a:off x="515908" y="1604580"/>
            <a:ext cx="3437920" cy="7445556"/>
          </a:xfrm>
          <a:prstGeom prst="rect">
            <a:avLst/>
          </a:prstGeom>
        </p:spPr>
        <p:txBody>
          <a:bodyPr lIns="0" tIns="0" rIns="0" bIns="0" rtlCol="0" anchor="t">
            <a:spAutoFit/>
          </a:bodyPr>
          <a:lstStyle/>
          <a:p>
            <a:pPr algn="just">
              <a:lnSpc>
                <a:spcPts val="1402"/>
              </a:lnSpc>
            </a:pPr>
            <a:r>
              <a:rPr lang="en-US" sz="1001">
                <a:solidFill>
                  <a:srgbClr val="000000"/>
                </a:solidFill>
                <a:latin typeface="Gotham"/>
                <a:ea typeface="Gotham"/>
                <a:cs typeface="Gotham"/>
                <a:sym typeface="Gotham"/>
              </a:rPr>
              <a:t>Cette saison 2025-2026, l’atelier de fabrique autour de la transmission a de nouveau pris place dans les propositions d’ateliers faites aux femmes soutenues par Passerelles Buissonnières. L’invitation a été faite à des femmes ayant des enfants et désirant trouver une manière « sensible » de transmettre leurs savoirs, ressources et vécus. Il s’agissait de venir un vendredi par mois, déployer certaines ramifications de leur vécu « à penser/imaginer comme arbre » - un arbre aux multiples branches et racines vivant au cœur d’un monde complexe, un arbre aux ramifications - déployées, encore en germe ou bourgeonnantes, accessibles ou disparues, profondes, fragiles ou abîmées, oubliées ou renouvelées, taillées ou tournoyantes, retombées ou récurrentes, montantes ou rayonnantes… Un arbre rempli de ramifications façonnant leur présent comme de potentiels de partages. </a:t>
            </a:r>
          </a:p>
          <a:p>
            <a:pPr algn="just">
              <a:lnSpc>
                <a:spcPts val="702"/>
              </a:lnSpc>
            </a:pPr>
            <a:r>
              <a:rPr lang="en-US" sz="501">
                <a:solidFill>
                  <a:srgbClr val="000000"/>
                </a:solidFill>
                <a:latin typeface="Gotham"/>
                <a:ea typeface="Gotham"/>
                <a:cs typeface="Gotham"/>
                <a:sym typeface="Gotham"/>
              </a:rPr>
              <a:t> </a:t>
            </a:r>
          </a:p>
          <a:p>
            <a:pPr algn="just">
              <a:lnSpc>
                <a:spcPts val="1402"/>
              </a:lnSpc>
            </a:pPr>
            <a:r>
              <a:rPr lang="en-US" sz="1001">
                <a:solidFill>
                  <a:srgbClr val="000000"/>
                </a:solidFill>
                <a:latin typeface="Gotham"/>
                <a:ea typeface="Gotham"/>
                <a:cs typeface="Gotham"/>
                <a:sym typeface="Gotham"/>
              </a:rPr>
              <a:t>Cinq femmes (dont 3 plus engagées) sont venues suivre la lancée de cet atelier. Avec elles nous avons pu commencer à déposer :</a:t>
            </a:r>
          </a:p>
          <a:p>
            <a:pPr algn="just">
              <a:lnSpc>
                <a:spcPts val="1402"/>
              </a:lnSpc>
            </a:pPr>
            <a:r>
              <a:rPr lang="en-US" sz="1001">
                <a:solidFill>
                  <a:srgbClr val="000000"/>
                </a:solidFill>
                <a:latin typeface="Gotham"/>
                <a:ea typeface="Gotham"/>
                <a:cs typeface="Gotham"/>
                <a:sym typeface="Gotham"/>
              </a:rPr>
              <a:t>- A partir du paysage de leurs mains pouvant prendre la forme de la graine de leur arbre ont été prises des photos permettant la composition poétique, l’observation et l’échange.</a:t>
            </a:r>
          </a:p>
          <a:p>
            <a:pPr algn="just">
              <a:lnSpc>
                <a:spcPts val="1402"/>
              </a:lnSpc>
            </a:pPr>
            <a:r>
              <a:rPr lang="en-US" sz="1001">
                <a:solidFill>
                  <a:srgbClr val="000000"/>
                </a:solidFill>
                <a:latin typeface="Gotham"/>
                <a:ea typeface="Gotham"/>
                <a:cs typeface="Gotham"/>
                <a:sym typeface="Gotham"/>
              </a:rPr>
              <a:t>- A partir d’un protocole d’écriture de mots des premiers mots-bourgeons pouvant esquisser les branches à déployer, ont vu le jour : mots sédiments (en lien avec des choses anciennes, voire les ancêtres), mots enracinés (souvenirs d’enfance, lieux, sensations, saveurs, événements), mots cachés (ce qu’on aurait aimé ou pas mais qu’on image présent dans le vécu-graine), mots menaces/poison (sentiment, métaphore, couleur), mots de sève forte (résistance, force, puissance, valeur, actes, métaphore, couleur), mots de tronc (valeurs solides), mots feuilles (respirant et ressourçant), mots de branches (faisceau, histoire, directions multiples), mots fleurs (re·naissance, couleur, parfum, saveur), mots d’accueil (l’arbre abri).</a:t>
            </a:r>
          </a:p>
          <a:p>
            <a:pPr algn="just">
              <a:lnSpc>
                <a:spcPts val="1402"/>
              </a:lnSpc>
            </a:pPr>
            <a:endParaRPr lang="en-US" sz="1001">
              <a:solidFill>
                <a:srgbClr val="000000"/>
              </a:solidFill>
              <a:latin typeface="Gotham"/>
              <a:ea typeface="Gotham"/>
              <a:cs typeface="Gotham"/>
              <a:sym typeface="Gotham"/>
            </a:endParaRPr>
          </a:p>
          <a:p>
            <a:pPr algn="just">
              <a:lnSpc>
                <a:spcPts val="1402"/>
              </a:lnSpc>
              <a:spcBef>
                <a:spcPct val="0"/>
              </a:spcBef>
            </a:pPr>
            <a:endParaRPr lang="en-US" sz="1001">
              <a:solidFill>
                <a:srgbClr val="000000"/>
              </a:solidFill>
              <a:latin typeface="Gotham"/>
              <a:ea typeface="Gotham"/>
              <a:cs typeface="Gotham"/>
              <a:sym typeface="Gotham"/>
            </a:endParaRPr>
          </a:p>
        </p:txBody>
      </p:sp>
      <p:grpSp>
        <p:nvGrpSpPr>
          <p:cNvPr id="10" name="Group 10"/>
          <p:cNvGrpSpPr/>
          <p:nvPr/>
        </p:nvGrpSpPr>
        <p:grpSpPr>
          <a:xfrm>
            <a:off x="-201573" y="0"/>
            <a:ext cx="591792" cy="4252500"/>
            <a:chOff x="0" y="0"/>
            <a:chExt cx="377040" cy="2709333"/>
          </a:xfrm>
        </p:grpSpPr>
        <p:sp>
          <p:nvSpPr>
            <p:cNvPr id="11" name="Freeform 11"/>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591966"/>
            </a:solidFill>
          </p:spPr>
          <p:txBody>
            <a:bodyPr/>
            <a:lstStyle/>
            <a:p>
              <a:endParaRPr lang="fr-FR"/>
            </a:p>
          </p:txBody>
        </p:sp>
        <p:sp>
          <p:nvSpPr>
            <p:cNvPr id="12" name="TextBox 12"/>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13" name="Group 13"/>
          <p:cNvGrpSpPr/>
          <p:nvPr/>
        </p:nvGrpSpPr>
        <p:grpSpPr>
          <a:xfrm>
            <a:off x="108000" y="156643"/>
            <a:ext cx="3944791" cy="529442"/>
            <a:chOff x="0" y="0"/>
            <a:chExt cx="5259722" cy="705923"/>
          </a:xfrm>
        </p:grpSpPr>
        <p:sp>
          <p:nvSpPr>
            <p:cNvPr id="14" name="TextBox 14"/>
            <p:cNvSpPr txBox="1"/>
            <p:nvPr/>
          </p:nvSpPr>
          <p:spPr>
            <a:xfrm>
              <a:off x="976983" y="187139"/>
              <a:ext cx="4282739" cy="518784"/>
            </a:xfrm>
            <a:prstGeom prst="rect">
              <a:avLst/>
            </a:prstGeom>
          </p:spPr>
          <p:txBody>
            <a:bodyPr lIns="0" tIns="0" rIns="0" bIns="0" rtlCol="0" anchor="t">
              <a:spAutoFit/>
            </a:bodyPr>
            <a:lstStyle/>
            <a:p>
              <a:pPr marL="0" lvl="0" indent="0" algn="l">
                <a:lnSpc>
                  <a:spcPts val="2651"/>
                </a:lnSpc>
              </a:pPr>
              <a:r>
                <a:rPr lang="en-US" sz="2246" b="1" spc="-44">
                  <a:solidFill>
                    <a:srgbClr val="FFFFFF"/>
                  </a:solidFill>
                  <a:latin typeface="Agrandir Bold"/>
                  <a:ea typeface="Agrandir Bold"/>
                  <a:cs typeface="Agrandir Bold"/>
                  <a:sym typeface="Agrandir Bold"/>
                </a:rPr>
                <a:t>Être et faire ensemble</a:t>
              </a:r>
            </a:p>
          </p:txBody>
        </p:sp>
        <p:grpSp>
          <p:nvGrpSpPr>
            <p:cNvPr id="15" name="Group 15"/>
            <p:cNvGrpSpPr/>
            <p:nvPr/>
          </p:nvGrpSpPr>
          <p:grpSpPr>
            <a:xfrm>
              <a:off x="479420" y="614182"/>
              <a:ext cx="359831" cy="63500"/>
              <a:chOff x="0" y="0"/>
              <a:chExt cx="171941" cy="30343"/>
            </a:xfrm>
          </p:grpSpPr>
          <p:sp>
            <p:nvSpPr>
              <p:cNvPr id="16" name="Freeform 16"/>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FF6601"/>
              </a:solidFill>
            </p:spPr>
            <p:txBody>
              <a:bodyPr/>
              <a:lstStyle/>
              <a:p>
                <a:endParaRPr lang="fr-FR"/>
              </a:p>
            </p:txBody>
          </p:sp>
          <p:sp>
            <p:nvSpPr>
              <p:cNvPr id="17" name="TextBox 17"/>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8" name="TextBox 18"/>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FB6405"/>
                  </a:solidFill>
                  <a:latin typeface="Gotham Bold"/>
                  <a:ea typeface="Gotham Bold"/>
                  <a:cs typeface="Gotham Bold"/>
                  <a:sym typeface="Gotham Bold"/>
                </a:rPr>
                <a:t>2</a:t>
              </a:r>
            </a:p>
          </p:txBody>
        </p:sp>
      </p:grpSp>
      <p:grpSp>
        <p:nvGrpSpPr>
          <p:cNvPr id="19" name="Group 19"/>
          <p:cNvGrpSpPr/>
          <p:nvPr/>
        </p:nvGrpSpPr>
        <p:grpSpPr>
          <a:xfrm>
            <a:off x="515908" y="921004"/>
            <a:ext cx="319315" cy="341129"/>
            <a:chOff x="0" y="0"/>
            <a:chExt cx="114435" cy="122253"/>
          </a:xfrm>
        </p:grpSpPr>
        <p:sp>
          <p:nvSpPr>
            <p:cNvPr id="20" name="Freeform 20"/>
            <p:cNvSpPr/>
            <p:nvPr/>
          </p:nvSpPr>
          <p:spPr>
            <a:xfrm>
              <a:off x="0" y="0"/>
              <a:ext cx="114435" cy="122253"/>
            </a:xfrm>
            <a:custGeom>
              <a:avLst/>
              <a:gdLst/>
              <a:ahLst/>
              <a:cxnLst/>
              <a:rect l="l" t="t" r="r" b="b"/>
              <a:pathLst>
                <a:path w="114435" h="122253">
                  <a:moveTo>
                    <a:pt x="0" y="0"/>
                  </a:moveTo>
                  <a:lnTo>
                    <a:pt x="114435" y="0"/>
                  </a:lnTo>
                  <a:lnTo>
                    <a:pt x="114435" y="122253"/>
                  </a:lnTo>
                  <a:lnTo>
                    <a:pt x="0" y="122253"/>
                  </a:lnTo>
                  <a:close/>
                </a:path>
              </a:pathLst>
            </a:custGeom>
            <a:solidFill>
              <a:srgbClr val="FB6405"/>
            </a:solidFill>
          </p:spPr>
          <p:txBody>
            <a:bodyPr/>
            <a:lstStyle/>
            <a:p>
              <a:endParaRPr lang="fr-FR"/>
            </a:p>
          </p:txBody>
        </p:sp>
        <p:sp>
          <p:nvSpPr>
            <p:cNvPr id="21" name="TextBox 21"/>
            <p:cNvSpPr txBox="1"/>
            <p:nvPr/>
          </p:nvSpPr>
          <p:spPr>
            <a:xfrm>
              <a:off x="0" y="-38100"/>
              <a:ext cx="114435" cy="160353"/>
            </a:xfrm>
            <a:prstGeom prst="rect">
              <a:avLst/>
            </a:prstGeom>
          </p:spPr>
          <p:txBody>
            <a:bodyPr lIns="50800" tIns="50800" rIns="50800" bIns="50800" rtlCol="0" anchor="ctr"/>
            <a:lstStyle/>
            <a:p>
              <a:pPr algn="ctr">
                <a:lnSpc>
                  <a:spcPts val="1943"/>
                </a:lnSpc>
              </a:pPr>
              <a:endParaRPr/>
            </a:p>
          </p:txBody>
        </p:sp>
      </p:grpSp>
      <p:sp>
        <p:nvSpPr>
          <p:cNvPr id="22" name="TextBox 22"/>
          <p:cNvSpPr txBox="1"/>
          <p:nvPr/>
        </p:nvSpPr>
        <p:spPr>
          <a:xfrm>
            <a:off x="4272982" y="1542105"/>
            <a:ext cx="2915193" cy="7147853"/>
          </a:xfrm>
          <a:prstGeom prst="rect">
            <a:avLst/>
          </a:prstGeom>
        </p:spPr>
        <p:txBody>
          <a:bodyPr lIns="0" tIns="0" rIns="0" bIns="0" rtlCol="0" anchor="t">
            <a:spAutoFit/>
          </a:bodyPr>
          <a:lstStyle/>
          <a:p>
            <a:pPr algn="just">
              <a:lnSpc>
                <a:spcPts val="1399"/>
              </a:lnSpc>
            </a:pPr>
            <a:r>
              <a:rPr lang="en-US" sz="999">
                <a:solidFill>
                  <a:srgbClr val="000000"/>
                </a:solidFill>
                <a:latin typeface="Gotham"/>
                <a:ea typeface="Gotham"/>
                <a:cs typeface="Gotham"/>
                <a:sym typeface="Gotham"/>
              </a:rPr>
              <a:t>Pour accompagner le chemin de la transmission, nous avons également amorcé le tracé graphique d’une carte (à trois couches superposées) de leur départ de leur pays et de leur arrivée en France, en cherchant à observer le parcours espéré-désiré, le parcours conseillé-désigné et le parcours réalisé.</a:t>
            </a:r>
          </a:p>
          <a:p>
            <a:pPr algn="just">
              <a:lnSpc>
                <a:spcPts val="699"/>
              </a:lnSpc>
            </a:pPr>
            <a:endParaRPr lang="en-US" sz="999">
              <a:solidFill>
                <a:srgbClr val="000000"/>
              </a:solidFill>
              <a:latin typeface="Gotham"/>
              <a:ea typeface="Gotham"/>
              <a:cs typeface="Gotham"/>
              <a:sym typeface="Gotham"/>
            </a:endParaRPr>
          </a:p>
          <a:p>
            <a:pPr algn="just">
              <a:lnSpc>
                <a:spcPts val="1399"/>
              </a:lnSpc>
            </a:pPr>
            <a:r>
              <a:rPr lang="en-US" sz="999">
                <a:solidFill>
                  <a:srgbClr val="000000"/>
                </a:solidFill>
                <a:latin typeface="Gotham"/>
                <a:ea typeface="Gotham"/>
                <a:cs typeface="Gotham"/>
                <a:sym typeface="Gotham"/>
              </a:rPr>
              <a:t>En parallèle de ces moments de fabrique/dépôt, des échanges de paroles ont eu lieu autour de l’éducation des enfants (la différence entre ce qu’elles ont vécu dans leur enfance et le contexte éducatif dans lequel elle se trouve aujourd’hui en France avec leurs enfants - petits ou ados) ; mais aussi qu’est-ce que se sentir en « exil » pour elles.</a:t>
            </a:r>
          </a:p>
          <a:p>
            <a:pPr algn="l">
              <a:lnSpc>
                <a:spcPts val="699"/>
              </a:lnSpc>
            </a:pPr>
            <a:r>
              <a:rPr lang="en-US" sz="499">
                <a:solidFill>
                  <a:srgbClr val="000000"/>
                </a:solidFill>
                <a:latin typeface="Gotham"/>
                <a:ea typeface="Gotham"/>
                <a:cs typeface="Gotham"/>
                <a:sym typeface="Gotham"/>
              </a:rPr>
              <a:t> </a:t>
            </a:r>
          </a:p>
          <a:p>
            <a:pPr algn="just">
              <a:lnSpc>
                <a:spcPts val="1399"/>
              </a:lnSpc>
              <a:spcBef>
                <a:spcPct val="0"/>
              </a:spcBef>
            </a:pPr>
            <a:r>
              <a:rPr lang="en-US" sz="999">
                <a:solidFill>
                  <a:srgbClr val="000000"/>
                </a:solidFill>
                <a:latin typeface="Gotham"/>
                <a:ea typeface="Gotham"/>
                <a:cs typeface="Gotham"/>
                <a:sym typeface="Gotham"/>
              </a:rPr>
              <a:t>A partir de l’hiver 2025, certaines femmes n’ont pas pu revenir du fait de leur changement de situation (administrative ou lié à leur santé). Nous avons alors laissé la possibilité de poursuivre avec certaines un chemin individuel (voir la saison prochaine ?). Ainsi nous avons aussi imaginé agencer, pour la saison prochaine, un format un peu différent : explorer des formats de dépôt de formes artistique (images, mots, dessins, voix) qui se clôturent à chaque atelier (ex. atelier-image autour d'un paysage qui vous est cher / atelier-portait autour d'une personne chère, importante… / atelier -savoir autour d'une chose que vous savez faire et que vous auriez envie de transmettre… / atelier-partage autour d'une chose que vous aimez /…). Et pour celles qui souhaiteraient composer une forme plus engageante sur le long terme : réaliser des rdv individuels autour de la composition de son arbre-carte. </a:t>
            </a:r>
          </a:p>
          <a:p>
            <a:pPr algn="r">
              <a:lnSpc>
                <a:spcPts val="1399"/>
              </a:lnSpc>
              <a:spcBef>
                <a:spcPct val="0"/>
              </a:spcBef>
            </a:pPr>
            <a:endParaRPr lang="en-US" sz="999">
              <a:solidFill>
                <a:srgbClr val="000000"/>
              </a:solidFill>
              <a:latin typeface="Gotham"/>
              <a:ea typeface="Gotham"/>
              <a:cs typeface="Gotham"/>
              <a:sym typeface="Gotham"/>
            </a:endParaRPr>
          </a:p>
          <a:p>
            <a:pPr algn="r">
              <a:lnSpc>
                <a:spcPts val="1399"/>
              </a:lnSpc>
              <a:spcBef>
                <a:spcPct val="0"/>
              </a:spcBef>
            </a:pPr>
            <a:r>
              <a:rPr lang="en-US" sz="999">
                <a:solidFill>
                  <a:srgbClr val="000000"/>
                </a:solidFill>
                <a:latin typeface="Gotham"/>
                <a:ea typeface="Gotham"/>
                <a:cs typeface="Gotham"/>
                <a:sym typeface="Gotham"/>
              </a:rPr>
              <a:t>Mary Chebbah et Sandra Pasini</a:t>
            </a:r>
          </a:p>
          <a:p>
            <a:pPr algn="l">
              <a:lnSpc>
                <a:spcPts val="1399"/>
              </a:lnSpc>
              <a:spcBef>
                <a:spcPct val="0"/>
              </a:spcBef>
            </a:pPr>
            <a:endParaRPr lang="en-US" sz="999">
              <a:solidFill>
                <a:srgbClr val="000000"/>
              </a:solidFill>
              <a:latin typeface="Gotham"/>
              <a:ea typeface="Gotham"/>
              <a:cs typeface="Gotham"/>
              <a:sym typeface="Gotham"/>
            </a:endParaRPr>
          </a:p>
        </p:txBody>
      </p:sp>
      <p:grpSp>
        <p:nvGrpSpPr>
          <p:cNvPr id="23" name="Group 23"/>
          <p:cNvGrpSpPr/>
          <p:nvPr/>
        </p:nvGrpSpPr>
        <p:grpSpPr>
          <a:xfrm>
            <a:off x="0" y="9573862"/>
            <a:ext cx="7696403" cy="1219225"/>
            <a:chOff x="0" y="0"/>
            <a:chExt cx="2884410" cy="456933"/>
          </a:xfrm>
        </p:grpSpPr>
        <p:sp>
          <p:nvSpPr>
            <p:cNvPr id="24" name="Freeform 24"/>
            <p:cNvSpPr/>
            <p:nvPr/>
          </p:nvSpPr>
          <p:spPr>
            <a:xfrm>
              <a:off x="0" y="0"/>
              <a:ext cx="2884410" cy="456933"/>
            </a:xfrm>
            <a:custGeom>
              <a:avLst/>
              <a:gdLst/>
              <a:ahLst/>
              <a:cxnLst/>
              <a:rect l="l" t="t" r="r" b="b"/>
              <a:pathLst>
                <a:path w="2884410" h="456933">
                  <a:moveTo>
                    <a:pt x="0" y="0"/>
                  </a:moveTo>
                  <a:lnTo>
                    <a:pt x="2884410" y="0"/>
                  </a:lnTo>
                  <a:lnTo>
                    <a:pt x="2884410" y="456933"/>
                  </a:lnTo>
                  <a:lnTo>
                    <a:pt x="0" y="456933"/>
                  </a:lnTo>
                  <a:close/>
                </a:path>
              </a:pathLst>
            </a:custGeom>
            <a:blipFill>
              <a:blip r:embed="rId2"/>
              <a:stretch>
                <a:fillRect t="-160286" b="-160286"/>
              </a:stretch>
            </a:blipFill>
          </p:spPr>
          <p:txBody>
            <a:bodyPr/>
            <a:lstStyle/>
            <a:p>
              <a:endParaRPr lang="fr-FR"/>
            </a:p>
          </p:txBody>
        </p:sp>
      </p:grpSp>
      <p:sp>
        <p:nvSpPr>
          <p:cNvPr id="25" name="TextBox 25"/>
          <p:cNvSpPr txBox="1"/>
          <p:nvPr/>
        </p:nvSpPr>
        <p:spPr>
          <a:xfrm>
            <a:off x="244963" y="9985037"/>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Open Sans"/>
                <a:ea typeface="Open Sans"/>
                <a:cs typeface="Open Sans"/>
                <a:sym typeface="Open Sans"/>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82860" y="3942863"/>
            <a:ext cx="1921103" cy="1921103"/>
            <a:chOff x="0" y="0"/>
            <a:chExt cx="12700000" cy="12700000"/>
          </a:xfrm>
        </p:grpSpPr>
        <p:sp>
          <p:nvSpPr>
            <p:cNvPr id="3" name="Freeform 3"/>
            <p:cNvSpPr/>
            <p:nvPr/>
          </p:nvSpPr>
          <p:spPr>
            <a:xfrm>
              <a:off x="125908" y="857250"/>
              <a:ext cx="12396490" cy="11506076"/>
            </a:xfrm>
            <a:custGeom>
              <a:avLst/>
              <a:gdLst/>
              <a:ahLst/>
              <a:cxnLst/>
              <a:rect l="l" t="t" r="r" b="b"/>
              <a:pathLst>
                <a:path w="12396490" h="11506076">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2"/>
              <a:stretch>
                <a:fillRect l="-19656" r="-19656"/>
              </a:stretch>
            </a:blipFill>
          </p:spPr>
          <p:txBody>
            <a:bodyPr/>
            <a:lstStyle/>
            <a:p>
              <a:endParaRPr lang="fr-FR"/>
            </a:p>
          </p:txBody>
        </p:sp>
      </p:grpSp>
      <p:grpSp>
        <p:nvGrpSpPr>
          <p:cNvPr id="4" name="Group 4"/>
          <p:cNvGrpSpPr/>
          <p:nvPr/>
        </p:nvGrpSpPr>
        <p:grpSpPr>
          <a:xfrm>
            <a:off x="6932732" y="10054028"/>
            <a:ext cx="378382" cy="48127"/>
            <a:chOff x="0" y="0"/>
            <a:chExt cx="241073" cy="30662"/>
          </a:xfrm>
        </p:grpSpPr>
        <p:sp>
          <p:nvSpPr>
            <p:cNvPr id="5" name="Freeform 5"/>
            <p:cNvSpPr/>
            <p:nvPr/>
          </p:nvSpPr>
          <p:spPr>
            <a:xfrm>
              <a:off x="0" y="0"/>
              <a:ext cx="241073" cy="30662"/>
            </a:xfrm>
            <a:custGeom>
              <a:avLst/>
              <a:gdLst/>
              <a:ahLst/>
              <a:cxnLst/>
              <a:rect l="l" t="t" r="r" b="b"/>
              <a:pathLst>
                <a:path w="241073" h="30662">
                  <a:moveTo>
                    <a:pt x="0" y="0"/>
                  </a:moveTo>
                  <a:lnTo>
                    <a:pt x="241073" y="0"/>
                  </a:lnTo>
                  <a:lnTo>
                    <a:pt x="241073" y="30662"/>
                  </a:lnTo>
                  <a:lnTo>
                    <a:pt x="0" y="30662"/>
                  </a:lnTo>
                  <a:close/>
                </a:path>
              </a:pathLst>
            </a:custGeom>
            <a:solidFill>
              <a:srgbClr val="FF6601"/>
            </a:solidFill>
          </p:spPr>
          <p:txBody>
            <a:bodyPr/>
            <a:lstStyle/>
            <a:p>
              <a:endParaRPr lang="fr-FR"/>
            </a:p>
          </p:txBody>
        </p:sp>
        <p:sp>
          <p:nvSpPr>
            <p:cNvPr id="6" name="TextBox 6"/>
            <p:cNvSpPr txBox="1"/>
            <p:nvPr/>
          </p:nvSpPr>
          <p:spPr>
            <a:xfrm>
              <a:off x="0" y="-38100"/>
              <a:ext cx="241073" cy="68762"/>
            </a:xfrm>
            <a:prstGeom prst="rect">
              <a:avLst/>
            </a:prstGeom>
          </p:spPr>
          <p:txBody>
            <a:bodyPr lIns="21000" tIns="21000" rIns="21000" bIns="21000" rtlCol="0" anchor="ctr"/>
            <a:lstStyle/>
            <a:p>
              <a:pPr algn="ctr">
                <a:lnSpc>
                  <a:spcPts val="1099"/>
                </a:lnSpc>
              </a:pPr>
              <a:endParaRPr/>
            </a:p>
          </p:txBody>
        </p:sp>
      </p:grpSp>
      <p:grpSp>
        <p:nvGrpSpPr>
          <p:cNvPr id="7" name="Group 7"/>
          <p:cNvGrpSpPr/>
          <p:nvPr/>
        </p:nvGrpSpPr>
        <p:grpSpPr>
          <a:xfrm>
            <a:off x="-765393" y="-8503"/>
            <a:ext cx="10076750" cy="817742"/>
            <a:chOff x="0" y="0"/>
            <a:chExt cx="6420053" cy="520996"/>
          </a:xfrm>
        </p:grpSpPr>
        <p:sp>
          <p:nvSpPr>
            <p:cNvPr id="8" name="Freeform 8"/>
            <p:cNvSpPr/>
            <p:nvPr/>
          </p:nvSpPr>
          <p:spPr>
            <a:xfrm>
              <a:off x="0" y="0"/>
              <a:ext cx="6420053" cy="520996"/>
            </a:xfrm>
            <a:custGeom>
              <a:avLst/>
              <a:gdLst/>
              <a:ahLst/>
              <a:cxnLst/>
              <a:rect l="l" t="t" r="r" b="b"/>
              <a:pathLst>
                <a:path w="6420053" h="520996">
                  <a:moveTo>
                    <a:pt x="0" y="0"/>
                  </a:moveTo>
                  <a:lnTo>
                    <a:pt x="6420053" y="0"/>
                  </a:lnTo>
                  <a:lnTo>
                    <a:pt x="6420053" y="520996"/>
                  </a:lnTo>
                  <a:lnTo>
                    <a:pt x="0" y="520996"/>
                  </a:lnTo>
                  <a:close/>
                </a:path>
              </a:pathLst>
            </a:custGeom>
            <a:solidFill>
              <a:srgbClr val="591966"/>
            </a:solidFill>
          </p:spPr>
          <p:txBody>
            <a:bodyPr/>
            <a:lstStyle/>
            <a:p>
              <a:endParaRPr lang="fr-FR"/>
            </a:p>
          </p:txBody>
        </p:sp>
        <p:sp>
          <p:nvSpPr>
            <p:cNvPr id="9" name="TextBox 9"/>
            <p:cNvSpPr txBox="1"/>
            <p:nvPr/>
          </p:nvSpPr>
          <p:spPr>
            <a:xfrm>
              <a:off x="0" y="-38100"/>
              <a:ext cx="6420053" cy="559096"/>
            </a:xfrm>
            <a:prstGeom prst="rect">
              <a:avLst/>
            </a:prstGeom>
          </p:spPr>
          <p:txBody>
            <a:bodyPr lIns="21000" tIns="21000" rIns="21000" bIns="21000" rtlCol="0" anchor="ctr"/>
            <a:lstStyle/>
            <a:p>
              <a:pPr algn="ctr">
                <a:lnSpc>
                  <a:spcPts val="1099"/>
                </a:lnSpc>
              </a:pPr>
              <a:endParaRPr/>
            </a:p>
          </p:txBody>
        </p:sp>
      </p:grpSp>
      <p:grpSp>
        <p:nvGrpSpPr>
          <p:cNvPr id="10" name="Group 10"/>
          <p:cNvGrpSpPr/>
          <p:nvPr/>
        </p:nvGrpSpPr>
        <p:grpSpPr>
          <a:xfrm>
            <a:off x="-201573" y="0"/>
            <a:ext cx="591792" cy="4252500"/>
            <a:chOff x="0" y="0"/>
            <a:chExt cx="377040" cy="2709333"/>
          </a:xfrm>
        </p:grpSpPr>
        <p:sp>
          <p:nvSpPr>
            <p:cNvPr id="11" name="Freeform 11"/>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591966"/>
            </a:solidFill>
          </p:spPr>
          <p:txBody>
            <a:bodyPr/>
            <a:lstStyle/>
            <a:p>
              <a:endParaRPr lang="fr-FR"/>
            </a:p>
          </p:txBody>
        </p:sp>
        <p:sp>
          <p:nvSpPr>
            <p:cNvPr id="12" name="TextBox 12"/>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13" name="Group 13"/>
          <p:cNvGrpSpPr/>
          <p:nvPr/>
        </p:nvGrpSpPr>
        <p:grpSpPr>
          <a:xfrm>
            <a:off x="108000" y="156643"/>
            <a:ext cx="3944791" cy="529442"/>
            <a:chOff x="0" y="0"/>
            <a:chExt cx="5259722" cy="705923"/>
          </a:xfrm>
        </p:grpSpPr>
        <p:sp>
          <p:nvSpPr>
            <p:cNvPr id="14" name="TextBox 14"/>
            <p:cNvSpPr txBox="1"/>
            <p:nvPr/>
          </p:nvSpPr>
          <p:spPr>
            <a:xfrm>
              <a:off x="976983" y="187139"/>
              <a:ext cx="4282739" cy="518784"/>
            </a:xfrm>
            <a:prstGeom prst="rect">
              <a:avLst/>
            </a:prstGeom>
          </p:spPr>
          <p:txBody>
            <a:bodyPr lIns="0" tIns="0" rIns="0" bIns="0" rtlCol="0" anchor="t">
              <a:spAutoFit/>
            </a:bodyPr>
            <a:lstStyle/>
            <a:p>
              <a:pPr marL="0" lvl="0" indent="0" algn="l">
                <a:lnSpc>
                  <a:spcPts val="2651"/>
                </a:lnSpc>
              </a:pPr>
              <a:r>
                <a:rPr lang="en-US" sz="2246" b="1" spc="-44">
                  <a:solidFill>
                    <a:srgbClr val="FFFFFF"/>
                  </a:solidFill>
                  <a:latin typeface="Agrandir Bold"/>
                  <a:ea typeface="Agrandir Bold"/>
                  <a:cs typeface="Agrandir Bold"/>
                  <a:sym typeface="Agrandir Bold"/>
                </a:rPr>
                <a:t>Être et faire ensemble</a:t>
              </a:r>
            </a:p>
          </p:txBody>
        </p:sp>
        <p:grpSp>
          <p:nvGrpSpPr>
            <p:cNvPr id="15" name="Group 15"/>
            <p:cNvGrpSpPr/>
            <p:nvPr/>
          </p:nvGrpSpPr>
          <p:grpSpPr>
            <a:xfrm>
              <a:off x="479420" y="614182"/>
              <a:ext cx="359831" cy="63500"/>
              <a:chOff x="0" y="0"/>
              <a:chExt cx="171941" cy="30343"/>
            </a:xfrm>
          </p:grpSpPr>
          <p:sp>
            <p:nvSpPr>
              <p:cNvPr id="16" name="Freeform 16"/>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FF6601"/>
              </a:solidFill>
            </p:spPr>
            <p:txBody>
              <a:bodyPr/>
              <a:lstStyle/>
              <a:p>
                <a:endParaRPr lang="fr-FR"/>
              </a:p>
            </p:txBody>
          </p:sp>
          <p:sp>
            <p:nvSpPr>
              <p:cNvPr id="17" name="TextBox 17"/>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8" name="TextBox 18"/>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FB6405"/>
                  </a:solidFill>
                  <a:latin typeface="Gotham Bold"/>
                  <a:ea typeface="Gotham Bold"/>
                  <a:cs typeface="Gotham Bold"/>
                  <a:sym typeface="Gotham Bold"/>
                </a:rPr>
                <a:t>2</a:t>
              </a:r>
            </a:p>
          </p:txBody>
        </p:sp>
      </p:grpSp>
      <p:grpSp>
        <p:nvGrpSpPr>
          <p:cNvPr id="19" name="Group 19"/>
          <p:cNvGrpSpPr/>
          <p:nvPr/>
        </p:nvGrpSpPr>
        <p:grpSpPr>
          <a:xfrm>
            <a:off x="427360" y="4921337"/>
            <a:ext cx="3306070" cy="4684003"/>
            <a:chOff x="0" y="0"/>
            <a:chExt cx="4408094" cy="6245337"/>
          </a:xfrm>
        </p:grpSpPr>
        <p:sp>
          <p:nvSpPr>
            <p:cNvPr id="20" name="TextBox 20"/>
            <p:cNvSpPr txBox="1"/>
            <p:nvPr/>
          </p:nvSpPr>
          <p:spPr>
            <a:xfrm>
              <a:off x="365324" y="-22114"/>
              <a:ext cx="4042770" cy="322241"/>
            </a:xfrm>
            <a:prstGeom prst="rect">
              <a:avLst/>
            </a:prstGeom>
          </p:spPr>
          <p:txBody>
            <a:bodyPr lIns="0" tIns="0" rIns="0" bIns="0" rtlCol="0" anchor="t">
              <a:spAutoFit/>
            </a:bodyPr>
            <a:lstStyle/>
            <a:p>
              <a:pPr marL="0" lvl="0" indent="0" algn="l">
                <a:lnSpc>
                  <a:spcPts val="1652"/>
                </a:lnSpc>
              </a:pPr>
              <a:r>
                <a:rPr lang="en-US" sz="1400" b="1" spc="-28">
                  <a:solidFill>
                    <a:srgbClr val="591966"/>
                  </a:solidFill>
                  <a:latin typeface="Agrandir Bold"/>
                  <a:ea typeface="Agrandir Bold"/>
                  <a:cs typeface="Agrandir Bold"/>
                  <a:sym typeface="Agrandir Bold"/>
                </a:rPr>
                <a:t>Comprendre les enjeux du sommeil</a:t>
              </a:r>
            </a:p>
          </p:txBody>
        </p:sp>
        <p:sp>
          <p:nvSpPr>
            <p:cNvPr id="21" name="TextBox 21"/>
            <p:cNvSpPr txBox="1"/>
            <p:nvPr/>
          </p:nvSpPr>
          <p:spPr>
            <a:xfrm>
              <a:off x="0" y="386328"/>
              <a:ext cx="4259024" cy="5859009"/>
            </a:xfrm>
            <a:prstGeom prst="rect">
              <a:avLst/>
            </a:prstGeom>
          </p:spPr>
          <p:txBody>
            <a:bodyPr lIns="0" tIns="0" rIns="0" bIns="0" rtlCol="0" anchor="t">
              <a:spAutoFit/>
            </a:bodyPr>
            <a:lstStyle/>
            <a:p>
              <a:pPr algn="just">
                <a:lnSpc>
                  <a:spcPts val="1400"/>
                </a:lnSpc>
              </a:pPr>
              <a:r>
                <a:rPr lang="en-US" sz="1000">
                  <a:solidFill>
                    <a:srgbClr val="000000"/>
                  </a:solidFill>
                  <a:latin typeface="Gotham"/>
                  <a:ea typeface="Gotham"/>
                  <a:cs typeface="Gotham"/>
                  <a:sym typeface="Gotham"/>
                </a:rPr>
                <a:t>En mai et juin 2025, un cycle de temps collectifs dédiés au sommeil a été organisé. Ce projet est né du constat que de nombres femmes accompagnées faisaient état de troubles du sommeil. Les effets de situation de stress post-traumatiques, des conditions de vie très précaires, l’angoisse face aux situations administratives et/ou matérielles en sont les principales causes. L’objectif a été d’apporter des outils concrets pour améliorer la qualité du sommeil dans ces conditions.</a:t>
              </a:r>
            </a:p>
            <a:p>
              <a:pPr algn="just">
                <a:lnSpc>
                  <a:spcPts val="1400"/>
                </a:lnSpc>
              </a:pPr>
              <a:r>
                <a:rPr lang="en-US" sz="1000">
                  <a:solidFill>
                    <a:srgbClr val="000000"/>
                  </a:solidFill>
                  <a:latin typeface="Gotham"/>
                  <a:ea typeface="Gotham"/>
                  <a:cs typeface="Gotham"/>
                  <a:sym typeface="Gotham"/>
                </a:rPr>
                <a:t>Ce cycle a mobilisé des bénévoles animant des ateliers réguliers à PasserElles. Ainsi, l’atelier Yoga animé par Christèle qui a pu initier les femmes à des techniques simples favorisant l’endormissement, la détente, et une meilleure qualité de sommeil. Un temps collectif co-animé avec Elisabeth, pharmacienne, a permis d’informer sur le sommeil (cycles, insomnies, rôle des écrans, techniques d’endormissement, etc.).</a:t>
              </a:r>
            </a:p>
            <a:p>
              <a:pPr algn="just">
                <a:lnSpc>
                  <a:spcPts val="1400"/>
                </a:lnSpc>
              </a:pPr>
              <a:r>
                <a:rPr lang="en-US" sz="1000">
                  <a:solidFill>
                    <a:srgbClr val="000000"/>
                  </a:solidFill>
                  <a:latin typeface="Gotham"/>
                  <a:ea typeface="Gotham"/>
                  <a:cs typeface="Gotham"/>
                  <a:sym typeface="Gotham"/>
                </a:rPr>
                <a:t>Des supports de photolangage ont facilité l’expression et la discussion. L’objectif était d’amorcer des changements concrets, avec des “petites graines” à faire germer dans leur quotidien.</a:t>
              </a:r>
            </a:p>
            <a:p>
              <a:pPr algn="just">
                <a:lnSpc>
                  <a:spcPts val="1184"/>
                </a:lnSpc>
                <a:spcBef>
                  <a:spcPct val="0"/>
                </a:spcBef>
              </a:pPr>
              <a:endParaRPr lang="en-US" sz="1000">
                <a:solidFill>
                  <a:srgbClr val="000000"/>
                </a:solidFill>
                <a:latin typeface="Gotham"/>
                <a:ea typeface="Gotham"/>
                <a:cs typeface="Gotham"/>
                <a:sym typeface="Gotham"/>
              </a:endParaRPr>
            </a:p>
          </p:txBody>
        </p:sp>
        <p:grpSp>
          <p:nvGrpSpPr>
            <p:cNvPr id="22" name="Group 22"/>
            <p:cNvGrpSpPr/>
            <p:nvPr/>
          </p:nvGrpSpPr>
          <p:grpSpPr>
            <a:xfrm>
              <a:off x="0" y="0"/>
              <a:ext cx="296669" cy="327483"/>
              <a:chOff x="0" y="0"/>
              <a:chExt cx="79740" cy="88022"/>
            </a:xfrm>
          </p:grpSpPr>
          <p:sp>
            <p:nvSpPr>
              <p:cNvPr id="23" name="Freeform 23"/>
              <p:cNvSpPr/>
              <p:nvPr/>
            </p:nvSpPr>
            <p:spPr>
              <a:xfrm>
                <a:off x="0" y="0"/>
                <a:ext cx="79740" cy="88022"/>
              </a:xfrm>
              <a:custGeom>
                <a:avLst/>
                <a:gdLst/>
                <a:ahLst/>
                <a:cxnLst/>
                <a:rect l="l" t="t" r="r" b="b"/>
                <a:pathLst>
                  <a:path w="79740" h="88022">
                    <a:moveTo>
                      <a:pt x="0" y="0"/>
                    </a:moveTo>
                    <a:lnTo>
                      <a:pt x="79740" y="0"/>
                    </a:lnTo>
                    <a:lnTo>
                      <a:pt x="79740" y="88022"/>
                    </a:lnTo>
                    <a:lnTo>
                      <a:pt x="0" y="88022"/>
                    </a:lnTo>
                    <a:close/>
                  </a:path>
                </a:pathLst>
              </a:custGeom>
              <a:solidFill>
                <a:srgbClr val="FB6405"/>
              </a:solidFill>
            </p:spPr>
            <p:txBody>
              <a:bodyPr/>
              <a:lstStyle/>
              <a:p>
                <a:endParaRPr lang="fr-FR"/>
              </a:p>
            </p:txBody>
          </p:sp>
          <p:sp>
            <p:nvSpPr>
              <p:cNvPr id="24" name="TextBox 24"/>
              <p:cNvSpPr txBox="1"/>
              <p:nvPr/>
            </p:nvSpPr>
            <p:spPr>
              <a:xfrm>
                <a:off x="0" y="-38100"/>
                <a:ext cx="79740" cy="126122"/>
              </a:xfrm>
              <a:prstGeom prst="rect">
                <a:avLst/>
              </a:prstGeom>
            </p:spPr>
            <p:txBody>
              <a:bodyPr lIns="50800" tIns="50800" rIns="50800" bIns="50800" rtlCol="0" anchor="ctr"/>
              <a:lstStyle/>
              <a:p>
                <a:pPr algn="ctr">
                  <a:lnSpc>
                    <a:spcPts val="1943"/>
                  </a:lnSpc>
                </a:pPr>
                <a:endParaRPr/>
              </a:p>
            </p:txBody>
          </p:sp>
        </p:grpSp>
      </p:grpSp>
      <p:grpSp>
        <p:nvGrpSpPr>
          <p:cNvPr id="25" name="Group 25"/>
          <p:cNvGrpSpPr/>
          <p:nvPr/>
        </p:nvGrpSpPr>
        <p:grpSpPr>
          <a:xfrm>
            <a:off x="4052791" y="1262133"/>
            <a:ext cx="3381241" cy="2498876"/>
            <a:chOff x="0" y="0"/>
            <a:chExt cx="4508321" cy="3331835"/>
          </a:xfrm>
        </p:grpSpPr>
        <p:grpSp>
          <p:nvGrpSpPr>
            <p:cNvPr id="26" name="Group 26"/>
            <p:cNvGrpSpPr/>
            <p:nvPr/>
          </p:nvGrpSpPr>
          <p:grpSpPr>
            <a:xfrm>
              <a:off x="0" y="0"/>
              <a:ext cx="4508321" cy="3331835"/>
              <a:chOff x="0" y="0"/>
              <a:chExt cx="1211760" cy="895541"/>
            </a:xfrm>
          </p:grpSpPr>
          <p:sp>
            <p:nvSpPr>
              <p:cNvPr id="27" name="Freeform 27"/>
              <p:cNvSpPr/>
              <p:nvPr/>
            </p:nvSpPr>
            <p:spPr>
              <a:xfrm>
                <a:off x="0" y="0"/>
                <a:ext cx="1211760" cy="895541"/>
              </a:xfrm>
              <a:custGeom>
                <a:avLst/>
                <a:gdLst/>
                <a:ahLst/>
                <a:cxnLst/>
                <a:rect l="l" t="t" r="r" b="b"/>
                <a:pathLst>
                  <a:path w="1211760" h="895541">
                    <a:moveTo>
                      <a:pt x="0" y="0"/>
                    </a:moveTo>
                    <a:lnTo>
                      <a:pt x="1211760" y="0"/>
                    </a:lnTo>
                    <a:lnTo>
                      <a:pt x="1211760" y="895541"/>
                    </a:lnTo>
                    <a:lnTo>
                      <a:pt x="0" y="895541"/>
                    </a:lnTo>
                    <a:close/>
                  </a:path>
                </a:pathLst>
              </a:custGeom>
              <a:solidFill>
                <a:srgbClr val="FF6601">
                  <a:alpha val="7843"/>
                </a:srgbClr>
              </a:solidFill>
            </p:spPr>
            <p:txBody>
              <a:bodyPr/>
              <a:lstStyle/>
              <a:p>
                <a:endParaRPr lang="fr-FR"/>
              </a:p>
            </p:txBody>
          </p:sp>
          <p:sp>
            <p:nvSpPr>
              <p:cNvPr id="28" name="TextBox 28"/>
              <p:cNvSpPr txBox="1"/>
              <p:nvPr/>
            </p:nvSpPr>
            <p:spPr>
              <a:xfrm>
                <a:off x="0" y="-38100"/>
                <a:ext cx="1211760" cy="933641"/>
              </a:xfrm>
              <a:prstGeom prst="rect">
                <a:avLst/>
              </a:prstGeom>
            </p:spPr>
            <p:txBody>
              <a:bodyPr lIns="50800" tIns="50800" rIns="50800" bIns="50800" rtlCol="0" anchor="ctr"/>
              <a:lstStyle/>
              <a:p>
                <a:pPr algn="ctr">
                  <a:lnSpc>
                    <a:spcPts val="1943"/>
                  </a:lnSpc>
                </a:pPr>
                <a:endParaRPr/>
              </a:p>
            </p:txBody>
          </p:sp>
        </p:grpSp>
        <p:sp>
          <p:nvSpPr>
            <p:cNvPr id="29" name="TextBox 29"/>
            <p:cNvSpPr txBox="1"/>
            <p:nvPr/>
          </p:nvSpPr>
          <p:spPr>
            <a:xfrm>
              <a:off x="151558" y="136610"/>
              <a:ext cx="4205204" cy="611325"/>
            </a:xfrm>
            <a:prstGeom prst="rect">
              <a:avLst/>
            </a:prstGeom>
          </p:spPr>
          <p:txBody>
            <a:bodyPr lIns="0" tIns="0" rIns="0" bIns="0" rtlCol="0" anchor="t">
              <a:spAutoFit/>
            </a:bodyPr>
            <a:lstStyle/>
            <a:p>
              <a:pPr marL="0" lvl="0" indent="0" algn="l">
                <a:lnSpc>
                  <a:spcPts val="1707"/>
                </a:lnSpc>
              </a:pPr>
              <a:r>
                <a:rPr lang="en-US" sz="1446" b="1" spc="-28" dirty="0">
                  <a:solidFill>
                    <a:srgbClr val="591966"/>
                  </a:solidFill>
                  <a:latin typeface="Agrandir Bold"/>
                  <a:ea typeface="Agrandir Bold"/>
                  <a:cs typeface="Agrandir Bold"/>
                  <a:sym typeface="Agrandir Bold"/>
                </a:rPr>
                <a:t>Temps </a:t>
              </a:r>
              <a:r>
                <a:rPr lang="en-US" sz="1446" b="1" spc="-28" dirty="0" err="1">
                  <a:solidFill>
                    <a:srgbClr val="591966"/>
                  </a:solidFill>
                  <a:latin typeface="Agrandir Bold"/>
                  <a:ea typeface="Agrandir Bold"/>
                  <a:cs typeface="Agrandir Bold"/>
                  <a:sym typeface="Agrandir Bold"/>
                </a:rPr>
                <a:t>consacré</a:t>
              </a:r>
              <a:r>
                <a:rPr lang="en-US" sz="1446" b="1" spc="-28" dirty="0">
                  <a:solidFill>
                    <a:srgbClr val="591966"/>
                  </a:solidFill>
                  <a:latin typeface="Agrandir Bold"/>
                  <a:ea typeface="Agrandir Bold"/>
                  <a:cs typeface="Agrandir Bold"/>
                  <a:sym typeface="Agrandir Bold"/>
                </a:rPr>
                <a:t> aux violences, à la </a:t>
              </a:r>
              <a:r>
                <a:rPr lang="en-US" sz="1446" b="1" spc="-28" dirty="0" err="1">
                  <a:solidFill>
                    <a:srgbClr val="591966"/>
                  </a:solidFill>
                  <a:latin typeface="Agrandir Bold"/>
                  <a:ea typeface="Agrandir Bold"/>
                  <a:cs typeface="Agrandir Bold"/>
                  <a:sym typeface="Agrandir Bold"/>
                </a:rPr>
                <a:t>sexualité</a:t>
              </a:r>
              <a:r>
                <a:rPr lang="en-US" sz="1446" b="1" spc="-28" dirty="0">
                  <a:solidFill>
                    <a:srgbClr val="591966"/>
                  </a:solidFill>
                  <a:latin typeface="Agrandir Bold"/>
                  <a:ea typeface="Agrandir Bold"/>
                  <a:cs typeface="Agrandir Bold"/>
                  <a:sym typeface="Agrandir Bold"/>
                </a:rPr>
                <a:t> et aux </a:t>
              </a:r>
              <a:r>
                <a:rPr lang="en-US" sz="1446" b="1" spc="-28" dirty="0" err="1">
                  <a:solidFill>
                    <a:srgbClr val="591966"/>
                  </a:solidFill>
                  <a:latin typeface="Agrandir Bold"/>
                  <a:ea typeface="Agrandir Bold"/>
                  <a:cs typeface="Agrandir Bold"/>
                  <a:sym typeface="Agrandir Bold"/>
                </a:rPr>
                <a:t>normes</a:t>
              </a:r>
              <a:r>
                <a:rPr lang="en-US" sz="1446" b="1" spc="-28" dirty="0">
                  <a:solidFill>
                    <a:srgbClr val="591966"/>
                  </a:solidFill>
                  <a:latin typeface="Agrandir Bold"/>
                  <a:ea typeface="Agrandir Bold"/>
                  <a:cs typeface="Agrandir Bold"/>
                  <a:sym typeface="Agrandir Bold"/>
                </a:rPr>
                <a:t> </a:t>
              </a:r>
              <a:r>
                <a:rPr lang="en-US" sz="1446" b="1" spc="-28" dirty="0" err="1">
                  <a:solidFill>
                    <a:srgbClr val="591966"/>
                  </a:solidFill>
                  <a:latin typeface="Agrandir Bold"/>
                  <a:ea typeface="Agrandir Bold"/>
                  <a:cs typeface="Agrandir Bold"/>
                  <a:sym typeface="Agrandir Bold"/>
                </a:rPr>
                <a:t>culturelles</a:t>
              </a:r>
              <a:endParaRPr lang="en-US" sz="1446" b="1" spc="-28" dirty="0">
                <a:solidFill>
                  <a:srgbClr val="591966"/>
                </a:solidFill>
                <a:latin typeface="Agrandir Bold"/>
                <a:ea typeface="Agrandir Bold"/>
                <a:cs typeface="Agrandir Bold"/>
                <a:sym typeface="Agrandir Bold"/>
              </a:endParaRPr>
            </a:p>
          </p:txBody>
        </p:sp>
        <p:sp>
          <p:nvSpPr>
            <p:cNvPr id="30" name="TextBox 30"/>
            <p:cNvSpPr txBox="1"/>
            <p:nvPr/>
          </p:nvSpPr>
          <p:spPr>
            <a:xfrm>
              <a:off x="151558" y="875235"/>
              <a:ext cx="4205204" cy="2456600"/>
            </a:xfrm>
            <a:prstGeom prst="rect">
              <a:avLst/>
            </a:prstGeom>
          </p:spPr>
          <p:txBody>
            <a:bodyPr lIns="0" tIns="0" rIns="0" bIns="0" rtlCol="0" anchor="t">
              <a:spAutoFit/>
            </a:bodyPr>
            <a:lstStyle/>
            <a:p>
              <a:pPr algn="just">
                <a:lnSpc>
                  <a:spcPts val="1400"/>
                </a:lnSpc>
              </a:pPr>
              <a:r>
                <a:rPr lang="en-US" sz="1000" dirty="0">
                  <a:solidFill>
                    <a:srgbClr val="000000"/>
                  </a:solidFill>
                  <a:latin typeface="Gotham"/>
                  <a:ea typeface="Gotham"/>
                  <a:cs typeface="Gotham"/>
                  <a:sym typeface="Gotham"/>
                </a:rPr>
                <a:t>Ce temps </a:t>
              </a:r>
              <a:r>
                <a:rPr lang="en-US" sz="1000" dirty="0" err="1">
                  <a:solidFill>
                    <a:srgbClr val="000000"/>
                  </a:solidFill>
                  <a:latin typeface="Gotham"/>
                  <a:ea typeface="Gotham"/>
                  <a:cs typeface="Gotham"/>
                  <a:sym typeface="Gotham"/>
                </a:rPr>
                <a:t>collectif</a:t>
              </a:r>
              <a:r>
                <a:rPr lang="en-US" sz="1000" dirty="0">
                  <a:solidFill>
                    <a:srgbClr val="000000"/>
                  </a:solidFill>
                  <a:latin typeface="Gotham"/>
                  <a:ea typeface="Gotham"/>
                  <a:cs typeface="Gotham"/>
                  <a:sym typeface="Gotham"/>
                </a:rPr>
                <a:t> a </a:t>
              </a:r>
              <a:r>
                <a:rPr lang="en-US" sz="1000" dirty="0" err="1">
                  <a:solidFill>
                    <a:srgbClr val="000000"/>
                  </a:solidFill>
                  <a:latin typeface="Gotham"/>
                  <a:ea typeface="Gotham"/>
                  <a:cs typeface="Gotham"/>
                  <a:sym typeface="Gotham"/>
                </a:rPr>
                <a:t>clôturé</a:t>
              </a:r>
              <a:r>
                <a:rPr lang="en-US" sz="1000" dirty="0">
                  <a:solidFill>
                    <a:srgbClr val="000000"/>
                  </a:solidFill>
                  <a:latin typeface="Gotham"/>
                  <a:ea typeface="Gotham"/>
                  <a:cs typeface="Gotham"/>
                  <a:sym typeface="Gotham"/>
                </a:rPr>
                <a:t> le cycle. Il a </a:t>
              </a:r>
              <a:r>
                <a:rPr lang="en-US" sz="1000" dirty="0" err="1">
                  <a:solidFill>
                    <a:srgbClr val="000000"/>
                  </a:solidFill>
                  <a:latin typeface="Gotham"/>
                  <a:ea typeface="Gotham"/>
                  <a:cs typeface="Gotham"/>
                  <a:sym typeface="Gotham"/>
                </a:rPr>
                <a:t>été</a:t>
              </a:r>
              <a:r>
                <a:rPr lang="en-US" sz="1000" dirty="0">
                  <a:solidFill>
                    <a:srgbClr val="000000"/>
                  </a:solidFill>
                  <a:latin typeface="Gotham"/>
                  <a:ea typeface="Gotham"/>
                  <a:cs typeface="Gotham"/>
                  <a:sym typeface="Gotham"/>
                </a:rPr>
                <a:t> co-</a:t>
              </a:r>
              <a:r>
                <a:rPr lang="en-US" sz="1000" dirty="0" err="1">
                  <a:solidFill>
                    <a:srgbClr val="000000"/>
                  </a:solidFill>
                  <a:latin typeface="Gotham"/>
                  <a:ea typeface="Gotham"/>
                  <a:cs typeface="Gotham"/>
                  <a:sym typeface="Gotham"/>
                </a:rPr>
                <a:t>animé</a:t>
              </a:r>
              <a:r>
                <a:rPr lang="en-US" sz="1000" dirty="0">
                  <a:solidFill>
                    <a:srgbClr val="000000"/>
                  </a:solidFill>
                  <a:latin typeface="Gotham"/>
                  <a:ea typeface="Gotham"/>
                  <a:cs typeface="Gotham"/>
                  <a:sym typeface="Gotham"/>
                </a:rPr>
                <a:t> par le Dr Marion Dupuis et Isabelle Motel-Picard a </a:t>
              </a:r>
              <a:r>
                <a:rPr lang="en-US" sz="1000" dirty="0" err="1">
                  <a:solidFill>
                    <a:srgbClr val="000000"/>
                  </a:solidFill>
                  <a:latin typeface="Gotham"/>
                  <a:ea typeface="Gotham"/>
                  <a:cs typeface="Gotham"/>
                  <a:sym typeface="Gotham"/>
                </a:rPr>
                <a:t>permis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notamment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d’utiliser</a:t>
              </a:r>
              <a:r>
                <a:rPr lang="en-US" sz="1000" dirty="0">
                  <a:solidFill>
                    <a:srgbClr val="000000"/>
                  </a:solidFill>
                  <a:latin typeface="Gotham"/>
                  <a:ea typeface="Gotham"/>
                  <a:cs typeface="Gotham"/>
                  <a:sym typeface="Gotham"/>
                </a:rPr>
                <a:t> le « </a:t>
              </a:r>
              <a:r>
                <a:rPr lang="en-US" sz="1000" dirty="0" err="1">
                  <a:solidFill>
                    <a:srgbClr val="000000"/>
                  </a:solidFill>
                  <a:latin typeface="Gotham"/>
                  <a:ea typeface="Gotham"/>
                  <a:cs typeface="Gotham"/>
                  <a:sym typeface="Gotham"/>
                </a:rPr>
                <a:t>violentomètre</a:t>
              </a:r>
              <a:r>
                <a:rPr lang="en-US" sz="1000" dirty="0">
                  <a:solidFill>
                    <a:srgbClr val="000000"/>
                  </a:solidFill>
                  <a:latin typeface="Gotham"/>
                  <a:ea typeface="Gotham"/>
                  <a:cs typeface="Gotham"/>
                  <a:sym typeface="Gotham"/>
                </a:rPr>
                <a:t> » pour </a:t>
              </a:r>
              <a:r>
                <a:rPr lang="en-US" sz="1000" dirty="0" err="1">
                  <a:solidFill>
                    <a:srgbClr val="000000"/>
                  </a:solidFill>
                  <a:latin typeface="Gotham"/>
                  <a:ea typeface="Gotham"/>
                  <a:cs typeface="Gotham"/>
                  <a:sym typeface="Gotham"/>
                </a:rPr>
                <a:t>sensibiliser</a:t>
              </a:r>
              <a:r>
                <a:rPr lang="en-US" sz="1000" dirty="0">
                  <a:solidFill>
                    <a:srgbClr val="000000"/>
                  </a:solidFill>
                  <a:latin typeface="Gotham"/>
                  <a:ea typeface="Gotham"/>
                  <a:cs typeface="Gotham"/>
                  <a:sym typeface="Gotham"/>
                </a:rPr>
                <a:t> aux violences </a:t>
              </a:r>
              <a:r>
                <a:rPr lang="en-US" sz="1000" dirty="0" err="1">
                  <a:solidFill>
                    <a:srgbClr val="000000"/>
                  </a:solidFill>
                  <a:latin typeface="Gotham"/>
                  <a:ea typeface="Gotham"/>
                  <a:cs typeface="Gotham"/>
                  <a:sym typeface="Gotham"/>
                </a:rPr>
                <a:t>intrafamiliales</a:t>
              </a:r>
              <a:r>
                <a:rPr lang="en-US" sz="1000" dirty="0">
                  <a:solidFill>
                    <a:srgbClr val="000000"/>
                  </a:solidFill>
                  <a:latin typeface="Gotham"/>
                  <a:ea typeface="Gotham"/>
                  <a:cs typeface="Gotham"/>
                  <a:sym typeface="Gotham"/>
                </a:rPr>
                <a:t> et rappeler le cadre </a:t>
              </a:r>
              <a:r>
                <a:rPr lang="en-US" sz="1000" dirty="0" err="1">
                  <a:solidFill>
                    <a:srgbClr val="000000"/>
                  </a:solidFill>
                  <a:latin typeface="Gotham"/>
                  <a:ea typeface="Gotham"/>
                  <a:cs typeface="Gotham"/>
                  <a:sym typeface="Gotham"/>
                </a:rPr>
                <a:t>législatif</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vigueur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France. Cet </a:t>
              </a:r>
              <a:r>
                <a:rPr lang="en-US" sz="1000" dirty="0" err="1">
                  <a:solidFill>
                    <a:srgbClr val="000000"/>
                  </a:solidFill>
                  <a:latin typeface="Gotham"/>
                  <a:ea typeface="Gotham"/>
                  <a:cs typeface="Gotham"/>
                  <a:sym typeface="Gotham"/>
                </a:rPr>
                <a:t>espace</a:t>
              </a:r>
              <a:r>
                <a:rPr lang="en-US" sz="1000" dirty="0">
                  <a:solidFill>
                    <a:srgbClr val="000000"/>
                  </a:solidFill>
                  <a:latin typeface="Gotham"/>
                  <a:ea typeface="Gotham"/>
                  <a:cs typeface="Gotham"/>
                  <a:sym typeface="Gotham"/>
                </a:rPr>
                <a:t> a </a:t>
              </a:r>
              <a:r>
                <a:rPr lang="en-US" sz="1000" dirty="0" err="1">
                  <a:solidFill>
                    <a:srgbClr val="000000"/>
                  </a:solidFill>
                  <a:latin typeface="Gotham"/>
                  <a:ea typeface="Gotham"/>
                  <a:cs typeface="Gotham"/>
                  <a:sym typeface="Gotham"/>
                </a:rPr>
                <a:t>permis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d’ouvrir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une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réflexion</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personnelle</a:t>
              </a:r>
              <a:r>
                <a:rPr lang="en-US" sz="1000" dirty="0">
                  <a:solidFill>
                    <a:srgbClr val="000000"/>
                  </a:solidFill>
                  <a:latin typeface="Gotham"/>
                  <a:ea typeface="Gotham"/>
                  <a:cs typeface="Gotham"/>
                  <a:sym typeface="Gotham"/>
                </a:rPr>
                <a:t> pour </a:t>
              </a:r>
              <a:r>
                <a:rPr lang="en-US" sz="1000" dirty="0" err="1">
                  <a:solidFill>
                    <a:srgbClr val="000000"/>
                  </a:solidFill>
                  <a:latin typeface="Gotham"/>
                  <a:ea typeface="Gotham"/>
                  <a:cs typeface="Gotham"/>
                  <a:sym typeface="Gotham"/>
                </a:rPr>
                <a:t>certaines</a:t>
              </a:r>
              <a:r>
                <a:rPr lang="en-US" sz="1000" dirty="0">
                  <a:solidFill>
                    <a:srgbClr val="000000"/>
                  </a:solidFill>
                  <a:latin typeface="Gotham"/>
                  <a:ea typeface="Gotham"/>
                  <a:cs typeface="Gotham"/>
                  <a:sym typeface="Gotham"/>
                </a:rPr>
                <a:t> femmes, de </a:t>
              </a:r>
              <a:r>
                <a:rPr lang="en-US" sz="1000" dirty="0" err="1">
                  <a:solidFill>
                    <a:srgbClr val="000000"/>
                  </a:solidFill>
                  <a:latin typeface="Gotham"/>
                  <a:ea typeface="Gotham"/>
                  <a:cs typeface="Gotham"/>
                  <a:sym typeface="Gotham"/>
                </a:rPr>
                <a:t>mettre</a:t>
              </a:r>
              <a:r>
                <a:rPr lang="en-US" sz="1000" dirty="0">
                  <a:solidFill>
                    <a:srgbClr val="000000"/>
                  </a:solidFill>
                  <a:latin typeface="Gotham"/>
                  <a:ea typeface="Gotham"/>
                  <a:cs typeface="Gotham"/>
                  <a:sym typeface="Gotham"/>
                </a:rPr>
                <a:t> des mots sur des </a:t>
              </a:r>
              <a:r>
                <a:rPr lang="en-US" sz="1000" dirty="0" err="1">
                  <a:solidFill>
                    <a:srgbClr val="000000"/>
                  </a:solidFill>
                  <a:latin typeface="Gotham"/>
                  <a:ea typeface="Gotham"/>
                  <a:cs typeface="Gotham"/>
                  <a:sym typeface="Gotham"/>
                </a:rPr>
                <a:t>expériences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vécues</a:t>
              </a:r>
              <a:r>
                <a:rPr lang="en-US" sz="1000" dirty="0">
                  <a:solidFill>
                    <a:srgbClr val="000000"/>
                  </a:solidFill>
                  <a:latin typeface="Gotham"/>
                  <a:ea typeface="Gotham"/>
                  <a:cs typeface="Gotham"/>
                  <a:sym typeface="Gotham"/>
                </a:rPr>
                <a:t>, et de </a:t>
              </a:r>
              <a:r>
                <a:rPr lang="en-US" sz="1000" dirty="0" err="1">
                  <a:solidFill>
                    <a:srgbClr val="000000"/>
                  </a:solidFill>
                  <a:latin typeface="Gotham"/>
                  <a:ea typeface="Gotham"/>
                  <a:cs typeface="Gotham"/>
                  <a:sym typeface="Gotham"/>
                </a:rPr>
                <a:t>montrer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qu’il</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existe</a:t>
              </a:r>
              <a:r>
                <a:rPr lang="en-US" sz="1000" dirty="0">
                  <a:solidFill>
                    <a:srgbClr val="000000"/>
                  </a:solidFill>
                  <a:latin typeface="Gotham"/>
                  <a:ea typeface="Gotham"/>
                  <a:cs typeface="Gotham"/>
                  <a:sym typeface="Gotham"/>
                </a:rPr>
                <a:t> des </a:t>
              </a:r>
              <a:r>
                <a:rPr lang="en-US" sz="1000" dirty="0" err="1">
                  <a:solidFill>
                    <a:srgbClr val="000000"/>
                  </a:solidFill>
                  <a:latin typeface="Gotham"/>
                  <a:ea typeface="Gotham"/>
                  <a:cs typeface="Gotham"/>
                  <a:sym typeface="Gotham"/>
                </a:rPr>
                <a:t>ressources</a:t>
              </a:r>
              <a:r>
                <a:rPr lang="en-US" sz="1000" dirty="0">
                  <a:solidFill>
                    <a:srgbClr val="000000"/>
                  </a:solidFill>
                  <a:latin typeface="Gotham"/>
                  <a:ea typeface="Gotham"/>
                  <a:cs typeface="Gotham"/>
                  <a:sym typeface="Gotham"/>
                </a:rPr>
                <a:t> et des droits pour </a:t>
              </a:r>
              <a:r>
                <a:rPr lang="en-US" sz="1000" dirty="0" err="1">
                  <a:solidFill>
                    <a:srgbClr val="000000"/>
                  </a:solidFill>
                  <a:latin typeface="Gotham"/>
                  <a:ea typeface="Gotham"/>
                  <a:cs typeface="Gotham"/>
                  <a:sym typeface="Gotham"/>
                </a:rPr>
                <a:t>être</a:t>
              </a:r>
              <a:r>
                <a:rPr lang="en-US" sz="1000" dirty="0">
                  <a:solidFill>
                    <a:srgbClr val="000000"/>
                  </a:solidFill>
                  <a:latin typeface="Gotham"/>
                  <a:ea typeface="Gotham"/>
                  <a:cs typeface="Gotham"/>
                  <a:sym typeface="Gotham"/>
                </a:rPr>
                <a:t> protégée.</a:t>
              </a:r>
            </a:p>
            <a:p>
              <a:pPr algn="just">
                <a:lnSpc>
                  <a:spcPts val="1184"/>
                </a:lnSpc>
              </a:pPr>
              <a:endParaRPr lang="en-US" sz="1000" dirty="0">
                <a:solidFill>
                  <a:srgbClr val="000000"/>
                </a:solidFill>
                <a:latin typeface="Gotham"/>
                <a:ea typeface="Gotham"/>
                <a:cs typeface="Gotham"/>
                <a:sym typeface="Gotham"/>
              </a:endParaRPr>
            </a:p>
          </p:txBody>
        </p:sp>
      </p:grpSp>
      <p:grpSp>
        <p:nvGrpSpPr>
          <p:cNvPr id="31" name="Group 31"/>
          <p:cNvGrpSpPr/>
          <p:nvPr/>
        </p:nvGrpSpPr>
        <p:grpSpPr>
          <a:xfrm>
            <a:off x="4024539" y="6073192"/>
            <a:ext cx="3258322" cy="4028963"/>
            <a:chOff x="0" y="0"/>
            <a:chExt cx="4344429" cy="5371950"/>
          </a:xfrm>
        </p:grpSpPr>
        <p:grpSp>
          <p:nvGrpSpPr>
            <p:cNvPr id="32" name="Group 32"/>
            <p:cNvGrpSpPr/>
            <p:nvPr/>
          </p:nvGrpSpPr>
          <p:grpSpPr>
            <a:xfrm>
              <a:off x="0" y="295207"/>
              <a:ext cx="275806" cy="327483"/>
              <a:chOff x="0" y="0"/>
              <a:chExt cx="74132" cy="88022"/>
            </a:xfrm>
          </p:grpSpPr>
          <p:sp>
            <p:nvSpPr>
              <p:cNvPr id="33" name="Freeform 33"/>
              <p:cNvSpPr/>
              <p:nvPr/>
            </p:nvSpPr>
            <p:spPr>
              <a:xfrm>
                <a:off x="0" y="0"/>
                <a:ext cx="74132" cy="88022"/>
              </a:xfrm>
              <a:custGeom>
                <a:avLst/>
                <a:gdLst/>
                <a:ahLst/>
                <a:cxnLst/>
                <a:rect l="l" t="t" r="r" b="b"/>
                <a:pathLst>
                  <a:path w="74132" h="88022">
                    <a:moveTo>
                      <a:pt x="0" y="0"/>
                    </a:moveTo>
                    <a:lnTo>
                      <a:pt x="74132" y="0"/>
                    </a:lnTo>
                    <a:lnTo>
                      <a:pt x="74132" y="88022"/>
                    </a:lnTo>
                    <a:lnTo>
                      <a:pt x="0" y="88022"/>
                    </a:lnTo>
                    <a:close/>
                  </a:path>
                </a:pathLst>
              </a:custGeom>
              <a:solidFill>
                <a:srgbClr val="FB6405"/>
              </a:solidFill>
            </p:spPr>
            <p:txBody>
              <a:bodyPr/>
              <a:lstStyle/>
              <a:p>
                <a:endParaRPr lang="fr-FR"/>
              </a:p>
            </p:txBody>
          </p:sp>
          <p:sp>
            <p:nvSpPr>
              <p:cNvPr id="34" name="TextBox 34"/>
              <p:cNvSpPr txBox="1"/>
              <p:nvPr/>
            </p:nvSpPr>
            <p:spPr>
              <a:xfrm>
                <a:off x="0" y="-38100"/>
                <a:ext cx="74132" cy="126122"/>
              </a:xfrm>
              <a:prstGeom prst="rect">
                <a:avLst/>
              </a:prstGeom>
            </p:spPr>
            <p:txBody>
              <a:bodyPr lIns="50800" tIns="50800" rIns="50800" bIns="50800" rtlCol="0" anchor="ctr"/>
              <a:lstStyle/>
              <a:p>
                <a:pPr algn="ctr">
                  <a:lnSpc>
                    <a:spcPts val="1943"/>
                  </a:lnSpc>
                </a:pPr>
                <a:endParaRPr/>
              </a:p>
            </p:txBody>
          </p:sp>
        </p:grpSp>
        <p:sp>
          <p:nvSpPr>
            <p:cNvPr id="35" name="TextBox 35"/>
            <p:cNvSpPr txBox="1"/>
            <p:nvPr/>
          </p:nvSpPr>
          <p:spPr>
            <a:xfrm>
              <a:off x="338801" y="-47625"/>
              <a:ext cx="3678359" cy="890725"/>
            </a:xfrm>
            <a:prstGeom prst="rect">
              <a:avLst/>
            </a:prstGeom>
          </p:spPr>
          <p:txBody>
            <a:bodyPr lIns="0" tIns="0" rIns="0" bIns="0" rtlCol="0" anchor="t">
              <a:spAutoFit/>
            </a:bodyPr>
            <a:lstStyle/>
            <a:p>
              <a:pPr marL="0" lvl="0" indent="0" algn="l">
                <a:lnSpc>
                  <a:spcPts val="1707"/>
                </a:lnSpc>
              </a:pPr>
              <a:r>
                <a:rPr lang="en-US" sz="1446" b="1" spc="-28">
                  <a:solidFill>
                    <a:srgbClr val="591966"/>
                  </a:solidFill>
                  <a:latin typeface="Agrandir Bold"/>
                  <a:ea typeface="Agrandir Bold"/>
                  <a:cs typeface="Agrandir Bold"/>
                  <a:sym typeface="Agrandir Bold"/>
                </a:rPr>
                <a:t>Les tests visuels : un partenariat riche et plus que nécessaire</a:t>
              </a:r>
            </a:p>
          </p:txBody>
        </p:sp>
        <p:sp>
          <p:nvSpPr>
            <p:cNvPr id="36" name="TextBox 36"/>
            <p:cNvSpPr txBox="1"/>
            <p:nvPr/>
          </p:nvSpPr>
          <p:spPr>
            <a:xfrm>
              <a:off x="11533" y="873904"/>
              <a:ext cx="4332896" cy="4498046"/>
            </a:xfrm>
            <a:prstGeom prst="rect">
              <a:avLst/>
            </a:prstGeom>
          </p:spPr>
          <p:txBody>
            <a:bodyPr lIns="0" tIns="0" rIns="0" bIns="0" rtlCol="0" anchor="t">
              <a:spAutoFit/>
            </a:bodyPr>
            <a:lstStyle/>
            <a:p>
              <a:pPr algn="just">
                <a:lnSpc>
                  <a:spcPts val="1400"/>
                </a:lnSpc>
              </a:pPr>
              <a:r>
                <a:rPr lang="en-US" sz="1000">
                  <a:solidFill>
                    <a:srgbClr val="000000"/>
                  </a:solidFill>
                  <a:latin typeface="Gotham"/>
                  <a:ea typeface="Gotham"/>
                  <a:cs typeface="Gotham"/>
                  <a:sym typeface="Gotham"/>
                </a:rPr>
                <a:t>Bien voir quand on est en situation de précarité est malheureusement un « luxe » qu’il n’est pas facile de se permettre pour bon nombre de femmes. En 2025, nous avons une nouvelle fois bénéficié du partenariat avec un optométriste. Olivier Janaud, qui intervient déjà depuis quelques années, est donc intervenu à deux reprises. Au cours de ces séances, il dépiste d’éventuels troubles de la vision, oriente, si nécessaire, vers un ophtalmologue et propose des paires de lunettes adaptées (qui seront distribuées gratuitement aux femmes quelles semaines plus tard), une ressource précieuse pour les femmes sans droits ou bénéficiant de l’AME, qui ne peuvent habituellement prétendre à un remboursement. Pour cette proposition ouverte à 12 femmes par session, ce sont à chaque fois 100 % des femmes pour lesquelles des troubles de la vision sont détectés.</a:t>
              </a:r>
            </a:p>
            <a:p>
              <a:pPr algn="just">
                <a:lnSpc>
                  <a:spcPts val="1184"/>
                </a:lnSpc>
                <a:spcBef>
                  <a:spcPct val="0"/>
                </a:spcBef>
              </a:pPr>
              <a:endParaRPr lang="en-US" sz="1000">
                <a:solidFill>
                  <a:srgbClr val="000000"/>
                </a:solidFill>
                <a:latin typeface="Gotham"/>
                <a:ea typeface="Gotham"/>
                <a:cs typeface="Gotham"/>
                <a:sym typeface="Gotham"/>
              </a:endParaRPr>
            </a:p>
          </p:txBody>
        </p:sp>
      </p:grpSp>
      <p:sp>
        <p:nvSpPr>
          <p:cNvPr id="37" name="TextBox 37"/>
          <p:cNvSpPr txBox="1"/>
          <p:nvPr/>
        </p:nvSpPr>
        <p:spPr>
          <a:xfrm>
            <a:off x="835223" y="951110"/>
            <a:ext cx="3284723" cy="328541"/>
          </a:xfrm>
          <a:prstGeom prst="rect">
            <a:avLst/>
          </a:prstGeom>
        </p:spPr>
        <p:txBody>
          <a:bodyPr lIns="0" tIns="0" rIns="0" bIns="0" rtlCol="0" anchor="t">
            <a:spAutoFit/>
          </a:bodyPr>
          <a:lstStyle/>
          <a:p>
            <a:pPr marL="0" lvl="0" indent="0" algn="l">
              <a:lnSpc>
                <a:spcPts val="2179"/>
              </a:lnSpc>
            </a:pPr>
            <a:r>
              <a:rPr lang="en-US" sz="1846" b="1" spc="-36" dirty="0">
                <a:solidFill>
                  <a:srgbClr val="591966"/>
                </a:solidFill>
                <a:latin typeface="Agrandir Bold"/>
                <a:ea typeface="Agrandir Bold"/>
                <a:cs typeface="Agrandir Bold"/>
                <a:sym typeface="Agrandir Bold"/>
              </a:rPr>
              <a:t>Le cycle “santé de la femme”</a:t>
            </a:r>
          </a:p>
        </p:txBody>
      </p:sp>
      <p:sp>
        <p:nvSpPr>
          <p:cNvPr id="38" name="TextBox 38"/>
          <p:cNvSpPr txBox="1"/>
          <p:nvPr/>
        </p:nvSpPr>
        <p:spPr>
          <a:xfrm>
            <a:off x="515908" y="1251076"/>
            <a:ext cx="3369800" cy="3432135"/>
          </a:xfrm>
          <a:prstGeom prst="rect">
            <a:avLst/>
          </a:prstGeom>
        </p:spPr>
        <p:txBody>
          <a:bodyPr lIns="0" tIns="0" rIns="0" bIns="0" rtlCol="0" anchor="t">
            <a:spAutoFit/>
          </a:bodyPr>
          <a:lstStyle/>
          <a:p>
            <a:pPr algn="just">
              <a:lnSpc>
                <a:spcPts val="1402"/>
              </a:lnSpc>
            </a:pPr>
            <a:r>
              <a:rPr lang="en-US" sz="1001">
                <a:solidFill>
                  <a:srgbClr val="000000"/>
                </a:solidFill>
                <a:latin typeface="Gotham"/>
                <a:ea typeface="Gotham"/>
                <a:cs typeface="Gotham"/>
                <a:sym typeface="Gotham"/>
              </a:rPr>
              <a:t>CEn 2025, un cycle complet de temps collectifs dédiés à la santé des femmes, à la vie sexuelle et affective et à l’accès aux soins gynécologiques a été proposé. Ce programme comprenait quatre temps thématisés et animés en partenariat avec le centre de santé du Gryffon (Lyon 1er) et une sexologue. Ils ont été complétés par une visite du Centre. Au total, 15 femmes ont participé à au moins un des ateliers proposés.</a:t>
            </a:r>
          </a:p>
          <a:p>
            <a:pPr algn="just">
              <a:lnSpc>
                <a:spcPts val="1402"/>
              </a:lnSpc>
            </a:pPr>
            <a:r>
              <a:rPr lang="en-US" sz="1001">
                <a:solidFill>
                  <a:srgbClr val="000000"/>
                </a:solidFill>
                <a:latin typeface="Gotham"/>
                <a:ea typeface="Gotham"/>
                <a:cs typeface="Gotham"/>
                <a:sym typeface="Gotham"/>
              </a:rPr>
              <a:t>Ce cycle a permis de transmettre des connaissances essentielles sur le corps, la sexualité et la santé. Il a été l’occasion d’ouvrir un espace de parole sécurisé sur des sujets sensibles. Il a également facilité l’accès à la prévention, au dépistage et aux soins gynécologiques. Enfin, il a permis de donner des clés aux femmes en vue de renforcer leur autonomie et de leur permettre une meilleure compréhension quant à leurs droits et à leurs possibilités de prise en charge.</a:t>
            </a:r>
          </a:p>
          <a:p>
            <a:pPr algn="just">
              <a:lnSpc>
                <a:spcPts val="1402"/>
              </a:lnSpc>
              <a:spcBef>
                <a:spcPct val="0"/>
              </a:spcBef>
            </a:pPr>
            <a:endParaRPr lang="en-US" sz="1001">
              <a:solidFill>
                <a:srgbClr val="000000"/>
              </a:solidFill>
              <a:latin typeface="Gotham"/>
              <a:ea typeface="Gotham"/>
              <a:cs typeface="Gotham"/>
              <a:sym typeface="Gotham"/>
            </a:endParaRPr>
          </a:p>
        </p:txBody>
      </p:sp>
      <p:sp>
        <p:nvSpPr>
          <p:cNvPr id="39" name="TextBox 39"/>
          <p:cNvSpPr txBox="1"/>
          <p:nvPr/>
        </p:nvSpPr>
        <p:spPr>
          <a:xfrm>
            <a:off x="4052791" y="275527"/>
            <a:ext cx="3201818" cy="405757"/>
          </a:xfrm>
          <a:prstGeom prst="rect">
            <a:avLst/>
          </a:prstGeom>
        </p:spPr>
        <p:txBody>
          <a:bodyPr lIns="0" tIns="0" rIns="0" bIns="0" rtlCol="0" anchor="t">
            <a:spAutoFit/>
          </a:bodyPr>
          <a:lstStyle/>
          <a:p>
            <a:pPr marL="0" lvl="0" indent="0" algn="r">
              <a:lnSpc>
                <a:spcPts val="2651"/>
              </a:lnSpc>
            </a:pPr>
            <a:r>
              <a:rPr lang="en-US" sz="2246" b="1" spc="-44">
                <a:solidFill>
                  <a:srgbClr val="FB6405"/>
                </a:solidFill>
                <a:latin typeface="Agrandir Bold"/>
                <a:ea typeface="Agrandir Bold"/>
                <a:cs typeface="Agrandir Bold"/>
                <a:sym typeface="Agrandir Bold"/>
              </a:rPr>
              <a:t>Les ateliers santé </a:t>
            </a:r>
          </a:p>
        </p:txBody>
      </p:sp>
      <p:grpSp>
        <p:nvGrpSpPr>
          <p:cNvPr id="40" name="Group 40"/>
          <p:cNvGrpSpPr/>
          <p:nvPr/>
        </p:nvGrpSpPr>
        <p:grpSpPr>
          <a:xfrm>
            <a:off x="531957" y="998735"/>
            <a:ext cx="224043" cy="221909"/>
            <a:chOff x="0" y="0"/>
            <a:chExt cx="80292" cy="79527"/>
          </a:xfrm>
        </p:grpSpPr>
        <p:sp>
          <p:nvSpPr>
            <p:cNvPr id="41" name="Freeform 41"/>
            <p:cNvSpPr/>
            <p:nvPr/>
          </p:nvSpPr>
          <p:spPr>
            <a:xfrm>
              <a:off x="0" y="0"/>
              <a:ext cx="80292" cy="79527"/>
            </a:xfrm>
            <a:custGeom>
              <a:avLst/>
              <a:gdLst/>
              <a:ahLst/>
              <a:cxnLst/>
              <a:rect l="l" t="t" r="r" b="b"/>
              <a:pathLst>
                <a:path w="80292" h="79527">
                  <a:moveTo>
                    <a:pt x="0" y="0"/>
                  </a:moveTo>
                  <a:lnTo>
                    <a:pt x="80292" y="0"/>
                  </a:lnTo>
                  <a:lnTo>
                    <a:pt x="80292" y="79527"/>
                  </a:lnTo>
                  <a:lnTo>
                    <a:pt x="0" y="79527"/>
                  </a:lnTo>
                  <a:close/>
                </a:path>
              </a:pathLst>
            </a:custGeom>
            <a:solidFill>
              <a:srgbClr val="FB6405"/>
            </a:solidFill>
          </p:spPr>
          <p:txBody>
            <a:bodyPr/>
            <a:lstStyle/>
            <a:p>
              <a:endParaRPr lang="fr-FR"/>
            </a:p>
          </p:txBody>
        </p:sp>
        <p:sp>
          <p:nvSpPr>
            <p:cNvPr id="42" name="TextBox 42"/>
            <p:cNvSpPr txBox="1"/>
            <p:nvPr/>
          </p:nvSpPr>
          <p:spPr>
            <a:xfrm>
              <a:off x="0" y="-38100"/>
              <a:ext cx="80292" cy="117627"/>
            </a:xfrm>
            <a:prstGeom prst="rect">
              <a:avLst/>
            </a:prstGeom>
          </p:spPr>
          <p:txBody>
            <a:bodyPr lIns="50800" tIns="50800" rIns="50800" bIns="50800" rtlCol="0" anchor="ctr"/>
            <a:lstStyle/>
            <a:p>
              <a:pPr algn="ctr">
                <a:lnSpc>
                  <a:spcPts val="1943"/>
                </a:lnSpc>
              </a:pPr>
              <a:endParaRPr/>
            </a:p>
          </p:txBody>
        </p:sp>
      </p:grpSp>
      <p:sp>
        <p:nvSpPr>
          <p:cNvPr id="43" name="TextBox 43"/>
          <p:cNvSpPr txBox="1"/>
          <p:nvPr/>
        </p:nvSpPr>
        <p:spPr>
          <a:xfrm>
            <a:off x="282104" y="10006403"/>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5393" y="-8503"/>
            <a:ext cx="10076750" cy="817742"/>
            <a:chOff x="0" y="0"/>
            <a:chExt cx="6420053" cy="520996"/>
          </a:xfrm>
        </p:grpSpPr>
        <p:sp>
          <p:nvSpPr>
            <p:cNvPr id="3" name="Freeform 3"/>
            <p:cNvSpPr/>
            <p:nvPr/>
          </p:nvSpPr>
          <p:spPr>
            <a:xfrm>
              <a:off x="0" y="0"/>
              <a:ext cx="6420053" cy="520996"/>
            </a:xfrm>
            <a:custGeom>
              <a:avLst/>
              <a:gdLst/>
              <a:ahLst/>
              <a:cxnLst/>
              <a:rect l="l" t="t" r="r" b="b"/>
              <a:pathLst>
                <a:path w="6420053" h="520996">
                  <a:moveTo>
                    <a:pt x="0" y="0"/>
                  </a:moveTo>
                  <a:lnTo>
                    <a:pt x="6420053" y="0"/>
                  </a:lnTo>
                  <a:lnTo>
                    <a:pt x="6420053" y="520996"/>
                  </a:lnTo>
                  <a:lnTo>
                    <a:pt x="0" y="520996"/>
                  </a:lnTo>
                  <a:close/>
                </a:path>
              </a:pathLst>
            </a:custGeom>
            <a:solidFill>
              <a:srgbClr val="591966"/>
            </a:solidFill>
          </p:spPr>
          <p:txBody>
            <a:bodyPr/>
            <a:lstStyle/>
            <a:p>
              <a:endParaRPr lang="fr-FR"/>
            </a:p>
          </p:txBody>
        </p:sp>
        <p:sp>
          <p:nvSpPr>
            <p:cNvPr id="4" name="TextBox 4"/>
            <p:cNvSpPr txBox="1"/>
            <p:nvPr/>
          </p:nvSpPr>
          <p:spPr>
            <a:xfrm>
              <a:off x="0" y="-38100"/>
              <a:ext cx="6420053" cy="559096"/>
            </a:xfrm>
            <a:prstGeom prst="rect">
              <a:avLst/>
            </a:prstGeom>
          </p:spPr>
          <p:txBody>
            <a:bodyPr lIns="21000" tIns="21000" rIns="21000" bIns="21000" rtlCol="0" anchor="ctr"/>
            <a:lstStyle/>
            <a:p>
              <a:pPr algn="ctr">
                <a:lnSpc>
                  <a:spcPts val="1099"/>
                </a:lnSpc>
              </a:pPr>
              <a:endParaRPr/>
            </a:p>
          </p:txBody>
        </p:sp>
      </p:grpSp>
      <p:grpSp>
        <p:nvGrpSpPr>
          <p:cNvPr id="5" name="Group 5"/>
          <p:cNvGrpSpPr/>
          <p:nvPr/>
        </p:nvGrpSpPr>
        <p:grpSpPr>
          <a:xfrm>
            <a:off x="-201573" y="0"/>
            <a:ext cx="591792" cy="4252500"/>
            <a:chOff x="0" y="0"/>
            <a:chExt cx="377040" cy="2709333"/>
          </a:xfrm>
        </p:grpSpPr>
        <p:sp>
          <p:nvSpPr>
            <p:cNvPr id="6" name="Freeform 6"/>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591966"/>
            </a:solidFill>
          </p:spPr>
          <p:txBody>
            <a:bodyPr/>
            <a:lstStyle/>
            <a:p>
              <a:endParaRPr lang="fr-FR"/>
            </a:p>
          </p:txBody>
        </p:sp>
        <p:sp>
          <p:nvSpPr>
            <p:cNvPr id="7" name="TextBox 7"/>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8" name="Group 8"/>
          <p:cNvGrpSpPr/>
          <p:nvPr/>
        </p:nvGrpSpPr>
        <p:grpSpPr>
          <a:xfrm>
            <a:off x="108000" y="156643"/>
            <a:ext cx="3944791" cy="529442"/>
            <a:chOff x="0" y="0"/>
            <a:chExt cx="5259722" cy="705923"/>
          </a:xfrm>
        </p:grpSpPr>
        <p:sp>
          <p:nvSpPr>
            <p:cNvPr id="9" name="TextBox 9"/>
            <p:cNvSpPr txBox="1"/>
            <p:nvPr/>
          </p:nvSpPr>
          <p:spPr>
            <a:xfrm>
              <a:off x="976983" y="187139"/>
              <a:ext cx="4282739" cy="518784"/>
            </a:xfrm>
            <a:prstGeom prst="rect">
              <a:avLst/>
            </a:prstGeom>
          </p:spPr>
          <p:txBody>
            <a:bodyPr lIns="0" tIns="0" rIns="0" bIns="0" rtlCol="0" anchor="t">
              <a:spAutoFit/>
            </a:bodyPr>
            <a:lstStyle/>
            <a:p>
              <a:pPr marL="0" lvl="0" indent="0" algn="l">
                <a:lnSpc>
                  <a:spcPts val="2651"/>
                </a:lnSpc>
              </a:pPr>
              <a:r>
                <a:rPr lang="en-US" sz="2246" b="1" spc="-44">
                  <a:solidFill>
                    <a:srgbClr val="FFFFFF"/>
                  </a:solidFill>
                  <a:latin typeface="Agrandir Bold"/>
                  <a:ea typeface="Agrandir Bold"/>
                  <a:cs typeface="Agrandir Bold"/>
                  <a:sym typeface="Agrandir Bold"/>
                </a:rPr>
                <a:t>Être et faire ensemble</a:t>
              </a:r>
            </a:p>
          </p:txBody>
        </p:sp>
        <p:grpSp>
          <p:nvGrpSpPr>
            <p:cNvPr id="10" name="Group 10"/>
            <p:cNvGrpSpPr/>
            <p:nvPr/>
          </p:nvGrpSpPr>
          <p:grpSpPr>
            <a:xfrm>
              <a:off x="479420" y="614182"/>
              <a:ext cx="359831" cy="63500"/>
              <a:chOff x="0" y="0"/>
              <a:chExt cx="171941" cy="30343"/>
            </a:xfrm>
          </p:grpSpPr>
          <p:sp>
            <p:nvSpPr>
              <p:cNvPr id="11" name="Freeform 11"/>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FF6601"/>
              </a:solidFill>
            </p:spPr>
            <p:txBody>
              <a:bodyPr/>
              <a:lstStyle/>
              <a:p>
                <a:endParaRPr lang="fr-FR"/>
              </a:p>
            </p:txBody>
          </p:sp>
          <p:sp>
            <p:nvSpPr>
              <p:cNvPr id="12" name="TextBox 12"/>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3" name="TextBox 13"/>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FB6405"/>
                  </a:solidFill>
                  <a:latin typeface="Gotham Bold"/>
                  <a:ea typeface="Gotham Bold"/>
                  <a:cs typeface="Gotham Bold"/>
                  <a:sym typeface="Gotham Bold"/>
                </a:rPr>
                <a:t>2</a:t>
              </a:r>
            </a:p>
          </p:txBody>
        </p:sp>
      </p:grpSp>
      <p:sp>
        <p:nvSpPr>
          <p:cNvPr id="14" name="TextBox 14"/>
          <p:cNvSpPr txBox="1"/>
          <p:nvPr/>
        </p:nvSpPr>
        <p:spPr>
          <a:xfrm>
            <a:off x="4052791" y="275527"/>
            <a:ext cx="3201818" cy="405757"/>
          </a:xfrm>
          <a:prstGeom prst="rect">
            <a:avLst/>
          </a:prstGeom>
        </p:spPr>
        <p:txBody>
          <a:bodyPr lIns="0" tIns="0" rIns="0" bIns="0" rtlCol="0" anchor="t">
            <a:spAutoFit/>
          </a:bodyPr>
          <a:lstStyle/>
          <a:p>
            <a:pPr marL="0" lvl="0" indent="0" algn="r">
              <a:lnSpc>
                <a:spcPts val="2651"/>
              </a:lnSpc>
            </a:pPr>
            <a:r>
              <a:rPr lang="en-US" sz="2246" b="1" spc="-44">
                <a:solidFill>
                  <a:srgbClr val="FB6405"/>
                </a:solidFill>
                <a:latin typeface="Agrandir Bold"/>
                <a:ea typeface="Agrandir Bold"/>
                <a:cs typeface="Agrandir Bold"/>
                <a:sym typeface="Agrandir Bold"/>
              </a:rPr>
              <a:t>Les ateliers santé </a:t>
            </a:r>
          </a:p>
        </p:txBody>
      </p:sp>
      <p:grpSp>
        <p:nvGrpSpPr>
          <p:cNvPr id="15" name="Group 15"/>
          <p:cNvGrpSpPr/>
          <p:nvPr/>
        </p:nvGrpSpPr>
        <p:grpSpPr>
          <a:xfrm>
            <a:off x="4699184" y="1309758"/>
            <a:ext cx="2555425" cy="2555425"/>
            <a:chOff x="0" y="0"/>
            <a:chExt cx="812800" cy="812800"/>
          </a:xfrm>
        </p:grpSpPr>
        <p:sp>
          <p:nvSpPr>
            <p:cNvPr id="16" name="Freeform 1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2"/>
              <a:stretch>
                <a:fillRect l="-16747" r="-16747"/>
              </a:stretch>
            </a:blipFill>
          </p:spPr>
          <p:txBody>
            <a:bodyPr/>
            <a:lstStyle/>
            <a:p>
              <a:endParaRPr lang="fr-FR"/>
            </a:p>
          </p:txBody>
        </p:sp>
      </p:grpSp>
      <p:grpSp>
        <p:nvGrpSpPr>
          <p:cNvPr id="17" name="Group 17"/>
          <p:cNvGrpSpPr/>
          <p:nvPr/>
        </p:nvGrpSpPr>
        <p:grpSpPr>
          <a:xfrm>
            <a:off x="596342" y="4252500"/>
            <a:ext cx="2725470" cy="2725470"/>
            <a:chOff x="0" y="0"/>
            <a:chExt cx="812800" cy="812800"/>
          </a:xfrm>
        </p:grpSpPr>
        <p:sp>
          <p:nvSpPr>
            <p:cNvPr id="18" name="Freeform 18"/>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l="-16747" r="-16747"/>
              </a:stretch>
            </a:blipFill>
          </p:spPr>
          <p:txBody>
            <a:bodyPr/>
            <a:lstStyle/>
            <a:p>
              <a:endParaRPr lang="fr-FR"/>
            </a:p>
          </p:txBody>
        </p:sp>
      </p:grpSp>
      <p:sp>
        <p:nvSpPr>
          <p:cNvPr id="19" name="TextBox 19"/>
          <p:cNvSpPr txBox="1"/>
          <p:nvPr/>
        </p:nvSpPr>
        <p:spPr>
          <a:xfrm>
            <a:off x="839054" y="1214508"/>
            <a:ext cx="3960053" cy="328541"/>
          </a:xfrm>
          <a:prstGeom prst="rect">
            <a:avLst/>
          </a:prstGeom>
        </p:spPr>
        <p:txBody>
          <a:bodyPr lIns="0" tIns="0" rIns="0" bIns="0" rtlCol="0" anchor="t">
            <a:spAutoFit/>
          </a:bodyPr>
          <a:lstStyle/>
          <a:p>
            <a:pPr marL="0" lvl="0" indent="0" algn="l">
              <a:lnSpc>
                <a:spcPts val="2179"/>
              </a:lnSpc>
            </a:pPr>
            <a:r>
              <a:rPr lang="en-US" sz="1846" b="1" spc="-36">
                <a:solidFill>
                  <a:srgbClr val="591966"/>
                </a:solidFill>
                <a:latin typeface="Agrandir Bold"/>
                <a:ea typeface="Agrandir Bold"/>
                <a:cs typeface="Agrandir Bold"/>
                <a:sym typeface="Agrandir Bold"/>
              </a:rPr>
              <a:t>Marcher pour se sentir mieux</a:t>
            </a:r>
          </a:p>
        </p:txBody>
      </p:sp>
      <p:sp>
        <p:nvSpPr>
          <p:cNvPr id="20" name="TextBox 20"/>
          <p:cNvSpPr txBox="1"/>
          <p:nvPr/>
        </p:nvSpPr>
        <p:spPr>
          <a:xfrm>
            <a:off x="515908" y="1563870"/>
            <a:ext cx="3958392" cy="2403435"/>
          </a:xfrm>
          <a:prstGeom prst="rect">
            <a:avLst/>
          </a:prstGeom>
        </p:spPr>
        <p:txBody>
          <a:bodyPr lIns="0" tIns="0" rIns="0" bIns="0" rtlCol="0" anchor="t">
            <a:spAutoFit/>
          </a:bodyPr>
          <a:lstStyle/>
          <a:p>
            <a:pPr algn="just">
              <a:lnSpc>
                <a:spcPts val="1402"/>
              </a:lnSpc>
            </a:pPr>
            <a:r>
              <a:rPr lang="en-US" sz="1001">
                <a:solidFill>
                  <a:srgbClr val="000000"/>
                </a:solidFill>
                <a:latin typeface="Gotham"/>
                <a:ea typeface="Gotham"/>
                <a:cs typeface="Gotham"/>
                <a:sym typeface="Gotham"/>
              </a:rPr>
              <a:t>Comme les années précédentes, nous avons reconduit le partenariat avec le Club Alpin Français de Lyon-Villeurbanne, et le centre social Quartier Vitalité (Lyon 1er). Entre mars et juillet, 5 marches ont été co-organisées.</a:t>
            </a:r>
          </a:p>
          <a:p>
            <a:pPr algn="just">
              <a:lnSpc>
                <a:spcPts val="1402"/>
              </a:lnSpc>
            </a:pPr>
            <a:r>
              <a:rPr lang="en-US" sz="1001">
                <a:solidFill>
                  <a:srgbClr val="000000"/>
                </a:solidFill>
                <a:latin typeface="Gotham"/>
                <a:ea typeface="Gotham"/>
                <a:cs typeface="Gotham"/>
                <a:sym typeface="Gotham"/>
              </a:rPr>
              <a:t>Chaque participante disposait d’un nouveau carnet de marche, plus visuel et coloré, dans lequel elle pouvait valider sa participation par un tampon à chaque sortie. La saison s’est clôturée, comme l’année dernière, par une marche organisée en septembre dans les Monts d’Or sous le soleil, suivie d’un pique-nique convivial.</a:t>
            </a:r>
          </a:p>
          <a:p>
            <a:pPr algn="just">
              <a:lnSpc>
                <a:spcPts val="1402"/>
              </a:lnSpc>
            </a:pPr>
            <a:r>
              <a:rPr lang="en-US" sz="1001">
                <a:solidFill>
                  <a:srgbClr val="000000"/>
                </a:solidFill>
                <a:latin typeface="Gotham"/>
                <a:ea typeface="Gotham"/>
                <a:cs typeface="Gotham"/>
                <a:sym typeface="Gotham"/>
              </a:rPr>
              <a:t>Ces marches ont permis de créer un espace de respiration hors du quotidien, de renforcer l’estime de soi par l’activité physique, et de favoriser les échanges entre femmes, dans un cadre non stigmatisant et inclusif.</a:t>
            </a:r>
          </a:p>
        </p:txBody>
      </p:sp>
      <p:grpSp>
        <p:nvGrpSpPr>
          <p:cNvPr id="21" name="Group 21"/>
          <p:cNvGrpSpPr/>
          <p:nvPr/>
        </p:nvGrpSpPr>
        <p:grpSpPr>
          <a:xfrm>
            <a:off x="3434052" y="4748355"/>
            <a:ext cx="3954245" cy="4571560"/>
            <a:chOff x="0" y="0"/>
            <a:chExt cx="1417112" cy="1638344"/>
          </a:xfrm>
        </p:grpSpPr>
        <p:sp>
          <p:nvSpPr>
            <p:cNvPr id="22" name="Freeform 22"/>
            <p:cNvSpPr/>
            <p:nvPr/>
          </p:nvSpPr>
          <p:spPr>
            <a:xfrm>
              <a:off x="0" y="0"/>
              <a:ext cx="1417112" cy="1638344"/>
            </a:xfrm>
            <a:custGeom>
              <a:avLst/>
              <a:gdLst/>
              <a:ahLst/>
              <a:cxnLst/>
              <a:rect l="l" t="t" r="r" b="b"/>
              <a:pathLst>
                <a:path w="1417112" h="1638344">
                  <a:moveTo>
                    <a:pt x="0" y="0"/>
                  </a:moveTo>
                  <a:lnTo>
                    <a:pt x="1417112" y="0"/>
                  </a:lnTo>
                  <a:lnTo>
                    <a:pt x="1417112" y="1638344"/>
                  </a:lnTo>
                  <a:lnTo>
                    <a:pt x="0" y="1638344"/>
                  </a:lnTo>
                  <a:close/>
                </a:path>
              </a:pathLst>
            </a:custGeom>
            <a:solidFill>
              <a:srgbClr val="FF6601">
                <a:alpha val="7843"/>
              </a:srgbClr>
            </a:solidFill>
          </p:spPr>
          <p:txBody>
            <a:bodyPr/>
            <a:lstStyle/>
            <a:p>
              <a:endParaRPr lang="fr-FR"/>
            </a:p>
          </p:txBody>
        </p:sp>
        <p:sp>
          <p:nvSpPr>
            <p:cNvPr id="23" name="TextBox 23"/>
            <p:cNvSpPr txBox="1"/>
            <p:nvPr/>
          </p:nvSpPr>
          <p:spPr>
            <a:xfrm>
              <a:off x="0" y="-38100"/>
              <a:ext cx="1417112" cy="1676444"/>
            </a:xfrm>
            <a:prstGeom prst="rect">
              <a:avLst/>
            </a:prstGeom>
          </p:spPr>
          <p:txBody>
            <a:bodyPr lIns="50800" tIns="50800" rIns="50800" bIns="50800" rtlCol="0" anchor="ctr"/>
            <a:lstStyle/>
            <a:p>
              <a:pPr algn="ctr">
                <a:lnSpc>
                  <a:spcPts val="1943"/>
                </a:lnSpc>
              </a:pPr>
              <a:endParaRPr/>
            </a:p>
          </p:txBody>
        </p:sp>
      </p:grpSp>
      <p:sp>
        <p:nvSpPr>
          <p:cNvPr id="24" name="TextBox 24"/>
          <p:cNvSpPr txBox="1"/>
          <p:nvPr/>
        </p:nvSpPr>
        <p:spPr>
          <a:xfrm>
            <a:off x="3688480" y="4924224"/>
            <a:ext cx="3153903" cy="260850"/>
          </a:xfrm>
          <a:prstGeom prst="rect">
            <a:avLst/>
          </a:prstGeom>
        </p:spPr>
        <p:txBody>
          <a:bodyPr lIns="0" tIns="0" rIns="0" bIns="0" rtlCol="0" anchor="t">
            <a:spAutoFit/>
          </a:bodyPr>
          <a:lstStyle/>
          <a:p>
            <a:pPr marL="0" lvl="0" indent="0" algn="l">
              <a:lnSpc>
                <a:spcPts val="1707"/>
              </a:lnSpc>
            </a:pPr>
            <a:r>
              <a:rPr lang="en-US" sz="1446" b="1" spc="-28">
                <a:solidFill>
                  <a:srgbClr val="591966"/>
                </a:solidFill>
                <a:latin typeface="Agrandir Bold"/>
                <a:ea typeface="Agrandir Bold"/>
                <a:cs typeface="Agrandir Bold"/>
                <a:sym typeface="Agrandir Bold"/>
              </a:rPr>
              <a:t>Zoom sur le défi Qair 2025</a:t>
            </a:r>
          </a:p>
        </p:txBody>
      </p:sp>
      <p:sp>
        <p:nvSpPr>
          <p:cNvPr id="25" name="TextBox 25"/>
          <p:cNvSpPr txBox="1"/>
          <p:nvPr/>
        </p:nvSpPr>
        <p:spPr>
          <a:xfrm>
            <a:off x="3567739" y="5174351"/>
            <a:ext cx="3686870" cy="4642296"/>
          </a:xfrm>
          <a:prstGeom prst="rect">
            <a:avLst/>
          </a:prstGeom>
        </p:spPr>
        <p:txBody>
          <a:bodyPr wrap="square" lIns="0" tIns="0" rIns="0" bIns="0" rtlCol="0" anchor="t">
            <a:spAutoFit/>
          </a:bodyPr>
          <a:lstStyle/>
          <a:p>
            <a:pPr algn="just">
              <a:lnSpc>
                <a:spcPts val="1400"/>
              </a:lnSpc>
            </a:pPr>
            <a:r>
              <a:rPr lang="en-US" sz="1000" dirty="0">
                <a:solidFill>
                  <a:srgbClr val="000000"/>
                </a:solidFill>
                <a:latin typeface="Gotham"/>
                <a:ea typeface="Gotham"/>
                <a:cs typeface="Gotham"/>
                <a:sym typeface="Gotham"/>
              </a:rPr>
              <a:t>Au printemps 2025, </a:t>
            </a:r>
            <a:r>
              <a:rPr lang="en-US" sz="1000" dirty="0" err="1">
                <a:solidFill>
                  <a:srgbClr val="000000"/>
                </a:solidFill>
                <a:latin typeface="Gotham"/>
                <a:ea typeface="Gotham"/>
                <a:cs typeface="Gotham"/>
                <a:sym typeface="Gotham"/>
              </a:rPr>
              <a:t>l’équipe</a:t>
            </a:r>
            <a:r>
              <a:rPr lang="en-US" sz="1000" dirty="0">
                <a:solidFill>
                  <a:srgbClr val="000000"/>
                </a:solidFill>
                <a:latin typeface="Gotham"/>
                <a:ea typeface="Gotham"/>
                <a:cs typeface="Gotham"/>
                <a:sym typeface="Gotham"/>
              </a:rPr>
              <a:t> lyonnaise de </a:t>
            </a:r>
            <a:r>
              <a:rPr lang="en-US" sz="1000" dirty="0" err="1">
                <a:solidFill>
                  <a:srgbClr val="000000"/>
                </a:solidFill>
                <a:latin typeface="Gotham"/>
                <a:ea typeface="Gotham"/>
                <a:cs typeface="Gotham"/>
                <a:sym typeface="Gotham"/>
              </a:rPr>
              <a:t>l’entreprise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Qair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œuvrant</a:t>
            </a:r>
            <a:r>
              <a:rPr lang="en-US" sz="1000" dirty="0">
                <a:solidFill>
                  <a:srgbClr val="000000"/>
                </a:solidFill>
                <a:latin typeface="Gotham"/>
                <a:ea typeface="Gotham"/>
                <a:cs typeface="Gotham"/>
                <a:sym typeface="Gotham"/>
              </a:rPr>
              <a:t> dans le </a:t>
            </a:r>
            <a:r>
              <a:rPr lang="en-US" sz="1000" dirty="0" err="1">
                <a:solidFill>
                  <a:srgbClr val="000000"/>
                </a:solidFill>
                <a:latin typeface="Gotham"/>
                <a:ea typeface="Gotham"/>
                <a:cs typeface="Gotham"/>
                <a:sym typeface="Gotham"/>
              </a:rPr>
              <a:t>domaine</a:t>
            </a:r>
            <a:r>
              <a:rPr lang="en-US" sz="1000" dirty="0">
                <a:solidFill>
                  <a:srgbClr val="000000"/>
                </a:solidFill>
                <a:latin typeface="Gotham"/>
                <a:ea typeface="Gotham"/>
                <a:cs typeface="Gotham"/>
                <a:sym typeface="Gotham"/>
              </a:rPr>
              <a:t> des </a:t>
            </a:r>
            <a:r>
              <a:rPr lang="en-US" sz="1000" dirty="0" err="1">
                <a:solidFill>
                  <a:srgbClr val="000000"/>
                </a:solidFill>
                <a:latin typeface="Gotham"/>
                <a:ea typeface="Gotham"/>
                <a:cs typeface="Gotham"/>
                <a:sym typeface="Gotham"/>
              </a:rPr>
              <a:t>énergies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renouvelables</a:t>
            </a:r>
            <a:r>
              <a:rPr lang="en-US" sz="1000" dirty="0">
                <a:solidFill>
                  <a:srgbClr val="000000"/>
                </a:solidFill>
                <a:latin typeface="Gotham"/>
                <a:ea typeface="Gotham"/>
                <a:cs typeface="Gotham"/>
                <a:sym typeface="Gotham"/>
              </a:rPr>
              <a:t>) nous a </a:t>
            </a:r>
            <a:r>
              <a:rPr lang="en-US" sz="1000" dirty="0" err="1">
                <a:solidFill>
                  <a:srgbClr val="000000"/>
                </a:solidFill>
                <a:latin typeface="Gotham"/>
                <a:ea typeface="Gotham"/>
                <a:cs typeface="Gotham"/>
                <a:sym typeface="Gotham"/>
              </a:rPr>
              <a:t>sollicité</a:t>
            </a:r>
            <a:r>
              <a:rPr lang="en-US" sz="1000" dirty="0">
                <a:solidFill>
                  <a:srgbClr val="000000"/>
                </a:solidFill>
                <a:latin typeface="Gotham"/>
                <a:ea typeface="Gotham"/>
                <a:cs typeface="Gotham"/>
                <a:sym typeface="Gotham"/>
              </a:rPr>
              <a:t> pour </a:t>
            </a:r>
            <a:r>
              <a:rPr lang="en-US" sz="1000" dirty="0" err="1">
                <a:solidFill>
                  <a:srgbClr val="000000"/>
                </a:solidFill>
                <a:latin typeface="Gotham"/>
                <a:ea typeface="Gotham"/>
                <a:cs typeface="Gotham"/>
                <a:sym typeface="Gotham"/>
              </a:rPr>
              <a:t>être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l’association</a:t>
            </a:r>
            <a:r>
              <a:rPr lang="en-US" sz="1000" dirty="0">
                <a:solidFill>
                  <a:srgbClr val="000000"/>
                </a:solidFill>
                <a:latin typeface="Gotham"/>
                <a:ea typeface="Gotham"/>
                <a:cs typeface="Gotham"/>
                <a:sym typeface="Gotham"/>
              </a:rPr>
              <a:t> avec </a:t>
            </a:r>
            <a:r>
              <a:rPr lang="en-US" sz="1000" dirty="0" err="1">
                <a:solidFill>
                  <a:srgbClr val="000000"/>
                </a:solidFill>
                <a:latin typeface="Gotham"/>
                <a:ea typeface="Gotham"/>
                <a:cs typeface="Gotham"/>
                <a:sym typeface="Gotham"/>
              </a:rPr>
              <a:t>laquelle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ils</a:t>
            </a:r>
            <a:r>
              <a:rPr lang="en-US" sz="1000" dirty="0">
                <a:solidFill>
                  <a:srgbClr val="000000"/>
                </a:solidFill>
                <a:latin typeface="Gotham"/>
                <a:ea typeface="Gotham"/>
                <a:cs typeface="Gotham"/>
                <a:sym typeface="Gotham"/>
              </a:rPr>
              <a:t> et </a:t>
            </a:r>
            <a:r>
              <a:rPr lang="en-US" sz="1000" dirty="0" err="1">
                <a:solidFill>
                  <a:srgbClr val="000000"/>
                </a:solidFill>
                <a:latin typeface="Gotham"/>
                <a:ea typeface="Gotham"/>
                <a:cs typeface="Gotham"/>
                <a:sym typeface="Gotham"/>
              </a:rPr>
              <a:t>elles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souhaitaient</a:t>
            </a:r>
            <a:r>
              <a:rPr lang="en-US" sz="1000" dirty="0">
                <a:solidFill>
                  <a:srgbClr val="000000"/>
                </a:solidFill>
                <a:latin typeface="Gotham"/>
                <a:ea typeface="Gotham"/>
                <a:cs typeface="Gotham"/>
                <a:sym typeface="Gotham"/>
              </a:rPr>
              <a:t> faire équipe dans le cadre d’un </a:t>
            </a:r>
            <a:r>
              <a:rPr lang="en-US" sz="1000" dirty="0" err="1">
                <a:solidFill>
                  <a:srgbClr val="000000"/>
                </a:solidFill>
                <a:latin typeface="Gotham"/>
                <a:ea typeface="Gotham"/>
                <a:cs typeface="Gotham"/>
                <a:sym typeface="Gotham"/>
              </a:rPr>
              <a:t>défi</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organisé</a:t>
            </a:r>
            <a:r>
              <a:rPr lang="en-US" sz="1000" dirty="0">
                <a:solidFill>
                  <a:srgbClr val="000000"/>
                </a:solidFill>
                <a:latin typeface="Gotham"/>
                <a:ea typeface="Gotham"/>
                <a:cs typeface="Gotham"/>
                <a:sym typeface="Gotham"/>
              </a:rPr>
              <a:t> par </a:t>
            </a:r>
            <a:r>
              <a:rPr lang="en-US" sz="1000" dirty="0" err="1">
                <a:solidFill>
                  <a:srgbClr val="000000"/>
                </a:solidFill>
                <a:latin typeface="Gotham"/>
                <a:ea typeface="Gotham"/>
                <a:cs typeface="Gotham"/>
                <a:sym typeface="Gotham"/>
              </a:rPr>
              <a:t>l’entreprise</a:t>
            </a:r>
            <a:r>
              <a:rPr lang="en-US" sz="1000" dirty="0">
                <a:solidFill>
                  <a:srgbClr val="000000"/>
                </a:solidFill>
                <a:latin typeface="Gotham"/>
                <a:ea typeface="Gotham"/>
                <a:cs typeface="Gotham"/>
                <a:sym typeface="Gotham"/>
              </a:rPr>
              <a:t> entre </a:t>
            </a:r>
            <a:r>
              <a:rPr lang="en-US" sz="1000" dirty="0" err="1">
                <a:solidFill>
                  <a:srgbClr val="000000"/>
                </a:solidFill>
                <a:latin typeface="Gotham"/>
                <a:ea typeface="Gotham"/>
                <a:cs typeface="Gotham"/>
                <a:sym typeface="Gotham"/>
              </a:rPr>
              <a:t>ses</a:t>
            </a:r>
            <a:r>
              <a:rPr lang="en-US" sz="1000" dirty="0">
                <a:solidFill>
                  <a:srgbClr val="000000"/>
                </a:solidFill>
                <a:latin typeface="Gotham"/>
                <a:ea typeface="Gotham"/>
                <a:cs typeface="Gotham"/>
                <a:sym typeface="Gotham"/>
              </a:rPr>
              <a:t> équipes à </a:t>
            </a:r>
            <a:r>
              <a:rPr lang="en-US" sz="1000" dirty="0" err="1">
                <a:solidFill>
                  <a:srgbClr val="000000"/>
                </a:solidFill>
                <a:latin typeface="Gotham"/>
                <a:ea typeface="Gotham"/>
                <a:cs typeface="Gotham"/>
                <a:sym typeface="Gotham"/>
              </a:rPr>
              <a:t>l’international</a:t>
            </a:r>
            <a:r>
              <a:rPr lang="en-US" sz="1000" dirty="0">
                <a:solidFill>
                  <a:srgbClr val="000000"/>
                </a:solidFill>
                <a:latin typeface="Gotham"/>
                <a:ea typeface="Gotham"/>
                <a:cs typeface="Gotham"/>
                <a:sym typeface="Gotham"/>
              </a:rPr>
              <a:t>. Nous </a:t>
            </a:r>
            <a:r>
              <a:rPr lang="en-US" sz="1000" dirty="0" err="1">
                <a:solidFill>
                  <a:srgbClr val="000000"/>
                </a:solidFill>
                <a:latin typeface="Gotham"/>
                <a:ea typeface="Gotham"/>
                <a:cs typeface="Gotham"/>
                <a:sym typeface="Gotham"/>
              </a:rPr>
              <a:t>avons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donc</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monté</a:t>
            </a:r>
            <a:r>
              <a:rPr lang="en-US" sz="1000" dirty="0">
                <a:solidFill>
                  <a:srgbClr val="000000"/>
                </a:solidFill>
                <a:latin typeface="Gotham"/>
                <a:ea typeface="Gotham"/>
                <a:cs typeface="Gotham"/>
                <a:sym typeface="Gotham"/>
              </a:rPr>
              <a:t> avec Sabrina et </a:t>
            </a:r>
            <a:r>
              <a:rPr lang="en-US" sz="1000" dirty="0" err="1">
                <a:solidFill>
                  <a:srgbClr val="000000"/>
                </a:solidFill>
                <a:latin typeface="Gotham"/>
                <a:ea typeface="Gotham"/>
                <a:cs typeface="Gotham"/>
                <a:sym typeface="Gotham"/>
              </a:rPr>
              <a:t>ses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collègues</a:t>
            </a:r>
            <a:r>
              <a:rPr lang="en-US" sz="1000" dirty="0">
                <a:solidFill>
                  <a:srgbClr val="000000"/>
                </a:solidFill>
                <a:latin typeface="Gotham"/>
                <a:ea typeface="Gotham"/>
                <a:cs typeface="Gotham"/>
                <a:sym typeface="Gotham"/>
              </a:rPr>
              <a:t> un </a:t>
            </a:r>
            <a:r>
              <a:rPr lang="en-US" sz="1000" dirty="0" err="1">
                <a:solidFill>
                  <a:srgbClr val="000000"/>
                </a:solidFill>
                <a:latin typeface="Gotham"/>
                <a:ea typeface="Gotham"/>
                <a:cs typeface="Gotham"/>
                <a:sym typeface="Gotham"/>
              </a:rPr>
              <a:t>projet</a:t>
            </a:r>
            <a:r>
              <a:rPr lang="en-US" sz="1000" dirty="0">
                <a:solidFill>
                  <a:srgbClr val="000000"/>
                </a:solidFill>
                <a:latin typeface="Gotham"/>
                <a:ea typeface="Gotham"/>
                <a:cs typeface="Gotham"/>
                <a:sym typeface="Gotham"/>
              </a:rPr>
              <a:t> qui </a:t>
            </a:r>
            <a:r>
              <a:rPr lang="en-US" sz="1000" dirty="0" err="1">
                <a:solidFill>
                  <a:srgbClr val="000000"/>
                </a:solidFill>
                <a:latin typeface="Gotham"/>
                <a:ea typeface="Gotham"/>
                <a:cs typeface="Gotham"/>
                <a:sym typeface="Gotham"/>
              </a:rPr>
              <a:t>s’est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concrétiser</a:t>
            </a:r>
            <a:r>
              <a:rPr lang="en-US" sz="1000" dirty="0">
                <a:solidFill>
                  <a:srgbClr val="000000"/>
                </a:solidFill>
                <a:latin typeface="Gotham"/>
                <a:ea typeface="Gotham"/>
                <a:cs typeface="Gotham"/>
                <a:sym typeface="Gotham"/>
              </a:rPr>
              <a:t> par </a:t>
            </a:r>
            <a:r>
              <a:rPr lang="en-US" sz="1000" dirty="0" err="1">
                <a:solidFill>
                  <a:srgbClr val="000000"/>
                </a:solidFill>
                <a:latin typeface="Gotham"/>
                <a:ea typeface="Gotham"/>
                <a:cs typeface="Gotham"/>
                <a:sym typeface="Gotham"/>
              </a:rPr>
              <a:t>une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randonnée</a:t>
            </a:r>
            <a:r>
              <a:rPr lang="en-US" sz="1000" dirty="0">
                <a:solidFill>
                  <a:srgbClr val="000000"/>
                </a:solidFill>
                <a:latin typeface="Gotham"/>
                <a:ea typeface="Gotham"/>
                <a:cs typeface="Gotham"/>
                <a:sym typeface="Gotham"/>
              </a:rPr>
              <a:t> dans les Monts-du-Lyonnais le 25 </a:t>
            </a:r>
            <a:r>
              <a:rPr lang="en-US" sz="1000" dirty="0" err="1">
                <a:solidFill>
                  <a:srgbClr val="000000"/>
                </a:solidFill>
                <a:latin typeface="Gotham"/>
                <a:ea typeface="Gotham"/>
                <a:cs typeface="Gotham"/>
                <a:sym typeface="Gotham"/>
              </a:rPr>
              <a:t>septembre</a:t>
            </a:r>
            <a:r>
              <a:rPr lang="en-US" sz="1000" dirty="0">
                <a:solidFill>
                  <a:srgbClr val="000000"/>
                </a:solidFill>
                <a:latin typeface="Gotham"/>
                <a:ea typeface="Gotham"/>
                <a:cs typeface="Gotham"/>
                <a:sym typeface="Gotham"/>
              </a:rPr>
              <a:t> 2025. Lors de </a:t>
            </a:r>
            <a:r>
              <a:rPr lang="en-US" sz="1000" dirty="0" err="1">
                <a:solidFill>
                  <a:srgbClr val="000000"/>
                </a:solidFill>
                <a:latin typeface="Gotham"/>
                <a:ea typeface="Gotham"/>
                <a:cs typeface="Gotham"/>
                <a:sym typeface="Gotham"/>
              </a:rPr>
              <a:t>cette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randonnée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auxquelles</a:t>
            </a:r>
            <a:r>
              <a:rPr lang="en-US" sz="1000" dirty="0">
                <a:solidFill>
                  <a:srgbClr val="000000"/>
                </a:solidFill>
                <a:latin typeface="Gotham"/>
                <a:ea typeface="Gotham"/>
                <a:cs typeface="Gotham"/>
                <a:sym typeface="Gotham"/>
              </a:rPr>
              <a:t> femmes de </a:t>
            </a:r>
            <a:r>
              <a:rPr lang="en-US" sz="1000" dirty="0" err="1">
                <a:solidFill>
                  <a:srgbClr val="000000"/>
                </a:solidFill>
                <a:latin typeface="Gotham"/>
                <a:ea typeface="Gotham"/>
                <a:cs typeface="Gotham"/>
                <a:sym typeface="Gotham"/>
              </a:rPr>
              <a:t>PasserElles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emmenées</a:t>
            </a:r>
            <a:r>
              <a:rPr lang="en-US" sz="1000" dirty="0">
                <a:solidFill>
                  <a:srgbClr val="000000"/>
                </a:solidFill>
                <a:latin typeface="Gotham"/>
                <a:ea typeface="Gotham"/>
                <a:cs typeface="Gotham"/>
                <a:sym typeface="Gotham"/>
              </a:rPr>
              <a:t> par Marion Dupuis et </a:t>
            </a:r>
            <a:r>
              <a:rPr lang="en-US" sz="1000" dirty="0" err="1">
                <a:solidFill>
                  <a:srgbClr val="000000"/>
                </a:solidFill>
                <a:latin typeface="Gotham"/>
                <a:ea typeface="Gotham"/>
                <a:cs typeface="Gotham"/>
                <a:sym typeface="Gotham"/>
              </a:rPr>
              <a:t>salariés</a:t>
            </a:r>
            <a:r>
              <a:rPr lang="en-US" sz="1000" dirty="0">
                <a:solidFill>
                  <a:srgbClr val="000000"/>
                </a:solidFill>
                <a:latin typeface="Gotham"/>
                <a:ea typeface="Gotham"/>
                <a:cs typeface="Gotham"/>
                <a:sym typeface="Gotham"/>
              </a:rPr>
              <a:t> de </a:t>
            </a:r>
            <a:r>
              <a:rPr lang="en-US" sz="1000" dirty="0" err="1">
                <a:solidFill>
                  <a:srgbClr val="000000"/>
                </a:solidFill>
                <a:latin typeface="Gotham"/>
                <a:ea typeface="Gotham"/>
                <a:cs typeface="Gotham"/>
                <a:sym typeface="Gotham"/>
              </a:rPr>
              <a:t>Qair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ont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marché</a:t>
            </a:r>
            <a:r>
              <a:rPr lang="en-US" sz="1000" dirty="0">
                <a:solidFill>
                  <a:srgbClr val="000000"/>
                </a:solidFill>
                <a:latin typeface="Gotham"/>
                <a:ea typeface="Gotham"/>
                <a:cs typeface="Gotham"/>
                <a:sym typeface="Gotham"/>
              </a:rPr>
              <a:t> ensemble, un </a:t>
            </a:r>
            <a:r>
              <a:rPr lang="en-US" sz="1000" dirty="0" err="1">
                <a:solidFill>
                  <a:srgbClr val="000000"/>
                </a:solidFill>
                <a:latin typeface="Gotham"/>
                <a:ea typeface="Gotham"/>
                <a:cs typeface="Gotham"/>
                <a:sym typeface="Gotham"/>
              </a:rPr>
              <a:t>écologue</a:t>
            </a:r>
            <a:r>
              <a:rPr lang="en-US" sz="1000" dirty="0">
                <a:solidFill>
                  <a:srgbClr val="000000"/>
                </a:solidFill>
                <a:latin typeface="Gotham"/>
                <a:ea typeface="Gotham"/>
                <a:cs typeface="Gotham"/>
                <a:sym typeface="Gotham"/>
              </a:rPr>
              <a:t> a </a:t>
            </a:r>
            <a:r>
              <a:rPr lang="en-US" sz="1000" dirty="0" err="1">
                <a:solidFill>
                  <a:srgbClr val="000000"/>
                </a:solidFill>
                <a:latin typeface="Gotham"/>
                <a:ea typeface="Gotham"/>
                <a:cs typeface="Gotham"/>
                <a:sym typeface="Gotham"/>
              </a:rPr>
              <a:t>pu</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présenter</a:t>
            </a:r>
            <a:r>
              <a:rPr lang="en-US" sz="1000" dirty="0">
                <a:solidFill>
                  <a:srgbClr val="000000"/>
                </a:solidFill>
                <a:latin typeface="Gotham"/>
                <a:ea typeface="Gotham"/>
                <a:cs typeface="Gotham"/>
                <a:sym typeface="Gotham"/>
              </a:rPr>
              <a:t> la </a:t>
            </a:r>
            <a:r>
              <a:rPr lang="en-US" sz="1000" dirty="0" err="1">
                <a:solidFill>
                  <a:srgbClr val="000000"/>
                </a:solidFill>
                <a:latin typeface="Gotham"/>
                <a:ea typeface="Gotham"/>
                <a:cs typeface="Gotham"/>
                <a:sym typeface="Gotham"/>
              </a:rPr>
              <a:t>flore</a:t>
            </a:r>
            <a:r>
              <a:rPr lang="en-US" sz="1000" dirty="0">
                <a:solidFill>
                  <a:srgbClr val="000000"/>
                </a:solidFill>
                <a:latin typeface="Gotham"/>
                <a:ea typeface="Gotham"/>
                <a:cs typeface="Gotham"/>
                <a:sym typeface="Gotham"/>
              </a:rPr>
              <a:t> des Monts-du-Lyonnais. </a:t>
            </a:r>
            <a:r>
              <a:rPr lang="en-US" sz="1000" dirty="0" err="1">
                <a:solidFill>
                  <a:srgbClr val="000000"/>
                </a:solidFill>
                <a:latin typeface="Gotham"/>
                <a:ea typeface="Gotham"/>
                <a:cs typeface="Gotham"/>
                <a:sym typeface="Gotham"/>
              </a:rPr>
              <a:t>Toutes</a:t>
            </a:r>
            <a:r>
              <a:rPr lang="en-US" sz="1000" dirty="0">
                <a:solidFill>
                  <a:srgbClr val="000000"/>
                </a:solidFill>
                <a:latin typeface="Gotham"/>
                <a:ea typeface="Gotham"/>
                <a:cs typeface="Gotham"/>
                <a:sym typeface="Gotham"/>
              </a:rPr>
              <a:t> et </a:t>
            </a:r>
            <a:r>
              <a:rPr lang="en-US" sz="1000" dirty="0" err="1">
                <a:solidFill>
                  <a:srgbClr val="000000"/>
                </a:solidFill>
                <a:latin typeface="Gotham"/>
                <a:ea typeface="Gotham"/>
                <a:cs typeface="Gotham"/>
                <a:sym typeface="Gotham"/>
              </a:rPr>
              <a:t>tous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ont</a:t>
            </a:r>
            <a:r>
              <a:rPr lang="en-US" sz="1000" dirty="0">
                <a:solidFill>
                  <a:srgbClr val="000000"/>
                </a:solidFill>
                <a:latin typeface="Gotham"/>
                <a:ea typeface="Gotham"/>
                <a:cs typeface="Gotham"/>
                <a:sym typeface="Gotham"/>
              </a:rPr>
              <a:t> ensuite </a:t>
            </a:r>
            <a:r>
              <a:rPr lang="en-US" sz="1000" dirty="0" err="1">
                <a:solidFill>
                  <a:srgbClr val="000000"/>
                </a:solidFill>
                <a:latin typeface="Gotham"/>
                <a:ea typeface="Gotham"/>
                <a:cs typeface="Gotham"/>
                <a:sym typeface="Gotham"/>
              </a:rPr>
              <a:t>partagé</a:t>
            </a:r>
            <a:r>
              <a:rPr lang="en-US" sz="1000" dirty="0">
                <a:solidFill>
                  <a:srgbClr val="000000"/>
                </a:solidFill>
                <a:latin typeface="Gotham"/>
                <a:ea typeface="Gotham"/>
                <a:cs typeface="Gotham"/>
                <a:sym typeface="Gotham"/>
              </a:rPr>
              <a:t> un pique-</a:t>
            </a:r>
            <a:r>
              <a:rPr lang="en-US" sz="1000" dirty="0" err="1">
                <a:solidFill>
                  <a:srgbClr val="000000"/>
                </a:solidFill>
                <a:latin typeface="Gotham"/>
                <a:ea typeface="Gotham"/>
                <a:cs typeface="Gotham"/>
                <a:sym typeface="Gotham"/>
              </a:rPr>
              <a:t>nique</a:t>
            </a:r>
            <a:r>
              <a:rPr lang="en-US" sz="1000" dirty="0">
                <a:solidFill>
                  <a:srgbClr val="000000"/>
                </a:solidFill>
                <a:latin typeface="Gotham"/>
                <a:ea typeface="Gotham"/>
                <a:cs typeface="Gotham"/>
                <a:sym typeface="Gotham"/>
              </a:rPr>
              <a:t> au </a:t>
            </a:r>
            <a:r>
              <a:rPr lang="en-US" sz="1000" dirty="0" err="1">
                <a:solidFill>
                  <a:srgbClr val="000000"/>
                </a:solidFill>
                <a:latin typeface="Gotham"/>
                <a:ea typeface="Gotham"/>
                <a:cs typeface="Gotham"/>
                <a:sym typeface="Gotham"/>
              </a:rPr>
              <a:t>Gaec</a:t>
            </a:r>
            <a:r>
              <a:rPr lang="en-US" sz="1000" dirty="0">
                <a:solidFill>
                  <a:srgbClr val="000000"/>
                </a:solidFill>
                <a:latin typeface="Gotham"/>
                <a:ea typeface="Gotham"/>
                <a:cs typeface="Gotham"/>
                <a:sym typeface="Gotham"/>
              </a:rPr>
              <a:t> Le boule d’or à Curis-au-Mont-d’Or. </a:t>
            </a:r>
            <a:r>
              <a:rPr lang="en-US" sz="1000" dirty="0" err="1">
                <a:solidFill>
                  <a:srgbClr val="000000"/>
                </a:solidFill>
                <a:latin typeface="Gotham"/>
                <a:ea typeface="Gotham"/>
                <a:cs typeface="Gotham"/>
                <a:sym typeface="Gotham"/>
              </a:rPr>
              <a:t>Spécialisé</a:t>
            </a:r>
            <a:r>
              <a:rPr lang="en-US" sz="1000" dirty="0">
                <a:solidFill>
                  <a:srgbClr val="000000"/>
                </a:solidFill>
                <a:latin typeface="Gotham"/>
                <a:ea typeface="Gotham"/>
                <a:cs typeface="Gotham"/>
                <a:sym typeface="Gotham"/>
              </a:rPr>
              <a:t> dans le </a:t>
            </a:r>
            <a:r>
              <a:rPr lang="en-US" sz="1000" dirty="0" err="1">
                <a:solidFill>
                  <a:srgbClr val="000000"/>
                </a:solidFill>
                <a:latin typeface="Gotham"/>
                <a:ea typeface="Gotham"/>
                <a:cs typeface="Gotham"/>
                <a:sym typeface="Gotham"/>
              </a:rPr>
              <a:t>maraichage</a:t>
            </a:r>
            <a:r>
              <a:rPr lang="en-US" sz="1000" dirty="0">
                <a:solidFill>
                  <a:srgbClr val="000000"/>
                </a:solidFill>
                <a:latin typeface="Gotham"/>
                <a:ea typeface="Gotham"/>
                <a:cs typeface="Gotham"/>
                <a:sym typeface="Gotham"/>
              </a:rPr>
              <a:t> bio, </a:t>
            </a:r>
            <a:r>
              <a:rPr lang="en-US" sz="1000" dirty="0" err="1">
                <a:solidFill>
                  <a:srgbClr val="000000"/>
                </a:solidFill>
                <a:latin typeface="Gotham"/>
                <a:ea typeface="Gotham"/>
                <a:cs typeface="Gotham"/>
                <a:sym typeface="Gotham"/>
              </a:rPr>
              <a:t>l’équipe</a:t>
            </a:r>
            <a:r>
              <a:rPr lang="en-US" sz="1000" dirty="0">
                <a:solidFill>
                  <a:srgbClr val="000000"/>
                </a:solidFill>
                <a:latin typeface="Gotham"/>
                <a:ea typeface="Gotham"/>
                <a:cs typeface="Gotham"/>
                <a:sym typeface="Gotham"/>
              </a:rPr>
              <a:t> du </a:t>
            </a:r>
            <a:r>
              <a:rPr lang="en-US" sz="1000" dirty="0" err="1">
                <a:solidFill>
                  <a:srgbClr val="000000"/>
                </a:solidFill>
                <a:latin typeface="Gotham"/>
                <a:ea typeface="Gotham"/>
                <a:cs typeface="Gotham"/>
                <a:sym typeface="Gotham"/>
              </a:rPr>
              <a:t>Gaec</a:t>
            </a:r>
            <a:r>
              <a:rPr lang="en-US" sz="1000" dirty="0">
                <a:solidFill>
                  <a:srgbClr val="000000"/>
                </a:solidFill>
                <a:latin typeface="Gotham"/>
                <a:ea typeface="Gotham"/>
                <a:cs typeface="Gotham"/>
                <a:sym typeface="Gotham"/>
              </a:rPr>
              <a:t> a ensuite </a:t>
            </a:r>
            <a:r>
              <a:rPr lang="en-US" sz="1000" dirty="0" err="1">
                <a:solidFill>
                  <a:srgbClr val="000000"/>
                </a:solidFill>
                <a:latin typeface="Gotham"/>
                <a:ea typeface="Gotham"/>
                <a:cs typeface="Gotham"/>
                <a:sym typeface="Gotham"/>
              </a:rPr>
              <a:t>proposé</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une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visite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commentée</a:t>
            </a:r>
            <a:r>
              <a:rPr lang="en-US" sz="1000" dirty="0">
                <a:solidFill>
                  <a:srgbClr val="000000"/>
                </a:solidFill>
                <a:latin typeface="Gotham"/>
                <a:ea typeface="Gotham"/>
                <a:cs typeface="Gotham"/>
                <a:sym typeface="Gotham"/>
              </a:rPr>
              <a:t> du </a:t>
            </a:r>
            <a:r>
              <a:rPr lang="en-US" sz="1000" dirty="0" err="1">
                <a:solidFill>
                  <a:srgbClr val="000000"/>
                </a:solidFill>
                <a:latin typeface="Gotham"/>
                <a:ea typeface="Gotham"/>
                <a:cs typeface="Gotham"/>
                <a:sym typeface="Gotham"/>
              </a:rPr>
              <a:t>Gaec</a:t>
            </a:r>
            <a:r>
              <a:rPr lang="en-US" sz="1000" dirty="0">
                <a:solidFill>
                  <a:srgbClr val="000000"/>
                </a:solidFill>
                <a:latin typeface="Gotham"/>
                <a:ea typeface="Gotham"/>
                <a:cs typeface="Gotham"/>
                <a:sym typeface="Gotham"/>
              </a:rPr>
              <a:t>. Pour </a:t>
            </a:r>
            <a:r>
              <a:rPr lang="en-US" sz="1000" dirty="0" err="1">
                <a:solidFill>
                  <a:srgbClr val="000000"/>
                </a:solidFill>
                <a:latin typeface="Gotham"/>
                <a:ea typeface="Gotham"/>
                <a:cs typeface="Gotham"/>
                <a:sym typeface="Gotham"/>
              </a:rPr>
              <a:t>finir</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beauté</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chaque</a:t>
            </a:r>
            <a:r>
              <a:rPr lang="en-US" sz="1000" dirty="0">
                <a:solidFill>
                  <a:srgbClr val="000000"/>
                </a:solidFill>
                <a:latin typeface="Gotham"/>
                <a:ea typeface="Gotham"/>
                <a:cs typeface="Gotham"/>
                <a:sym typeface="Gotham"/>
              </a:rPr>
              <a:t> femme a </a:t>
            </a:r>
            <a:r>
              <a:rPr lang="en-US" sz="1000" dirty="0" err="1">
                <a:solidFill>
                  <a:srgbClr val="000000"/>
                </a:solidFill>
                <a:latin typeface="Gotham"/>
                <a:ea typeface="Gotham"/>
                <a:cs typeface="Gotham"/>
                <a:sym typeface="Gotham"/>
              </a:rPr>
              <a:t>reçu</a:t>
            </a:r>
            <a:r>
              <a:rPr lang="en-US" sz="1000" dirty="0">
                <a:solidFill>
                  <a:srgbClr val="000000"/>
                </a:solidFill>
                <a:latin typeface="Gotham"/>
                <a:ea typeface="Gotham"/>
                <a:cs typeface="Gotham"/>
                <a:sym typeface="Gotham"/>
              </a:rPr>
              <a:t> un panier de </a:t>
            </a:r>
            <a:r>
              <a:rPr lang="en-US" sz="1000" dirty="0" err="1">
                <a:solidFill>
                  <a:srgbClr val="000000"/>
                </a:solidFill>
                <a:latin typeface="Gotham"/>
                <a:ea typeface="Gotham"/>
                <a:cs typeface="Gotham"/>
                <a:sym typeface="Gotham"/>
              </a:rPr>
              <a:t>légume</a:t>
            </a:r>
            <a:r>
              <a:rPr lang="en-US" sz="1000" dirty="0">
                <a:solidFill>
                  <a:srgbClr val="000000"/>
                </a:solidFill>
                <a:latin typeface="Gotham"/>
                <a:ea typeface="Gotham"/>
                <a:cs typeface="Gotham"/>
                <a:sym typeface="Gotham"/>
              </a:rPr>
              <a:t> de saison ! Cette </a:t>
            </a:r>
            <a:r>
              <a:rPr lang="en-US" sz="1000" dirty="0" err="1">
                <a:solidFill>
                  <a:srgbClr val="000000"/>
                </a:solidFill>
                <a:latin typeface="Gotham"/>
                <a:ea typeface="Gotham"/>
                <a:cs typeface="Gotham"/>
                <a:sym typeface="Gotham"/>
              </a:rPr>
              <a:t>expérience</a:t>
            </a:r>
            <a:r>
              <a:rPr lang="en-US" sz="1000" dirty="0">
                <a:solidFill>
                  <a:srgbClr val="000000"/>
                </a:solidFill>
                <a:latin typeface="Gotham"/>
                <a:ea typeface="Gotham"/>
                <a:cs typeface="Gotham"/>
                <a:sym typeface="Gotham"/>
              </a:rPr>
              <a:t> a </a:t>
            </a:r>
            <a:r>
              <a:rPr lang="en-US" sz="1000" dirty="0" err="1">
                <a:solidFill>
                  <a:srgbClr val="000000"/>
                </a:solidFill>
                <a:latin typeface="Gotham"/>
                <a:ea typeface="Gotham"/>
                <a:cs typeface="Gotham"/>
                <a:sym typeface="Gotham"/>
              </a:rPr>
              <a:t>été</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une</a:t>
            </a:r>
            <a:r>
              <a:rPr lang="en-US" sz="1000" dirty="0">
                <a:solidFill>
                  <a:srgbClr val="000000"/>
                </a:solidFill>
                <a:latin typeface="Gotham"/>
                <a:ea typeface="Gotham"/>
                <a:cs typeface="Gotham"/>
                <a:sym typeface="Gotham"/>
              </a:rPr>
              <a:t> belle </a:t>
            </a:r>
            <a:r>
              <a:rPr lang="en-US" sz="1000" dirty="0" err="1">
                <a:solidFill>
                  <a:srgbClr val="000000"/>
                </a:solidFill>
                <a:latin typeface="Gotham"/>
                <a:ea typeface="Gotham"/>
                <a:cs typeface="Gotham"/>
                <a:sym typeface="Gotham"/>
              </a:rPr>
              <a:t>réussite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dont</a:t>
            </a:r>
            <a:r>
              <a:rPr lang="en-US" sz="1000" dirty="0">
                <a:solidFill>
                  <a:srgbClr val="000000"/>
                </a:solidFill>
                <a:latin typeface="Gotham"/>
                <a:ea typeface="Gotham"/>
                <a:cs typeface="Gotham"/>
                <a:sym typeface="Gotham"/>
              </a:rPr>
              <a:t> les femmes </a:t>
            </a:r>
            <a:r>
              <a:rPr lang="en-US" sz="1000" dirty="0" err="1">
                <a:solidFill>
                  <a:srgbClr val="000000"/>
                </a:solidFill>
                <a:latin typeface="Gotham"/>
                <a:ea typeface="Gotham"/>
                <a:cs typeface="Gotham"/>
                <a:sym typeface="Gotham"/>
              </a:rPr>
              <a:t>parlent</a:t>
            </a:r>
            <a:r>
              <a:rPr lang="en-US" sz="1000" dirty="0">
                <a:solidFill>
                  <a:srgbClr val="000000"/>
                </a:solidFill>
                <a:latin typeface="Gotham"/>
                <a:ea typeface="Gotham"/>
                <a:cs typeface="Gotham"/>
                <a:sym typeface="Gotham"/>
              </a:rPr>
              <a:t> encore.</a:t>
            </a:r>
          </a:p>
          <a:p>
            <a:pPr algn="just">
              <a:lnSpc>
                <a:spcPts val="1400"/>
              </a:lnSpc>
            </a:pPr>
            <a:r>
              <a:rPr lang="en-US" sz="1000" dirty="0">
                <a:solidFill>
                  <a:srgbClr val="000000"/>
                </a:solidFill>
                <a:latin typeface="Gotham"/>
                <a:ea typeface="Gotham"/>
                <a:cs typeface="Gotham"/>
                <a:sym typeface="Gotham"/>
              </a:rPr>
              <a:t>Cerise sur le gâteau : </a:t>
            </a:r>
            <a:r>
              <a:rPr lang="en-US" sz="1000" dirty="0" err="1">
                <a:solidFill>
                  <a:srgbClr val="000000"/>
                </a:solidFill>
                <a:latin typeface="Gotham"/>
                <a:ea typeface="Gotham"/>
                <a:cs typeface="Gotham"/>
                <a:sym typeface="Gotham"/>
              </a:rPr>
              <a:t>l’équipe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Qair-PasserElles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Buissonnières</a:t>
            </a:r>
            <a:r>
              <a:rPr lang="en-US" sz="1000" dirty="0">
                <a:solidFill>
                  <a:srgbClr val="000000"/>
                </a:solidFill>
                <a:latin typeface="Gotham"/>
                <a:ea typeface="Gotham"/>
                <a:cs typeface="Gotham"/>
                <a:sym typeface="Gotham"/>
              </a:rPr>
              <a:t> a </a:t>
            </a:r>
            <a:r>
              <a:rPr lang="en-US" sz="1000" dirty="0" err="1">
                <a:solidFill>
                  <a:srgbClr val="000000"/>
                </a:solidFill>
                <a:latin typeface="Gotham"/>
                <a:ea typeface="Gotham"/>
                <a:cs typeface="Gotham"/>
                <a:sym typeface="Gotham"/>
              </a:rPr>
              <a:t>remporté</a:t>
            </a:r>
            <a:r>
              <a:rPr lang="en-US" sz="1000" dirty="0">
                <a:solidFill>
                  <a:srgbClr val="000000"/>
                </a:solidFill>
                <a:latin typeface="Gotham"/>
                <a:ea typeface="Gotham"/>
                <a:cs typeface="Gotham"/>
                <a:sym typeface="Gotham"/>
              </a:rPr>
              <a:t> le </a:t>
            </a:r>
            <a:r>
              <a:rPr lang="en-US" sz="1000" dirty="0" err="1">
                <a:solidFill>
                  <a:srgbClr val="000000"/>
                </a:solidFill>
                <a:latin typeface="Gotham"/>
                <a:ea typeface="Gotham"/>
                <a:cs typeface="Gotham"/>
                <a:sym typeface="Gotham"/>
              </a:rPr>
              <a:t>défi</a:t>
            </a:r>
            <a:r>
              <a:rPr lang="en-US" sz="1000" dirty="0">
                <a:solidFill>
                  <a:srgbClr val="000000"/>
                </a:solidFill>
                <a:latin typeface="Gotham"/>
                <a:ea typeface="Gotham"/>
                <a:cs typeface="Gotham"/>
                <a:sym typeface="Gotham"/>
              </a:rPr>
              <a:t> ! </a:t>
            </a:r>
            <a:r>
              <a:rPr lang="en-US" sz="1000" dirty="0" err="1">
                <a:solidFill>
                  <a:srgbClr val="000000"/>
                </a:solidFill>
                <a:latin typeface="Gotham"/>
                <a:ea typeface="Gotham"/>
                <a:cs typeface="Gotham"/>
                <a:sym typeface="Gotham"/>
              </a:rPr>
              <a:t>L’annonce</a:t>
            </a:r>
            <a:r>
              <a:rPr lang="en-US" sz="1000" dirty="0">
                <a:solidFill>
                  <a:srgbClr val="000000"/>
                </a:solidFill>
                <a:latin typeface="Gotham"/>
                <a:ea typeface="Gotham"/>
                <a:cs typeface="Gotham"/>
                <a:sym typeface="Gotham"/>
              </a:rPr>
              <a:t> a </a:t>
            </a:r>
            <a:r>
              <a:rPr lang="en-US" sz="1000" dirty="0" err="1">
                <a:solidFill>
                  <a:srgbClr val="000000"/>
                </a:solidFill>
                <a:latin typeface="Gotham"/>
                <a:ea typeface="Gotham"/>
                <a:cs typeface="Gotham"/>
                <a:sym typeface="Gotham"/>
              </a:rPr>
              <a:t>été</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faite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en</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décembre</a:t>
            </a:r>
            <a:r>
              <a:rPr lang="en-US" sz="1000" dirty="0">
                <a:solidFill>
                  <a:srgbClr val="000000"/>
                </a:solidFill>
                <a:latin typeface="Gotham"/>
                <a:ea typeface="Gotham"/>
                <a:cs typeface="Gotham"/>
                <a:sym typeface="Gotham"/>
              </a:rPr>
              <a:t> 2025 : nous </a:t>
            </a:r>
            <a:r>
              <a:rPr lang="en-US" sz="1000" dirty="0" err="1">
                <a:solidFill>
                  <a:srgbClr val="000000"/>
                </a:solidFill>
                <a:latin typeface="Gotham"/>
                <a:ea typeface="Gotham"/>
                <a:cs typeface="Gotham"/>
                <a:sym typeface="Gotham"/>
              </a:rPr>
              <a:t>avons</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reçu</a:t>
            </a:r>
            <a:r>
              <a:rPr lang="en-US" sz="1000" dirty="0">
                <a:solidFill>
                  <a:srgbClr val="000000"/>
                </a:solidFill>
                <a:latin typeface="Gotham"/>
                <a:ea typeface="Gotham"/>
                <a:cs typeface="Gotham"/>
                <a:sym typeface="Gotham"/>
              </a:rPr>
              <a:t> le premier prix dans un </a:t>
            </a:r>
            <a:r>
              <a:rPr lang="en-US" sz="1000" dirty="0" err="1">
                <a:solidFill>
                  <a:srgbClr val="000000"/>
                </a:solidFill>
                <a:latin typeface="Gotham"/>
                <a:ea typeface="Gotham"/>
                <a:cs typeface="Gotham"/>
                <a:sym typeface="Gotham"/>
              </a:rPr>
              <a:t>défi</a:t>
            </a:r>
            <a:r>
              <a:rPr lang="en-US" sz="1000" dirty="0">
                <a:solidFill>
                  <a:srgbClr val="000000"/>
                </a:solidFill>
                <a:latin typeface="Gotham"/>
                <a:ea typeface="Gotham"/>
                <a:cs typeface="Gotham"/>
                <a:sym typeface="Gotham"/>
              </a:rPr>
              <a:t> qui a </a:t>
            </a:r>
            <a:r>
              <a:rPr lang="en-US" sz="1000" dirty="0" err="1">
                <a:solidFill>
                  <a:srgbClr val="000000"/>
                </a:solidFill>
                <a:latin typeface="Gotham"/>
                <a:ea typeface="Gotham"/>
                <a:cs typeface="Gotham"/>
                <a:sym typeface="Gotham"/>
              </a:rPr>
              <a:t>concerné</a:t>
            </a:r>
            <a:r>
              <a:rPr lang="en-US" sz="1000" dirty="0">
                <a:solidFill>
                  <a:srgbClr val="000000"/>
                </a:solidFill>
                <a:latin typeface="Gotham"/>
                <a:ea typeface="Gotham"/>
                <a:cs typeface="Gotham"/>
                <a:sym typeface="Gotham"/>
              </a:rPr>
              <a:t> 16 </a:t>
            </a:r>
            <a:r>
              <a:rPr lang="en-US" sz="1000" dirty="0" err="1">
                <a:solidFill>
                  <a:srgbClr val="000000"/>
                </a:solidFill>
                <a:latin typeface="Gotham"/>
                <a:ea typeface="Gotham"/>
                <a:cs typeface="Gotham"/>
                <a:sym typeface="Gotham"/>
              </a:rPr>
              <a:t>projets</a:t>
            </a:r>
            <a:r>
              <a:rPr lang="en-US" sz="1000" dirty="0">
                <a:solidFill>
                  <a:srgbClr val="000000"/>
                </a:solidFill>
                <a:latin typeface="Gotham"/>
                <a:ea typeface="Gotham"/>
                <a:cs typeface="Gotham"/>
                <a:sym typeface="Gotham"/>
              </a:rPr>
              <a:t>. Cette </a:t>
            </a:r>
            <a:r>
              <a:rPr lang="en-US" sz="1000" dirty="0" err="1">
                <a:solidFill>
                  <a:srgbClr val="000000"/>
                </a:solidFill>
                <a:latin typeface="Gotham"/>
                <a:ea typeface="Gotham"/>
                <a:cs typeface="Gotham"/>
                <a:sym typeface="Gotham"/>
              </a:rPr>
              <a:t>victoire</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s’est</a:t>
            </a:r>
            <a:r>
              <a:rPr lang="en-US" sz="1000" dirty="0">
                <a:solidFill>
                  <a:srgbClr val="000000"/>
                </a:solidFill>
                <a:latin typeface="Gotham"/>
                <a:ea typeface="Gotham"/>
                <a:cs typeface="Gotham"/>
                <a:sym typeface="Gotham"/>
              </a:rPr>
              <a:t> </a:t>
            </a:r>
            <a:r>
              <a:rPr lang="en-US" sz="1000" dirty="0" err="1">
                <a:solidFill>
                  <a:srgbClr val="000000"/>
                </a:solidFill>
                <a:latin typeface="Gotham"/>
                <a:ea typeface="Gotham"/>
                <a:cs typeface="Gotham"/>
                <a:sym typeface="Gotham"/>
              </a:rPr>
              <a:t>accompagnée</a:t>
            </a:r>
            <a:r>
              <a:rPr lang="en-US" sz="1000" dirty="0">
                <a:solidFill>
                  <a:srgbClr val="000000"/>
                </a:solidFill>
                <a:latin typeface="Gotham"/>
                <a:ea typeface="Gotham"/>
                <a:cs typeface="Gotham"/>
                <a:sym typeface="Gotham"/>
              </a:rPr>
              <a:t> d’un prix de 5 000 euros </a:t>
            </a:r>
            <a:r>
              <a:rPr lang="en-US" sz="1000" dirty="0" err="1">
                <a:solidFill>
                  <a:srgbClr val="000000"/>
                </a:solidFill>
                <a:latin typeface="Gotham"/>
                <a:ea typeface="Gotham"/>
                <a:cs typeface="Gotham"/>
                <a:sym typeface="Gotham"/>
              </a:rPr>
              <a:t>ce</a:t>
            </a:r>
            <a:r>
              <a:rPr lang="en-US" sz="1000" dirty="0">
                <a:solidFill>
                  <a:srgbClr val="000000"/>
                </a:solidFill>
                <a:latin typeface="Gotham"/>
                <a:ea typeface="Gotham"/>
                <a:cs typeface="Gotham"/>
                <a:sym typeface="Gotham"/>
              </a:rPr>
              <a:t> qui a fait la </a:t>
            </a:r>
            <a:r>
              <a:rPr lang="en-US" sz="1000" dirty="0" err="1">
                <a:solidFill>
                  <a:srgbClr val="000000"/>
                </a:solidFill>
                <a:latin typeface="Gotham"/>
                <a:ea typeface="Gotham"/>
                <a:cs typeface="Gotham"/>
                <a:sym typeface="Gotham"/>
              </a:rPr>
              <a:t>fierté</a:t>
            </a:r>
            <a:r>
              <a:rPr lang="en-US" sz="1000" dirty="0">
                <a:solidFill>
                  <a:srgbClr val="000000"/>
                </a:solidFill>
                <a:latin typeface="Gotham"/>
                <a:ea typeface="Gotham"/>
                <a:cs typeface="Gotham"/>
                <a:sym typeface="Gotham"/>
              </a:rPr>
              <a:t> de nous </a:t>
            </a:r>
            <a:r>
              <a:rPr lang="en-US" sz="1000" dirty="0" err="1">
                <a:solidFill>
                  <a:srgbClr val="000000"/>
                </a:solidFill>
                <a:latin typeface="Gotham"/>
                <a:ea typeface="Gotham"/>
                <a:cs typeface="Gotham"/>
                <a:sym typeface="Gotham"/>
              </a:rPr>
              <a:t>toutes</a:t>
            </a:r>
            <a:r>
              <a:rPr lang="en-US" sz="1000" dirty="0">
                <a:solidFill>
                  <a:srgbClr val="000000"/>
                </a:solidFill>
                <a:latin typeface="Gotham"/>
                <a:ea typeface="Gotham"/>
                <a:cs typeface="Gotham"/>
                <a:sym typeface="Gotham"/>
              </a:rPr>
              <a:t> et </a:t>
            </a:r>
            <a:r>
              <a:rPr lang="en-US" sz="1000" dirty="0" err="1">
                <a:solidFill>
                  <a:srgbClr val="000000"/>
                </a:solidFill>
                <a:latin typeface="Gotham"/>
                <a:ea typeface="Gotham"/>
                <a:cs typeface="Gotham"/>
                <a:sym typeface="Gotham"/>
              </a:rPr>
              <a:t>tous</a:t>
            </a:r>
            <a:r>
              <a:rPr lang="en-US" sz="1000" dirty="0">
                <a:solidFill>
                  <a:srgbClr val="000000"/>
                </a:solidFill>
                <a:latin typeface="Gotham"/>
                <a:ea typeface="Gotham"/>
                <a:cs typeface="Gotham"/>
                <a:sym typeface="Gotham"/>
              </a:rPr>
              <a:t> !</a:t>
            </a:r>
          </a:p>
          <a:p>
            <a:pPr algn="just">
              <a:lnSpc>
                <a:spcPts val="1400"/>
              </a:lnSpc>
            </a:pPr>
            <a:endParaRPr lang="en-US" sz="1000" dirty="0">
              <a:solidFill>
                <a:srgbClr val="000000"/>
              </a:solidFill>
              <a:latin typeface="Gotham"/>
              <a:ea typeface="Gotham"/>
              <a:cs typeface="Gotham"/>
              <a:sym typeface="Gotham"/>
            </a:endParaRPr>
          </a:p>
          <a:p>
            <a:pPr algn="just">
              <a:lnSpc>
                <a:spcPts val="1184"/>
              </a:lnSpc>
            </a:pPr>
            <a:endParaRPr lang="en-US" sz="1000" dirty="0">
              <a:solidFill>
                <a:srgbClr val="000000"/>
              </a:solidFill>
              <a:latin typeface="Gotham"/>
              <a:ea typeface="Gotham"/>
              <a:cs typeface="Gotham"/>
              <a:sym typeface="Gotham"/>
            </a:endParaRPr>
          </a:p>
        </p:txBody>
      </p:sp>
      <p:grpSp>
        <p:nvGrpSpPr>
          <p:cNvPr id="26" name="Group 26"/>
          <p:cNvGrpSpPr/>
          <p:nvPr/>
        </p:nvGrpSpPr>
        <p:grpSpPr>
          <a:xfrm>
            <a:off x="515908" y="7435170"/>
            <a:ext cx="2725470" cy="2725470"/>
            <a:chOff x="0" y="0"/>
            <a:chExt cx="812800" cy="812800"/>
          </a:xfrm>
        </p:grpSpPr>
        <p:sp>
          <p:nvSpPr>
            <p:cNvPr id="27" name="Freeform 2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4"/>
              <a:stretch>
                <a:fillRect l="-16747" r="-16747"/>
              </a:stretch>
            </a:blipFill>
          </p:spPr>
          <p:txBody>
            <a:bodyPr/>
            <a:lstStyle/>
            <a:p>
              <a:endParaRPr lang="fr-FR"/>
            </a:p>
          </p:txBody>
        </p:sp>
      </p:grpSp>
      <p:grpSp>
        <p:nvGrpSpPr>
          <p:cNvPr id="28" name="Group 28"/>
          <p:cNvGrpSpPr/>
          <p:nvPr/>
        </p:nvGrpSpPr>
        <p:grpSpPr>
          <a:xfrm>
            <a:off x="515908" y="1262133"/>
            <a:ext cx="224043" cy="221909"/>
            <a:chOff x="0" y="0"/>
            <a:chExt cx="80292" cy="79527"/>
          </a:xfrm>
        </p:grpSpPr>
        <p:sp>
          <p:nvSpPr>
            <p:cNvPr id="29" name="Freeform 29"/>
            <p:cNvSpPr/>
            <p:nvPr/>
          </p:nvSpPr>
          <p:spPr>
            <a:xfrm>
              <a:off x="0" y="0"/>
              <a:ext cx="80292" cy="79527"/>
            </a:xfrm>
            <a:custGeom>
              <a:avLst/>
              <a:gdLst/>
              <a:ahLst/>
              <a:cxnLst/>
              <a:rect l="l" t="t" r="r" b="b"/>
              <a:pathLst>
                <a:path w="80292" h="79527">
                  <a:moveTo>
                    <a:pt x="0" y="0"/>
                  </a:moveTo>
                  <a:lnTo>
                    <a:pt x="80292" y="0"/>
                  </a:lnTo>
                  <a:lnTo>
                    <a:pt x="80292" y="79527"/>
                  </a:lnTo>
                  <a:lnTo>
                    <a:pt x="0" y="79527"/>
                  </a:lnTo>
                  <a:close/>
                </a:path>
              </a:pathLst>
            </a:custGeom>
            <a:solidFill>
              <a:srgbClr val="FB6405"/>
            </a:solidFill>
          </p:spPr>
          <p:txBody>
            <a:bodyPr/>
            <a:lstStyle/>
            <a:p>
              <a:endParaRPr lang="fr-FR"/>
            </a:p>
          </p:txBody>
        </p:sp>
        <p:sp>
          <p:nvSpPr>
            <p:cNvPr id="30" name="TextBox 30"/>
            <p:cNvSpPr txBox="1"/>
            <p:nvPr/>
          </p:nvSpPr>
          <p:spPr>
            <a:xfrm>
              <a:off x="0" y="-38100"/>
              <a:ext cx="80292" cy="117627"/>
            </a:xfrm>
            <a:prstGeom prst="rect">
              <a:avLst/>
            </a:prstGeom>
          </p:spPr>
          <p:txBody>
            <a:bodyPr lIns="50800" tIns="50800" rIns="50800" bIns="50800" rtlCol="0" anchor="ctr"/>
            <a:lstStyle/>
            <a:p>
              <a:pPr algn="ctr">
                <a:lnSpc>
                  <a:spcPts val="1943"/>
                </a:lnSpc>
              </a:pPr>
              <a:endParaRPr/>
            </a:p>
          </p:txBody>
        </p:sp>
      </p:grpSp>
      <p:sp>
        <p:nvSpPr>
          <p:cNvPr id="31" name="TextBox 31"/>
          <p:cNvSpPr txBox="1"/>
          <p:nvPr/>
        </p:nvSpPr>
        <p:spPr>
          <a:xfrm>
            <a:off x="244963" y="10011640"/>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21744" y="903485"/>
            <a:ext cx="5716511" cy="328541"/>
          </a:xfrm>
          <a:prstGeom prst="rect">
            <a:avLst/>
          </a:prstGeom>
        </p:spPr>
        <p:txBody>
          <a:bodyPr lIns="0" tIns="0" rIns="0" bIns="0" rtlCol="0" anchor="t">
            <a:spAutoFit/>
          </a:bodyPr>
          <a:lstStyle/>
          <a:p>
            <a:pPr marL="0" lvl="0" indent="0" algn="l">
              <a:lnSpc>
                <a:spcPts val="2179"/>
              </a:lnSpc>
            </a:pPr>
            <a:r>
              <a:rPr lang="en-US" sz="1846" b="1" spc="-36" dirty="0">
                <a:solidFill>
                  <a:srgbClr val="591966"/>
                </a:solidFill>
                <a:latin typeface="Agrandir Bold"/>
                <a:ea typeface="Agrandir Bold"/>
                <a:cs typeface="Agrandir Bold"/>
                <a:sym typeface="Agrandir Bold"/>
              </a:rPr>
              <a:t>Groupe </a:t>
            </a:r>
            <a:r>
              <a:rPr lang="en-US" sz="1846" b="1" spc="-36" dirty="0" err="1">
                <a:solidFill>
                  <a:srgbClr val="591966"/>
                </a:solidFill>
                <a:latin typeface="Agrandir Bold"/>
                <a:ea typeface="Agrandir Bold"/>
                <a:cs typeface="Agrandir Bold"/>
                <a:sym typeface="Agrandir Bold"/>
              </a:rPr>
              <a:t>Psychotrauma</a:t>
            </a:r>
            <a:endParaRPr lang="en-US" sz="1846" b="1" spc="-36" dirty="0">
              <a:solidFill>
                <a:srgbClr val="591966"/>
              </a:solidFill>
              <a:latin typeface="Agrandir Bold"/>
              <a:ea typeface="Agrandir Bold"/>
              <a:cs typeface="Agrandir Bold"/>
              <a:sym typeface="Agrandir Bold"/>
            </a:endParaRPr>
          </a:p>
        </p:txBody>
      </p:sp>
      <p:sp>
        <p:nvSpPr>
          <p:cNvPr id="3" name="TextBox 3"/>
          <p:cNvSpPr txBox="1"/>
          <p:nvPr/>
        </p:nvSpPr>
        <p:spPr>
          <a:xfrm>
            <a:off x="4272982" y="932060"/>
            <a:ext cx="2915193" cy="8394700"/>
          </a:xfrm>
          <a:prstGeom prst="rect">
            <a:avLst/>
          </a:prstGeom>
        </p:spPr>
        <p:txBody>
          <a:bodyPr lIns="0" tIns="0" rIns="0" bIns="0" rtlCol="0" anchor="t">
            <a:spAutoFit/>
          </a:bodyPr>
          <a:lstStyle/>
          <a:p>
            <a:pPr algn="just">
              <a:lnSpc>
                <a:spcPts val="1399"/>
              </a:lnSpc>
            </a:pPr>
            <a:r>
              <a:rPr lang="en-US" sz="999" dirty="0">
                <a:solidFill>
                  <a:srgbClr val="000000"/>
                </a:solidFill>
                <a:latin typeface="Gotham"/>
                <a:ea typeface="Gotham"/>
                <a:cs typeface="Gotham"/>
                <a:sym typeface="Gotham"/>
              </a:rPr>
              <a:t>Le cadre </a:t>
            </a:r>
            <a:r>
              <a:rPr lang="en-US" sz="999" dirty="0" err="1">
                <a:solidFill>
                  <a:srgbClr val="000000"/>
                </a:solidFill>
                <a:latin typeface="Gotham"/>
                <a:ea typeface="Gotham"/>
                <a:cs typeface="Gotham"/>
                <a:sym typeface="Gotham"/>
              </a:rPr>
              <a:t>groupal</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permet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également</a:t>
            </a:r>
            <a:r>
              <a:rPr lang="en-US" sz="999" dirty="0">
                <a:solidFill>
                  <a:srgbClr val="000000"/>
                </a:solidFill>
                <a:latin typeface="Gotham"/>
                <a:ea typeface="Gotham"/>
                <a:cs typeface="Gotham"/>
                <a:sym typeface="Gotham"/>
              </a:rPr>
              <a:t> de </a:t>
            </a:r>
            <a:r>
              <a:rPr lang="en-US" sz="999" dirty="0" err="1">
                <a:solidFill>
                  <a:srgbClr val="000000"/>
                </a:solidFill>
                <a:latin typeface="Gotham"/>
                <a:ea typeface="Gotham"/>
                <a:cs typeface="Gotham"/>
                <a:sym typeface="Gotham"/>
              </a:rPr>
              <a:t>rompre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l’isolement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souvent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vécu</a:t>
            </a:r>
            <a:r>
              <a:rPr lang="en-US" sz="999" dirty="0">
                <a:solidFill>
                  <a:srgbClr val="000000"/>
                </a:solidFill>
                <a:latin typeface="Gotham"/>
                <a:ea typeface="Gotham"/>
                <a:cs typeface="Gotham"/>
                <a:sym typeface="Gotham"/>
              </a:rPr>
              <a:t> par les </a:t>
            </a:r>
            <a:r>
              <a:rPr lang="en-US" sz="999" dirty="0" err="1">
                <a:solidFill>
                  <a:srgbClr val="000000"/>
                </a:solidFill>
                <a:latin typeface="Gotham"/>
                <a:ea typeface="Gotham"/>
                <a:cs typeface="Gotham"/>
                <a:sym typeface="Gotham"/>
              </a:rPr>
              <a:t>personnes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traumatisées</a:t>
            </a:r>
            <a:r>
              <a:rPr lang="en-US" sz="999" dirty="0">
                <a:solidFill>
                  <a:srgbClr val="000000"/>
                </a:solidFill>
                <a:latin typeface="Gotham"/>
                <a:ea typeface="Gotham"/>
                <a:cs typeface="Gotham"/>
                <a:sym typeface="Gotham"/>
              </a:rPr>
              <a:t>. Il </a:t>
            </a:r>
            <a:r>
              <a:rPr lang="en-US" sz="999" dirty="0" err="1">
                <a:solidFill>
                  <a:srgbClr val="000000"/>
                </a:solidFill>
                <a:latin typeface="Gotham"/>
                <a:ea typeface="Gotham"/>
                <a:cs typeface="Gotham"/>
                <a:sym typeface="Gotham"/>
              </a:rPr>
              <a:t>favorise</a:t>
            </a:r>
            <a:r>
              <a:rPr lang="en-US" sz="999" dirty="0">
                <a:solidFill>
                  <a:srgbClr val="000000"/>
                </a:solidFill>
                <a:latin typeface="Gotham"/>
                <a:ea typeface="Gotham"/>
                <a:cs typeface="Gotham"/>
                <a:sym typeface="Gotham"/>
              </a:rPr>
              <a:t> le </a:t>
            </a:r>
            <a:r>
              <a:rPr lang="en-US" sz="999" dirty="0" err="1">
                <a:solidFill>
                  <a:srgbClr val="000000"/>
                </a:solidFill>
                <a:latin typeface="Gotham"/>
                <a:ea typeface="Gotham"/>
                <a:cs typeface="Gotham"/>
                <a:sym typeface="Gotham"/>
              </a:rPr>
              <a:t>soutien</a:t>
            </a:r>
            <a:r>
              <a:rPr lang="en-US" sz="999" dirty="0">
                <a:solidFill>
                  <a:srgbClr val="000000"/>
                </a:solidFill>
                <a:latin typeface="Gotham"/>
                <a:ea typeface="Gotham"/>
                <a:cs typeface="Gotham"/>
                <a:sym typeface="Gotham"/>
              </a:rPr>
              <a:t> mutuel, la reconnaissance des </a:t>
            </a:r>
            <a:r>
              <a:rPr lang="en-US" sz="999" dirty="0" err="1">
                <a:solidFill>
                  <a:srgbClr val="000000"/>
                </a:solidFill>
                <a:latin typeface="Gotham"/>
                <a:ea typeface="Gotham"/>
                <a:cs typeface="Gotham"/>
                <a:sym typeface="Gotham"/>
              </a:rPr>
              <a:t>vécus</a:t>
            </a:r>
            <a:r>
              <a:rPr lang="en-US" sz="999" dirty="0">
                <a:solidFill>
                  <a:srgbClr val="000000"/>
                </a:solidFill>
                <a:latin typeface="Gotham"/>
                <a:ea typeface="Gotham"/>
                <a:cs typeface="Gotham"/>
                <a:sym typeface="Gotham"/>
              </a:rPr>
              <a:t> et la restauration d’un lien de </a:t>
            </a:r>
            <a:r>
              <a:rPr lang="en-US" sz="999" dirty="0" err="1">
                <a:solidFill>
                  <a:srgbClr val="000000"/>
                </a:solidFill>
                <a:latin typeface="Gotham"/>
                <a:ea typeface="Gotham"/>
                <a:cs typeface="Gotham"/>
                <a:sym typeface="Gotham"/>
              </a:rPr>
              <a:t>confiance</a:t>
            </a:r>
            <a:r>
              <a:rPr lang="en-US" sz="999" dirty="0">
                <a:solidFill>
                  <a:srgbClr val="000000"/>
                </a:solidFill>
                <a:latin typeface="Gotham"/>
                <a:ea typeface="Gotham"/>
                <a:cs typeface="Gotham"/>
                <a:sym typeface="Gotham"/>
              </a:rPr>
              <a:t> avec soi-</a:t>
            </a:r>
            <a:r>
              <a:rPr lang="en-US" sz="999" dirty="0" err="1">
                <a:solidFill>
                  <a:srgbClr val="000000"/>
                </a:solidFill>
                <a:latin typeface="Gotham"/>
                <a:ea typeface="Gotham"/>
                <a:cs typeface="Gotham"/>
                <a:sym typeface="Gotham"/>
              </a:rPr>
              <a:t>même</a:t>
            </a:r>
            <a:r>
              <a:rPr lang="en-US" sz="999" dirty="0">
                <a:solidFill>
                  <a:srgbClr val="000000"/>
                </a:solidFill>
                <a:latin typeface="Gotham"/>
                <a:ea typeface="Gotham"/>
                <a:cs typeface="Gotham"/>
                <a:sym typeface="Gotham"/>
              </a:rPr>
              <a:t> et avec les </a:t>
            </a:r>
            <a:r>
              <a:rPr lang="en-US" sz="999" dirty="0" err="1">
                <a:solidFill>
                  <a:srgbClr val="000000"/>
                </a:solidFill>
                <a:latin typeface="Gotham"/>
                <a:ea typeface="Gotham"/>
                <a:cs typeface="Gotham"/>
                <a:sym typeface="Gotham"/>
              </a:rPr>
              <a:t>autres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Chacune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peut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avancer</a:t>
            </a:r>
            <a:r>
              <a:rPr lang="en-US" sz="999" dirty="0">
                <a:solidFill>
                  <a:srgbClr val="000000"/>
                </a:solidFill>
                <a:latin typeface="Gotham"/>
                <a:ea typeface="Gotham"/>
                <a:cs typeface="Gotham"/>
                <a:sym typeface="Gotham"/>
              </a:rPr>
              <a:t> à son </a:t>
            </a:r>
            <a:r>
              <a:rPr lang="en-US" sz="999" dirty="0" err="1">
                <a:solidFill>
                  <a:srgbClr val="000000"/>
                </a:solidFill>
                <a:latin typeface="Gotham"/>
                <a:ea typeface="Gotham"/>
                <a:cs typeface="Gotham"/>
                <a:sym typeface="Gotham"/>
              </a:rPr>
              <a:t>rythme</a:t>
            </a:r>
            <a:r>
              <a:rPr lang="en-US" sz="999" dirty="0">
                <a:solidFill>
                  <a:srgbClr val="000000"/>
                </a:solidFill>
                <a:latin typeface="Gotham"/>
                <a:ea typeface="Gotham"/>
                <a:cs typeface="Gotham"/>
                <a:sym typeface="Gotham"/>
              </a:rPr>
              <a:t>, dans le respect de son histoire et de </a:t>
            </a:r>
            <a:r>
              <a:rPr lang="en-US" sz="999" dirty="0" err="1">
                <a:solidFill>
                  <a:srgbClr val="000000"/>
                </a:solidFill>
                <a:latin typeface="Gotham"/>
                <a:ea typeface="Gotham"/>
                <a:cs typeface="Gotham"/>
                <a:sym typeface="Gotham"/>
              </a:rPr>
              <a:t>ses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limites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L’espace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collectif</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devient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alors</a:t>
            </a:r>
            <a:r>
              <a:rPr lang="en-US" sz="999" dirty="0">
                <a:solidFill>
                  <a:srgbClr val="000000"/>
                </a:solidFill>
                <a:latin typeface="Gotham"/>
                <a:ea typeface="Gotham"/>
                <a:cs typeface="Gotham"/>
                <a:sym typeface="Gotham"/>
              </a:rPr>
              <a:t> un lieu de </a:t>
            </a:r>
            <a:r>
              <a:rPr lang="en-US" sz="999" dirty="0" err="1">
                <a:solidFill>
                  <a:srgbClr val="000000"/>
                </a:solidFill>
                <a:latin typeface="Gotham"/>
                <a:ea typeface="Gotham"/>
                <a:cs typeface="Gotham"/>
                <a:sym typeface="Gotham"/>
              </a:rPr>
              <a:t>régulation</a:t>
            </a:r>
            <a:r>
              <a:rPr lang="en-US" sz="999" dirty="0">
                <a:solidFill>
                  <a:srgbClr val="000000"/>
                </a:solidFill>
                <a:latin typeface="Gotham"/>
                <a:ea typeface="Gotham"/>
                <a:cs typeface="Gotham"/>
                <a:sym typeface="Gotham"/>
              </a:rPr>
              <a:t> et de restauration du lien.</a:t>
            </a:r>
          </a:p>
          <a:p>
            <a:pPr algn="just">
              <a:lnSpc>
                <a:spcPts val="1399"/>
              </a:lnSpc>
            </a:pPr>
            <a:r>
              <a:rPr lang="en-US" sz="999" dirty="0">
                <a:solidFill>
                  <a:srgbClr val="000000"/>
                </a:solidFill>
                <a:latin typeface="Gotham"/>
                <a:ea typeface="Gotham"/>
                <a:cs typeface="Gotham"/>
                <a:sym typeface="Gotham"/>
              </a:rPr>
              <a:t>Au </a:t>
            </a:r>
            <a:r>
              <a:rPr lang="en-US" sz="999" dirty="0" err="1">
                <a:solidFill>
                  <a:srgbClr val="000000"/>
                </a:solidFill>
                <a:latin typeface="Gotham"/>
                <a:ea typeface="Gotham"/>
                <a:cs typeface="Gotham"/>
                <a:sym typeface="Gotham"/>
              </a:rPr>
              <a:t>cours</a:t>
            </a:r>
            <a:r>
              <a:rPr lang="en-US" sz="999" dirty="0">
                <a:solidFill>
                  <a:srgbClr val="000000"/>
                </a:solidFill>
                <a:latin typeface="Gotham"/>
                <a:ea typeface="Gotham"/>
                <a:cs typeface="Gotham"/>
                <a:sym typeface="Gotham"/>
              </a:rPr>
              <a:t> de </a:t>
            </a:r>
            <a:r>
              <a:rPr lang="en-US" sz="999" dirty="0" err="1">
                <a:solidFill>
                  <a:srgbClr val="000000"/>
                </a:solidFill>
                <a:latin typeface="Gotham"/>
                <a:ea typeface="Gotham"/>
                <a:cs typeface="Gotham"/>
                <a:sym typeface="Gotham"/>
              </a:rPr>
              <a:t>ces</a:t>
            </a:r>
            <a:r>
              <a:rPr lang="en-US" sz="999" dirty="0">
                <a:solidFill>
                  <a:srgbClr val="000000"/>
                </a:solidFill>
                <a:latin typeface="Gotham"/>
                <a:ea typeface="Gotham"/>
                <a:cs typeface="Gotham"/>
                <a:sym typeface="Gotham"/>
              </a:rPr>
              <a:t> 3 </a:t>
            </a:r>
            <a:r>
              <a:rPr lang="en-US" sz="999" dirty="0" err="1">
                <a:solidFill>
                  <a:srgbClr val="000000"/>
                </a:solidFill>
                <a:latin typeface="Gotham"/>
                <a:ea typeface="Gotham"/>
                <a:cs typeface="Gotham"/>
                <a:sym typeface="Gotham"/>
              </a:rPr>
              <a:t>années</a:t>
            </a:r>
            <a:r>
              <a:rPr lang="en-US" sz="999" dirty="0">
                <a:solidFill>
                  <a:srgbClr val="000000"/>
                </a:solidFill>
                <a:latin typeface="Gotham"/>
                <a:ea typeface="Gotham"/>
                <a:cs typeface="Gotham"/>
                <a:sym typeface="Gotham"/>
              </a:rPr>
              <a:t>, les </a:t>
            </a:r>
            <a:r>
              <a:rPr lang="en-US" sz="999" dirty="0" err="1">
                <a:solidFill>
                  <a:srgbClr val="000000"/>
                </a:solidFill>
                <a:latin typeface="Gotham"/>
                <a:ea typeface="Gotham"/>
                <a:cs typeface="Gotham"/>
                <a:sym typeface="Gotham"/>
              </a:rPr>
              <a:t>groupes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ont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montré</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combien</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l’accompagnement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spécialisé</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en</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psychotraumatologie</a:t>
            </a:r>
            <a:r>
              <a:rPr lang="en-US" sz="999" dirty="0">
                <a:solidFill>
                  <a:srgbClr val="000000"/>
                </a:solidFill>
                <a:latin typeface="Gotham"/>
                <a:ea typeface="Gotham"/>
                <a:cs typeface="Gotham"/>
                <a:sym typeface="Gotham"/>
              </a:rPr>
              <a:t> est </a:t>
            </a:r>
            <a:r>
              <a:rPr lang="en-US" sz="999" dirty="0" err="1">
                <a:solidFill>
                  <a:srgbClr val="000000"/>
                </a:solidFill>
                <a:latin typeface="Gotham"/>
                <a:ea typeface="Gotham"/>
                <a:cs typeface="Gotham"/>
                <a:sym typeface="Gotham"/>
              </a:rPr>
              <a:t>essentiel</a:t>
            </a:r>
            <a:r>
              <a:rPr lang="en-US" sz="999" dirty="0">
                <a:solidFill>
                  <a:srgbClr val="000000"/>
                </a:solidFill>
                <a:latin typeface="Gotham"/>
                <a:ea typeface="Gotham"/>
                <a:cs typeface="Gotham"/>
                <a:sym typeface="Gotham"/>
              </a:rPr>
              <a:t> pour </a:t>
            </a:r>
            <a:r>
              <a:rPr lang="en-US" sz="999" dirty="0" err="1">
                <a:solidFill>
                  <a:srgbClr val="000000"/>
                </a:solidFill>
                <a:latin typeface="Gotham"/>
                <a:ea typeface="Gotham"/>
                <a:cs typeface="Gotham"/>
                <a:sym typeface="Gotham"/>
              </a:rPr>
              <a:t>permettre</a:t>
            </a:r>
            <a:r>
              <a:rPr lang="en-US" sz="999" dirty="0">
                <a:solidFill>
                  <a:srgbClr val="000000"/>
                </a:solidFill>
                <a:latin typeface="Gotham"/>
                <a:ea typeface="Gotham"/>
                <a:cs typeface="Gotham"/>
                <a:sym typeface="Gotham"/>
              </a:rPr>
              <a:t> aux </a:t>
            </a:r>
            <a:r>
              <a:rPr lang="en-US" sz="999" dirty="0" err="1">
                <a:solidFill>
                  <a:srgbClr val="000000"/>
                </a:solidFill>
                <a:latin typeface="Gotham"/>
                <a:ea typeface="Gotham"/>
                <a:cs typeface="Gotham"/>
                <a:sym typeface="Gotham"/>
              </a:rPr>
              <a:t>participantes</a:t>
            </a:r>
            <a:r>
              <a:rPr lang="en-US" sz="999" dirty="0">
                <a:solidFill>
                  <a:srgbClr val="000000"/>
                </a:solidFill>
                <a:latin typeface="Gotham"/>
                <a:ea typeface="Gotham"/>
                <a:cs typeface="Gotham"/>
                <a:sym typeface="Gotham"/>
              </a:rPr>
              <a:t> de </a:t>
            </a:r>
            <a:r>
              <a:rPr lang="en-US" sz="999" dirty="0" err="1">
                <a:solidFill>
                  <a:srgbClr val="000000"/>
                </a:solidFill>
                <a:latin typeface="Gotham"/>
                <a:ea typeface="Gotham"/>
                <a:cs typeface="Gotham"/>
                <a:sym typeface="Gotham"/>
              </a:rPr>
              <a:t>retrouver</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progressivement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davantage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d’apaisement</a:t>
            </a:r>
            <a:r>
              <a:rPr lang="en-US" sz="999" dirty="0">
                <a:solidFill>
                  <a:srgbClr val="000000"/>
                </a:solidFill>
                <a:latin typeface="Gotham"/>
                <a:ea typeface="Gotham"/>
                <a:cs typeface="Gotham"/>
                <a:sym typeface="Gotham"/>
              </a:rPr>
              <a:t>, de </a:t>
            </a:r>
            <a:r>
              <a:rPr lang="en-US" sz="999" dirty="0" err="1">
                <a:solidFill>
                  <a:srgbClr val="000000"/>
                </a:solidFill>
                <a:latin typeface="Gotham"/>
                <a:ea typeface="Gotham"/>
                <a:cs typeface="Gotham"/>
                <a:sym typeface="Gotham"/>
              </a:rPr>
              <a:t>compréhension</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d’elles-mêmes</a:t>
            </a:r>
            <a:r>
              <a:rPr lang="en-US" sz="999" dirty="0">
                <a:solidFill>
                  <a:srgbClr val="000000"/>
                </a:solidFill>
                <a:latin typeface="Gotham"/>
                <a:ea typeface="Gotham"/>
                <a:cs typeface="Gotham"/>
                <a:sym typeface="Gotham"/>
              </a:rPr>
              <a:t> et de </a:t>
            </a:r>
            <a:r>
              <a:rPr lang="en-US" sz="999" dirty="0" err="1">
                <a:solidFill>
                  <a:srgbClr val="000000"/>
                </a:solidFill>
                <a:latin typeface="Gotham"/>
                <a:ea typeface="Gotham"/>
                <a:cs typeface="Gotham"/>
                <a:sym typeface="Gotham"/>
              </a:rPr>
              <a:t>capacité</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d’agir</a:t>
            </a:r>
            <a:r>
              <a:rPr lang="en-US" sz="999" dirty="0">
                <a:solidFill>
                  <a:srgbClr val="000000"/>
                </a:solidFill>
                <a:latin typeface="Gotham"/>
                <a:ea typeface="Gotham"/>
                <a:cs typeface="Gotham"/>
                <a:sym typeface="Gotham"/>
              </a:rPr>
              <a:t> dans </a:t>
            </a:r>
            <a:r>
              <a:rPr lang="en-US" sz="999" dirty="0" err="1">
                <a:solidFill>
                  <a:srgbClr val="000000"/>
                </a:solidFill>
                <a:latin typeface="Gotham"/>
                <a:ea typeface="Gotham"/>
                <a:cs typeface="Gotham"/>
                <a:sym typeface="Gotham"/>
              </a:rPr>
              <a:t>leur</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quotidien</a:t>
            </a:r>
            <a:r>
              <a:rPr lang="en-US" sz="999" dirty="0">
                <a:solidFill>
                  <a:srgbClr val="000000"/>
                </a:solidFill>
                <a:latin typeface="Gotham"/>
                <a:ea typeface="Gotham"/>
                <a:cs typeface="Gotham"/>
                <a:sym typeface="Gotham"/>
              </a:rPr>
              <a:t>.</a:t>
            </a:r>
          </a:p>
          <a:p>
            <a:pPr algn="just">
              <a:lnSpc>
                <a:spcPts val="1399"/>
              </a:lnSpc>
            </a:pPr>
            <a:r>
              <a:rPr lang="en-US" sz="999" dirty="0">
                <a:solidFill>
                  <a:srgbClr val="000000"/>
                </a:solidFill>
                <a:latin typeface="Gotham"/>
                <a:ea typeface="Gotham"/>
                <a:cs typeface="Gotham"/>
                <a:sym typeface="Gotham"/>
              </a:rPr>
              <a:t>Les </a:t>
            </a:r>
            <a:r>
              <a:rPr lang="en-US" sz="999" dirty="0" err="1">
                <a:solidFill>
                  <a:srgbClr val="000000"/>
                </a:solidFill>
                <a:latin typeface="Gotham"/>
                <a:ea typeface="Gotham"/>
                <a:cs typeface="Gotham"/>
                <a:sym typeface="Gotham"/>
              </a:rPr>
              <a:t>résultats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sont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particulièrement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probants</a:t>
            </a:r>
            <a:r>
              <a:rPr lang="en-US" sz="999" dirty="0">
                <a:solidFill>
                  <a:srgbClr val="000000"/>
                </a:solidFill>
                <a:latin typeface="Gotham"/>
                <a:ea typeface="Gotham"/>
                <a:cs typeface="Gotham"/>
                <a:sym typeface="Gotham"/>
              </a:rPr>
              <a:t>. Nous </a:t>
            </a:r>
            <a:r>
              <a:rPr lang="en-US" sz="999" dirty="0" err="1">
                <a:solidFill>
                  <a:srgbClr val="000000"/>
                </a:solidFill>
                <a:latin typeface="Gotham"/>
                <a:ea typeface="Gotham"/>
                <a:cs typeface="Gotham"/>
                <a:sym typeface="Gotham"/>
              </a:rPr>
              <a:t>observons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une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intégration</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réelle</a:t>
            </a:r>
            <a:r>
              <a:rPr lang="en-US" sz="999" dirty="0">
                <a:solidFill>
                  <a:srgbClr val="000000"/>
                </a:solidFill>
                <a:latin typeface="Gotham"/>
                <a:ea typeface="Gotham"/>
                <a:cs typeface="Gotham"/>
                <a:sym typeface="Gotham"/>
              </a:rPr>
              <a:t> des </a:t>
            </a:r>
            <a:r>
              <a:rPr lang="en-US" sz="999" dirty="0" err="1">
                <a:solidFill>
                  <a:srgbClr val="000000"/>
                </a:solidFill>
                <a:latin typeface="Gotham"/>
                <a:ea typeface="Gotham"/>
                <a:cs typeface="Gotham"/>
                <a:sym typeface="Gotham"/>
              </a:rPr>
              <a:t>vécus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traumatiques</a:t>
            </a:r>
            <a:r>
              <a:rPr lang="en-US" sz="999" dirty="0">
                <a:solidFill>
                  <a:srgbClr val="000000"/>
                </a:solidFill>
                <a:latin typeface="Gotham"/>
                <a:ea typeface="Gotham"/>
                <a:cs typeface="Gotham"/>
                <a:sym typeface="Gotham"/>
              </a:rPr>
              <a:t> sur le plan </a:t>
            </a:r>
            <a:r>
              <a:rPr lang="en-US" sz="999" dirty="0" err="1">
                <a:solidFill>
                  <a:srgbClr val="000000"/>
                </a:solidFill>
                <a:latin typeface="Gotham"/>
                <a:ea typeface="Gotham"/>
                <a:cs typeface="Gotham"/>
                <a:sym typeface="Gotham"/>
              </a:rPr>
              <a:t>corporel</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notamment</a:t>
            </a:r>
            <a:r>
              <a:rPr lang="en-US" sz="999" dirty="0">
                <a:solidFill>
                  <a:srgbClr val="000000"/>
                </a:solidFill>
                <a:latin typeface="Gotham"/>
                <a:ea typeface="Gotham"/>
                <a:cs typeface="Gotham"/>
                <a:sym typeface="Gotham"/>
              </a:rPr>
              <a:t>, les </a:t>
            </a:r>
            <a:r>
              <a:rPr lang="en-US" sz="999" dirty="0" err="1">
                <a:solidFill>
                  <a:srgbClr val="000000"/>
                </a:solidFill>
                <a:latin typeface="Gotham"/>
                <a:ea typeface="Gotham"/>
                <a:cs typeface="Gotham"/>
                <a:sym typeface="Gotham"/>
              </a:rPr>
              <a:t>participantes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témoignent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également</a:t>
            </a:r>
            <a:r>
              <a:rPr lang="en-US" sz="999" dirty="0">
                <a:solidFill>
                  <a:srgbClr val="000000"/>
                </a:solidFill>
                <a:latin typeface="Gotham"/>
                <a:ea typeface="Gotham"/>
                <a:cs typeface="Gotham"/>
                <a:sym typeface="Gotham"/>
              </a:rPr>
              <a:t> pour la </a:t>
            </a:r>
            <a:r>
              <a:rPr lang="en-US" sz="999" dirty="0" err="1">
                <a:solidFill>
                  <a:srgbClr val="000000"/>
                </a:solidFill>
                <a:latin typeface="Gotham"/>
                <a:ea typeface="Gotham"/>
                <a:cs typeface="Gotham"/>
                <a:sym typeface="Gotham"/>
              </a:rPr>
              <a:t>plupart</a:t>
            </a:r>
            <a:r>
              <a:rPr lang="en-US" sz="999" dirty="0">
                <a:solidFill>
                  <a:srgbClr val="000000"/>
                </a:solidFill>
                <a:latin typeface="Gotham"/>
                <a:ea typeface="Gotham"/>
                <a:cs typeface="Gotham"/>
                <a:sym typeface="Gotham"/>
              </a:rPr>
              <a:t>, aux </a:t>
            </a:r>
            <a:r>
              <a:rPr lang="en-US" sz="999" dirty="0" err="1">
                <a:solidFill>
                  <a:srgbClr val="000000"/>
                </a:solidFill>
                <a:latin typeface="Gotham"/>
                <a:ea typeface="Gotham"/>
                <a:cs typeface="Gotham"/>
                <a:sym typeface="Gotham"/>
              </a:rPr>
              <a:t>termes</a:t>
            </a:r>
            <a:r>
              <a:rPr lang="en-US" sz="999" dirty="0">
                <a:solidFill>
                  <a:srgbClr val="000000"/>
                </a:solidFill>
                <a:latin typeface="Gotham"/>
                <a:ea typeface="Gotham"/>
                <a:cs typeface="Gotham"/>
                <a:sym typeface="Gotham"/>
              </a:rPr>
              <a:t> des 5 séances, d’un </a:t>
            </a:r>
            <a:r>
              <a:rPr lang="en-US" sz="999" dirty="0" err="1">
                <a:solidFill>
                  <a:srgbClr val="000000"/>
                </a:solidFill>
                <a:latin typeface="Gotham"/>
                <a:ea typeface="Gotham"/>
                <a:cs typeface="Gotham"/>
                <a:sym typeface="Gotham"/>
              </a:rPr>
              <a:t>mieux-être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d’une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meilleure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compréhension</a:t>
            </a:r>
            <a:r>
              <a:rPr lang="en-US" sz="999" dirty="0">
                <a:solidFill>
                  <a:srgbClr val="000000"/>
                </a:solidFill>
                <a:latin typeface="Gotham"/>
                <a:ea typeface="Gotham"/>
                <a:cs typeface="Gotham"/>
                <a:sym typeface="Gotham"/>
              </a:rPr>
              <a:t> de </a:t>
            </a:r>
            <a:r>
              <a:rPr lang="en-US" sz="999" dirty="0" err="1">
                <a:solidFill>
                  <a:srgbClr val="000000"/>
                </a:solidFill>
                <a:latin typeface="Gotham"/>
                <a:ea typeface="Gotham"/>
                <a:cs typeface="Gotham"/>
                <a:sym typeface="Gotham"/>
              </a:rPr>
              <a:t>leurs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réactions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traumatiques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d’une</a:t>
            </a:r>
            <a:r>
              <a:rPr lang="en-US" sz="999" dirty="0">
                <a:solidFill>
                  <a:srgbClr val="000000"/>
                </a:solidFill>
                <a:latin typeface="Gotham"/>
                <a:ea typeface="Gotham"/>
                <a:cs typeface="Gotham"/>
                <a:sym typeface="Gotham"/>
              </a:rPr>
              <a:t> diminution de </a:t>
            </a:r>
            <a:r>
              <a:rPr lang="en-US" sz="999" dirty="0" err="1">
                <a:solidFill>
                  <a:srgbClr val="000000"/>
                </a:solidFill>
                <a:latin typeface="Gotham"/>
                <a:ea typeface="Gotham"/>
                <a:cs typeface="Gotham"/>
                <a:sym typeface="Gotham"/>
              </a:rPr>
              <a:t>certains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symptômes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envahissants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ainsi</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que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d’une</a:t>
            </a:r>
            <a:r>
              <a:rPr lang="en-US" sz="999" dirty="0">
                <a:solidFill>
                  <a:srgbClr val="000000"/>
                </a:solidFill>
                <a:latin typeface="Gotham"/>
                <a:ea typeface="Gotham"/>
                <a:cs typeface="Gotham"/>
                <a:sym typeface="Gotham"/>
              </a:rPr>
              <a:t> plus grande </a:t>
            </a:r>
            <a:r>
              <a:rPr lang="en-US" sz="999" dirty="0" err="1">
                <a:solidFill>
                  <a:srgbClr val="000000"/>
                </a:solidFill>
                <a:latin typeface="Gotham"/>
                <a:ea typeface="Gotham"/>
                <a:cs typeface="Gotham"/>
                <a:sym typeface="Gotham"/>
              </a:rPr>
              <a:t>capacité</a:t>
            </a:r>
            <a:r>
              <a:rPr lang="en-US" sz="999" dirty="0">
                <a:solidFill>
                  <a:srgbClr val="000000"/>
                </a:solidFill>
                <a:latin typeface="Gotham"/>
                <a:ea typeface="Gotham"/>
                <a:cs typeface="Gotham"/>
                <a:sym typeface="Gotham"/>
              </a:rPr>
              <a:t> à mobiliser </a:t>
            </a:r>
            <a:r>
              <a:rPr lang="en-US" sz="999" dirty="0" err="1">
                <a:solidFill>
                  <a:srgbClr val="000000"/>
                </a:solidFill>
                <a:latin typeface="Gotham"/>
                <a:ea typeface="Gotham"/>
                <a:cs typeface="Gotham"/>
                <a:sym typeface="Gotham"/>
              </a:rPr>
              <a:t>leurs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ressources</a:t>
            </a:r>
            <a:r>
              <a:rPr lang="en-US" sz="999" dirty="0">
                <a:solidFill>
                  <a:srgbClr val="000000"/>
                </a:solidFill>
                <a:latin typeface="Gotham"/>
                <a:ea typeface="Gotham"/>
                <a:cs typeface="Gotham"/>
                <a:sym typeface="Gotham"/>
              </a:rPr>
              <a:t> dans le </a:t>
            </a:r>
            <a:r>
              <a:rPr lang="en-US" sz="999" dirty="0" err="1">
                <a:solidFill>
                  <a:srgbClr val="000000"/>
                </a:solidFill>
                <a:latin typeface="Gotham"/>
                <a:ea typeface="Gotham"/>
                <a:cs typeface="Gotham"/>
                <a:sym typeface="Gotham"/>
              </a:rPr>
              <a:t>quotidien</a:t>
            </a:r>
            <a:r>
              <a:rPr lang="en-US" sz="999" dirty="0">
                <a:solidFill>
                  <a:srgbClr val="000000"/>
                </a:solidFill>
                <a:latin typeface="Gotham"/>
                <a:ea typeface="Gotham"/>
                <a:cs typeface="Gotham"/>
                <a:sym typeface="Gotham"/>
              </a:rPr>
              <a:t>. Le travail </a:t>
            </a:r>
            <a:r>
              <a:rPr lang="en-US" sz="999" dirty="0" err="1">
                <a:solidFill>
                  <a:srgbClr val="000000"/>
                </a:solidFill>
                <a:latin typeface="Gotham"/>
                <a:ea typeface="Gotham"/>
                <a:cs typeface="Gotham"/>
                <a:sym typeface="Gotham"/>
              </a:rPr>
              <a:t>thérapeutique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permet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également</a:t>
            </a:r>
            <a:r>
              <a:rPr lang="en-US" sz="999" dirty="0">
                <a:solidFill>
                  <a:srgbClr val="000000"/>
                </a:solidFill>
                <a:latin typeface="Gotham"/>
                <a:ea typeface="Gotham"/>
                <a:cs typeface="Gotham"/>
                <a:sym typeface="Gotham"/>
              </a:rPr>
              <a:t> pour beaucoup de </a:t>
            </a:r>
            <a:r>
              <a:rPr lang="en-US" sz="999" dirty="0" err="1">
                <a:solidFill>
                  <a:srgbClr val="000000"/>
                </a:solidFill>
                <a:latin typeface="Gotham"/>
                <a:ea typeface="Gotham"/>
                <a:cs typeface="Gotham"/>
                <a:sym typeface="Gotham"/>
              </a:rPr>
              <a:t>retrouver</a:t>
            </a:r>
            <a:r>
              <a:rPr lang="en-US" sz="999" dirty="0">
                <a:solidFill>
                  <a:srgbClr val="000000"/>
                </a:solidFill>
                <a:latin typeface="Gotham"/>
                <a:ea typeface="Gotham"/>
                <a:cs typeface="Gotham"/>
                <a:sym typeface="Gotham"/>
              </a:rPr>
              <a:t> un sentiment de </a:t>
            </a:r>
            <a:r>
              <a:rPr lang="en-US" sz="999" dirty="0" err="1">
                <a:solidFill>
                  <a:srgbClr val="000000"/>
                </a:solidFill>
                <a:latin typeface="Gotham"/>
                <a:ea typeface="Gotham"/>
                <a:cs typeface="Gotham"/>
                <a:sym typeface="Gotham"/>
              </a:rPr>
              <a:t>légitimité</a:t>
            </a:r>
            <a:r>
              <a:rPr lang="en-US" sz="999" dirty="0">
                <a:solidFill>
                  <a:srgbClr val="000000"/>
                </a:solidFill>
                <a:latin typeface="Gotham"/>
                <a:ea typeface="Gotham"/>
                <a:cs typeface="Gotham"/>
                <a:sym typeface="Gotham"/>
              </a:rPr>
              <a:t>, de sécurité et de </a:t>
            </a:r>
            <a:r>
              <a:rPr lang="en-US" sz="999" dirty="0" err="1">
                <a:solidFill>
                  <a:srgbClr val="000000"/>
                </a:solidFill>
                <a:latin typeface="Gotham"/>
                <a:ea typeface="Gotham"/>
                <a:cs typeface="Gotham"/>
                <a:sym typeface="Gotham"/>
              </a:rPr>
              <a:t>confiance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en</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elles-mêmes</a:t>
            </a:r>
            <a:r>
              <a:rPr lang="en-US" sz="999" dirty="0">
                <a:solidFill>
                  <a:srgbClr val="000000"/>
                </a:solidFill>
                <a:latin typeface="Gotham"/>
                <a:ea typeface="Gotham"/>
                <a:cs typeface="Gotham"/>
                <a:sym typeface="Gotham"/>
              </a:rPr>
              <a:t>. Cela </a:t>
            </a:r>
            <a:r>
              <a:rPr lang="en-US" sz="999" dirty="0" err="1">
                <a:solidFill>
                  <a:srgbClr val="000000"/>
                </a:solidFill>
                <a:latin typeface="Gotham"/>
                <a:ea typeface="Gotham"/>
                <a:cs typeface="Gotham"/>
                <a:sym typeface="Gotham"/>
              </a:rPr>
              <a:t>peut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aussi</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être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particulièrement</a:t>
            </a:r>
            <a:r>
              <a:rPr lang="en-US" sz="999" dirty="0">
                <a:solidFill>
                  <a:srgbClr val="000000"/>
                </a:solidFill>
                <a:latin typeface="Gotham"/>
                <a:ea typeface="Gotham"/>
                <a:cs typeface="Gotham"/>
                <a:sym typeface="Gotham"/>
              </a:rPr>
              <a:t> aidant pour </a:t>
            </a:r>
            <a:r>
              <a:rPr lang="en-US" sz="999" dirty="0" err="1">
                <a:solidFill>
                  <a:srgbClr val="000000"/>
                </a:solidFill>
                <a:latin typeface="Gotham"/>
                <a:ea typeface="Gotham"/>
                <a:cs typeface="Gotham"/>
                <a:sym typeface="Gotham"/>
              </a:rPr>
              <a:t>elles</a:t>
            </a:r>
            <a:r>
              <a:rPr lang="en-US" sz="999" dirty="0">
                <a:solidFill>
                  <a:srgbClr val="000000"/>
                </a:solidFill>
                <a:latin typeface="Gotham"/>
                <a:ea typeface="Gotham"/>
                <a:cs typeface="Gotham"/>
                <a:sym typeface="Gotham"/>
              </a:rPr>
              <a:t> quant à la </a:t>
            </a:r>
            <a:r>
              <a:rPr lang="en-US" sz="999" dirty="0" err="1">
                <a:solidFill>
                  <a:srgbClr val="000000"/>
                </a:solidFill>
                <a:latin typeface="Gotham"/>
                <a:ea typeface="Gotham"/>
                <a:cs typeface="Gotham"/>
                <a:sym typeface="Gotham"/>
              </a:rPr>
              <a:t>verbalisation</a:t>
            </a:r>
            <a:r>
              <a:rPr lang="en-US" sz="999" dirty="0">
                <a:solidFill>
                  <a:srgbClr val="000000"/>
                </a:solidFill>
                <a:latin typeface="Gotham"/>
                <a:ea typeface="Gotham"/>
                <a:cs typeface="Gotham"/>
                <a:sym typeface="Gotham"/>
              </a:rPr>
              <a:t> de </a:t>
            </a:r>
            <a:r>
              <a:rPr lang="en-US" sz="999" dirty="0" err="1">
                <a:solidFill>
                  <a:srgbClr val="000000"/>
                </a:solidFill>
                <a:latin typeface="Gotham"/>
                <a:ea typeface="Gotham"/>
                <a:cs typeface="Gotham"/>
                <a:sym typeface="Gotham"/>
              </a:rPr>
              <a:t>leur</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récit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traumatique</a:t>
            </a:r>
            <a:r>
              <a:rPr lang="en-US" sz="999" dirty="0">
                <a:solidFill>
                  <a:srgbClr val="000000"/>
                </a:solidFill>
                <a:latin typeface="Gotham"/>
                <a:ea typeface="Gotham"/>
                <a:cs typeface="Gotham"/>
                <a:sym typeface="Gotham"/>
              </a:rPr>
              <a:t>.</a:t>
            </a:r>
          </a:p>
          <a:p>
            <a:pPr algn="just">
              <a:lnSpc>
                <a:spcPts val="1399"/>
              </a:lnSpc>
            </a:pPr>
            <a:r>
              <a:rPr lang="en-US" sz="999" dirty="0" err="1">
                <a:solidFill>
                  <a:srgbClr val="000000"/>
                </a:solidFill>
                <a:latin typeface="Gotham"/>
                <a:ea typeface="Gotham"/>
                <a:cs typeface="Gotham"/>
                <a:sym typeface="Gotham"/>
              </a:rPr>
              <a:t>L’expérience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menée</a:t>
            </a:r>
            <a:r>
              <a:rPr lang="en-US" sz="999" dirty="0">
                <a:solidFill>
                  <a:srgbClr val="000000"/>
                </a:solidFill>
                <a:latin typeface="Gotham"/>
                <a:ea typeface="Gotham"/>
                <a:cs typeface="Gotham"/>
                <a:sym typeface="Gotham"/>
              </a:rPr>
              <a:t> au sein de </a:t>
            </a:r>
            <a:r>
              <a:rPr lang="en-US" sz="999" dirty="0" err="1">
                <a:solidFill>
                  <a:srgbClr val="000000"/>
                </a:solidFill>
                <a:latin typeface="Gotham"/>
                <a:ea typeface="Gotham"/>
                <a:cs typeface="Gotham"/>
                <a:sym typeface="Gotham"/>
              </a:rPr>
              <a:t>l’Association</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souligne</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l’importance</a:t>
            </a:r>
            <a:r>
              <a:rPr lang="en-US" sz="999" dirty="0">
                <a:solidFill>
                  <a:srgbClr val="000000"/>
                </a:solidFill>
                <a:latin typeface="Gotham"/>
                <a:ea typeface="Gotham"/>
                <a:cs typeface="Gotham"/>
                <a:sym typeface="Gotham"/>
              </a:rPr>
              <a:t> de </a:t>
            </a:r>
            <a:r>
              <a:rPr lang="en-US" sz="999" dirty="0" err="1">
                <a:solidFill>
                  <a:srgbClr val="000000"/>
                </a:solidFill>
                <a:latin typeface="Gotham"/>
                <a:ea typeface="Gotham"/>
                <a:cs typeface="Gotham"/>
                <a:sym typeface="Gotham"/>
              </a:rPr>
              <a:t>maintenir</a:t>
            </a:r>
            <a:r>
              <a:rPr lang="en-US" sz="999" dirty="0">
                <a:solidFill>
                  <a:srgbClr val="000000"/>
                </a:solidFill>
                <a:latin typeface="Gotham"/>
                <a:ea typeface="Gotham"/>
                <a:cs typeface="Gotham"/>
                <a:sym typeface="Gotham"/>
              </a:rPr>
              <a:t> des </a:t>
            </a:r>
            <a:r>
              <a:rPr lang="en-US" sz="999" dirty="0" err="1">
                <a:solidFill>
                  <a:srgbClr val="000000"/>
                </a:solidFill>
                <a:latin typeface="Gotham"/>
                <a:ea typeface="Gotham"/>
                <a:cs typeface="Gotham"/>
                <a:sym typeface="Gotham"/>
              </a:rPr>
              <a:t>espaces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thérapeutiques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accessibles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bienveillants</a:t>
            </a:r>
            <a:r>
              <a:rPr lang="en-US" sz="999" dirty="0">
                <a:solidFill>
                  <a:srgbClr val="000000"/>
                </a:solidFill>
                <a:latin typeface="Gotham"/>
                <a:ea typeface="Gotham"/>
                <a:cs typeface="Gotham"/>
                <a:sym typeface="Gotham"/>
              </a:rPr>
              <a:t>, avec des </a:t>
            </a:r>
            <a:r>
              <a:rPr lang="en-US" sz="999" dirty="0" err="1">
                <a:solidFill>
                  <a:srgbClr val="000000"/>
                </a:solidFill>
                <a:latin typeface="Gotham"/>
                <a:ea typeface="Gotham"/>
                <a:cs typeface="Gotham"/>
                <a:sym typeface="Gotham"/>
              </a:rPr>
              <a:t>outils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adaptés</a:t>
            </a:r>
            <a:r>
              <a:rPr lang="en-US" sz="999" dirty="0">
                <a:solidFill>
                  <a:srgbClr val="000000"/>
                </a:solidFill>
                <a:latin typeface="Gotham"/>
                <a:ea typeface="Gotham"/>
                <a:cs typeface="Gotham"/>
                <a:sym typeface="Gotham"/>
              </a:rPr>
              <a:t> aux </a:t>
            </a:r>
            <a:r>
              <a:rPr lang="en-US" sz="999" dirty="0" err="1">
                <a:solidFill>
                  <a:srgbClr val="000000"/>
                </a:solidFill>
                <a:latin typeface="Gotham"/>
                <a:ea typeface="Gotham"/>
                <a:cs typeface="Gotham"/>
                <a:sym typeface="Gotham"/>
              </a:rPr>
              <a:t>personnes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ayant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subi</a:t>
            </a:r>
            <a:r>
              <a:rPr lang="en-US" sz="999" dirty="0">
                <a:solidFill>
                  <a:srgbClr val="000000"/>
                </a:solidFill>
                <a:latin typeface="Gotham"/>
                <a:ea typeface="Gotham"/>
                <a:cs typeface="Gotham"/>
                <a:sym typeface="Gotham"/>
              </a:rPr>
              <a:t> des </a:t>
            </a:r>
            <a:r>
              <a:rPr lang="en-US" sz="999" dirty="0" err="1">
                <a:solidFill>
                  <a:srgbClr val="000000"/>
                </a:solidFill>
                <a:latin typeface="Gotham"/>
                <a:ea typeface="Gotham"/>
                <a:cs typeface="Gotham"/>
                <a:sym typeface="Gotham"/>
              </a:rPr>
              <a:t>traumatismes</a:t>
            </a:r>
            <a:r>
              <a:rPr lang="en-US" sz="999" dirty="0">
                <a:solidFill>
                  <a:srgbClr val="000000"/>
                </a:solidFill>
                <a:latin typeface="Gotham"/>
                <a:ea typeface="Gotham"/>
                <a:cs typeface="Gotham"/>
                <a:sym typeface="Gotham"/>
              </a:rPr>
              <a:t> complexes. </a:t>
            </a:r>
            <a:r>
              <a:rPr lang="en-US" sz="999" dirty="0" err="1">
                <a:solidFill>
                  <a:srgbClr val="000000"/>
                </a:solidFill>
                <a:latin typeface="Gotham"/>
                <a:ea typeface="Gotham"/>
                <a:cs typeface="Gotham"/>
                <a:sym typeface="Gotham"/>
              </a:rPr>
              <a:t>J’ai</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toujours</a:t>
            </a:r>
            <a:r>
              <a:rPr lang="en-US" sz="999" dirty="0">
                <a:solidFill>
                  <a:srgbClr val="000000"/>
                </a:solidFill>
                <a:latin typeface="Gotham"/>
                <a:ea typeface="Gotham"/>
                <a:cs typeface="Gotham"/>
                <a:sym typeface="Gotham"/>
              </a:rPr>
              <a:t> beaucoup </a:t>
            </a:r>
            <a:r>
              <a:rPr lang="en-US" sz="999" dirty="0" err="1">
                <a:solidFill>
                  <a:srgbClr val="000000"/>
                </a:solidFill>
                <a:latin typeface="Gotham"/>
                <a:ea typeface="Gotham"/>
                <a:cs typeface="Gotham"/>
                <a:sym typeface="Gotham"/>
              </a:rPr>
              <a:t>d’enthousiasme</a:t>
            </a:r>
            <a:r>
              <a:rPr lang="en-US" sz="999" dirty="0">
                <a:solidFill>
                  <a:srgbClr val="000000"/>
                </a:solidFill>
                <a:latin typeface="Gotham"/>
                <a:ea typeface="Gotham"/>
                <a:cs typeface="Gotham"/>
                <a:sym typeface="Gotham"/>
              </a:rPr>
              <a:t> et de plaisir à </a:t>
            </a:r>
            <a:r>
              <a:rPr lang="en-US" sz="999" dirty="0" err="1">
                <a:solidFill>
                  <a:srgbClr val="000000"/>
                </a:solidFill>
                <a:latin typeface="Gotham"/>
                <a:ea typeface="Gotham"/>
                <a:cs typeface="Gotham"/>
                <a:sym typeface="Gotham"/>
              </a:rPr>
              <a:t>soutenir</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cet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accès</a:t>
            </a:r>
            <a:r>
              <a:rPr lang="en-US" sz="999" dirty="0">
                <a:solidFill>
                  <a:srgbClr val="000000"/>
                </a:solidFill>
                <a:latin typeface="Gotham"/>
                <a:ea typeface="Gotham"/>
                <a:cs typeface="Gotham"/>
                <a:sym typeface="Gotham"/>
              </a:rPr>
              <a:t> au </a:t>
            </a:r>
            <a:r>
              <a:rPr lang="en-US" sz="999" dirty="0" err="1">
                <a:solidFill>
                  <a:srgbClr val="000000"/>
                </a:solidFill>
                <a:latin typeface="Gotham"/>
                <a:ea typeface="Gotham"/>
                <a:cs typeface="Gotham"/>
                <a:sym typeface="Gotham"/>
              </a:rPr>
              <a:t>soin</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psychique</a:t>
            </a:r>
            <a:r>
              <a:rPr lang="en-US" sz="999" dirty="0">
                <a:solidFill>
                  <a:srgbClr val="000000"/>
                </a:solidFill>
                <a:latin typeface="Gotham"/>
                <a:ea typeface="Gotham"/>
                <a:cs typeface="Gotham"/>
                <a:sym typeface="Gotham"/>
              </a:rPr>
              <a:t> au sein de </a:t>
            </a:r>
            <a:r>
              <a:rPr lang="en-US" sz="999" dirty="0" err="1">
                <a:solidFill>
                  <a:srgbClr val="000000"/>
                </a:solidFill>
                <a:latin typeface="Gotham"/>
                <a:ea typeface="Gotham"/>
                <a:cs typeface="Gotham"/>
                <a:sym typeface="Gotham"/>
              </a:rPr>
              <a:t>l’association</a:t>
            </a:r>
            <a:r>
              <a:rPr lang="en-US" sz="999" dirty="0">
                <a:solidFill>
                  <a:srgbClr val="000000"/>
                </a:solidFill>
                <a:latin typeface="Gotham"/>
                <a:ea typeface="Gotham"/>
                <a:cs typeface="Gotham"/>
                <a:sym typeface="Gotham"/>
              </a:rPr>
              <a:t>, tant les </a:t>
            </a:r>
            <a:r>
              <a:rPr lang="en-US" sz="999" dirty="0" err="1">
                <a:solidFill>
                  <a:srgbClr val="000000"/>
                </a:solidFill>
                <a:latin typeface="Gotham"/>
                <a:ea typeface="Gotham"/>
                <a:cs typeface="Gotham"/>
                <a:sym typeface="Gotham"/>
              </a:rPr>
              <a:t>échanges</a:t>
            </a:r>
            <a:r>
              <a:rPr lang="en-US" sz="999" dirty="0">
                <a:solidFill>
                  <a:srgbClr val="000000"/>
                </a:solidFill>
                <a:latin typeface="Gotham"/>
                <a:ea typeface="Gotham"/>
                <a:cs typeface="Gotham"/>
                <a:sym typeface="Gotham"/>
              </a:rPr>
              <a:t> au sein des </a:t>
            </a:r>
            <a:r>
              <a:rPr lang="en-US" sz="999" dirty="0" err="1">
                <a:solidFill>
                  <a:srgbClr val="000000"/>
                </a:solidFill>
                <a:latin typeface="Gotham"/>
                <a:ea typeface="Gotham"/>
                <a:cs typeface="Gotham"/>
                <a:sym typeface="Gotham"/>
              </a:rPr>
              <a:t>groupes</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sont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précieux</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authentiques</a:t>
            </a:r>
            <a:r>
              <a:rPr lang="en-US" sz="999" dirty="0">
                <a:solidFill>
                  <a:srgbClr val="000000"/>
                </a:solidFill>
                <a:latin typeface="Gotham"/>
                <a:ea typeface="Gotham"/>
                <a:cs typeface="Gotham"/>
                <a:sym typeface="Gotham"/>
              </a:rPr>
              <a:t> et </a:t>
            </a:r>
            <a:r>
              <a:rPr lang="en-US" sz="999" dirty="0" err="1">
                <a:solidFill>
                  <a:srgbClr val="000000"/>
                </a:solidFill>
                <a:latin typeface="Gotham"/>
                <a:ea typeface="Gotham"/>
                <a:cs typeface="Gotham"/>
                <a:sym typeface="Gotham"/>
              </a:rPr>
              <a:t>profondément</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touchants</a:t>
            </a:r>
            <a:r>
              <a:rPr lang="en-US" sz="999" dirty="0">
                <a:solidFill>
                  <a:srgbClr val="000000"/>
                </a:solidFill>
                <a:latin typeface="Gotham"/>
                <a:ea typeface="Gotham"/>
                <a:cs typeface="Gotham"/>
                <a:sym typeface="Gotham"/>
              </a:rPr>
              <a:t>.</a:t>
            </a:r>
          </a:p>
          <a:p>
            <a:pPr algn="l">
              <a:lnSpc>
                <a:spcPts val="1399"/>
              </a:lnSpc>
            </a:pPr>
            <a:endParaRPr lang="en-US" sz="999" dirty="0">
              <a:solidFill>
                <a:srgbClr val="000000"/>
              </a:solidFill>
              <a:latin typeface="Gotham"/>
              <a:ea typeface="Gotham"/>
              <a:cs typeface="Gotham"/>
              <a:sym typeface="Gotham"/>
            </a:endParaRPr>
          </a:p>
          <a:p>
            <a:pPr algn="r">
              <a:lnSpc>
                <a:spcPts val="1399"/>
              </a:lnSpc>
            </a:pPr>
            <a:r>
              <a:rPr lang="en-US" sz="999" dirty="0">
                <a:solidFill>
                  <a:srgbClr val="000000"/>
                </a:solidFill>
                <a:latin typeface="Gotham"/>
                <a:ea typeface="Gotham"/>
                <a:cs typeface="Gotham"/>
                <a:sym typeface="Gotham"/>
              </a:rPr>
              <a:t>Anaïs </a:t>
            </a:r>
            <a:r>
              <a:rPr lang="en-US" sz="999" dirty="0" err="1">
                <a:solidFill>
                  <a:srgbClr val="000000"/>
                </a:solidFill>
                <a:latin typeface="Gotham"/>
                <a:ea typeface="Gotham"/>
                <a:cs typeface="Gotham"/>
                <a:sym typeface="Gotham"/>
              </a:rPr>
              <a:t>Mitzaikoff</a:t>
            </a:r>
            <a:r>
              <a:rPr lang="en-US" sz="999" dirty="0">
                <a:solidFill>
                  <a:srgbClr val="000000"/>
                </a:solidFill>
                <a:latin typeface="Gotham"/>
                <a:ea typeface="Gotham"/>
                <a:cs typeface="Gotham"/>
                <a:sym typeface="Gotham"/>
              </a:rPr>
              <a:t>, </a:t>
            </a:r>
            <a:r>
              <a:rPr lang="en-US" sz="999" dirty="0" err="1">
                <a:solidFill>
                  <a:srgbClr val="000000"/>
                </a:solidFill>
                <a:latin typeface="Gotham"/>
                <a:ea typeface="Gotham"/>
                <a:cs typeface="Gotham"/>
                <a:sym typeface="Gotham"/>
              </a:rPr>
              <a:t>psychologue</a:t>
            </a:r>
            <a:endParaRPr lang="en-US" sz="999" dirty="0">
              <a:solidFill>
                <a:srgbClr val="000000"/>
              </a:solidFill>
              <a:latin typeface="Gotham"/>
              <a:ea typeface="Gotham"/>
              <a:cs typeface="Gotham"/>
              <a:sym typeface="Gotham"/>
            </a:endParaRPr>
          </a:p>
          <a:p>
            <a:pPr algn="l">
              <a:lnSpc>
                <a:spcPts val="1399"/>
              </a:lnSpc>
              <a:spcBef>
                <a:spcPct val="0"/>
              </a:spcBef>
            </a:pPr>
            <a:endParaRPr lang="en-US" sz="999" dirty="0">
              <a:solidFill>
                <a:srgbClr val="000000"/>
              </a:solidFill>
              <a:latin typeface="Gotham"/>
              <a:ea typeface="Gotham"/>
              <a:cs typeface="Gotham"/>
              <a:sym typeface="Gotham"/>
            </a:endParaRPr>
          </a:p>
        </p:txBody>
      </p:sp>
      <p:grpSp>
        <p:nvGrpSpPr>
          <p:cNvPr id="4" name="Group 4"/>
          <p:cNvGrpSpPr/>
          <p:nvPr/>
        </p:nvGrpSpPr>
        <p:grpSpPr>
          <a:xfrm>
            <a:off x="6809793" y="9279136"/>
            <a:ext cx="378382" cy="47625"/>
            <a:chOff x="0" y="0"/>
            <a:chExt cx="241073" cy="30343"/>
          </a:xfrm>
        </p:grpSpPr>
        <p:sp>
          <p:nvSpPr>
            <p:cNvPr id="5" name="Freeform 5"/>
            <p:cNvSpPr/>
            <p:nvPr/>
          </p:nvSpPr>
          <p:spPr>
            <a:xfrm>
              <a:off x="0" y="0"/>
              <a:ext cx="241073" cy="30343"/>
            </a:xfrm>
            <a:custGeom>
              <a:avLst/>
              <a:gdLst/>
              <a:ahLst/>
              <a:cxnLst/>
              <a:rect l="l" t="t" r="r" b="b"/>
              <a:pathLst>
                <a:path w="241073" h="30343">
                  <a:moveTo>
                    <a:pt x="0" y="0"/>
                  </a:moveTo>
                  <a:lnTo>
                    <a:pt x="241073" y="0"/>
                  </a:lnTo>
                  <a:lnTo>
                    <a:pt x="241073" y="30343"/>
                  </a:lnTo>
                  <a:lnTo>
                    <a:pt x="0" y="30343"/>
                  </a:lnTo>
                  <a:close/>
                </a:path>
              </a:pathLst>
            </a:custGeom>
            <a:solidFill>
              <a:srgbClr val="FF6601"/>
            </a:solidFill>
          </p:spPr>
          <p:txBody>
            <a:bodyPr/>
            <a:lstStyle/>
            <a:p>
              <a:endParaRPr lang="fr-FR"/>
            </a:p>
          </p:txBody>
        </p:sp>
        <p:sp>
          <p:nvSpPr>
            <p:cNvPr id="6" name="TextBox 6"/>
            <p:cNvSpPr txBox="1"/>
            <p:nvPr/>
          </p:nvSpPr>
          <p:spPr>
            <a:xfrm>
              <a:off x="0" y="-38100"/>
              <a:ext cx="241073" cy="68443"/>
            </a:xfrm>
            <a:prstGeom prst="rect">
              <a:avLst/>
            </a:prstGeom>
          </p:spPr>
          <p:txBody>
            <a:bodyPr lIns="21000" tIns="21000" rIns="21000" bIns="21000" rtlCol="0" anchor="ctr"/>
            <a:lstStyle/>
            <a:p>
              <a:pPr algn="ctr">
                <a:lnSpc>
                  <a:spcPts val="1099"/>
                </a:lnSpc>
              </a:pPr>
              <a:endParaRPr/>
            </a:p>
          </p:txBody>
        </p:sp>
      </p:grpSp>
      <p:grpSp>
        <p:nvGrpSpPr>
          <p:cNvPr id="7" name="Group 7"/>
          <p:cNvGrpSpPr/>
          <p:nvPr/>
        </p:nvGrpSpPr>
        <p:grpSpPr>
          <a:xfrm>
            <a:off x="-765393" y="-8503"/>
            <a:ext cx="10076750" cy="817742"/>
            <a:chOff x="0" y="0"/>
            <a:chExt cx="6420053" cy="520996"/>
          </a:xfrm>
        </p:grpSpPr>
        <p:sp>
          <p:nvSpPr>
            <p:cNvPr id="8" name="Freeform 8"/>
            <p:cNvSpPr/>
            <p:nvPr/>
          </p:nvSpPr>
          <p:spPr>
            <a:xfrm>
              <a:off x="0" y="0"/>
              <a:ext cx="6420053" cy="520996"/>
            </a:xfrm>
            <a:custGeom>
              <a:avLst/>
              <a:gdLst/>
              <a:ahLst/>
              <a:cxnLst/>
              <a:rect l="l" t="t" r="r" b="b"/>
              <a:pathLst>
                <a:path w="6420053" h="520996">
                  <a:moveTo>
                    <a:pt x="0" y="0"/>
                  </a:moveTo>
                  <a:lnTo>
                    <a:pt x="6420053" y="0"/>
                  </a:lnTo>
                  <a:lnTo>
                    <a:pt x="6420053" y="520996"/>
                  </a:lnTo>
                  <a:lnTo>
                    <a:pt x="0" y="520996"/>
                  </a:lnTo>
                  <a:close/>
                </a:path>
              </a:pathLst>
            </a:custGeom>
            <a:solidFill>
              <a:srgbClr val="591966"/>
            </a:solidFill>
          </p:spPr>
          <p:txBody>
            <a:bodyPr/>
            <a:lstStyle/>
            <a:p>
              <a:endParaRPr lang="fr-FR"/>
            </a:p>
          </p:txBody>
        </p:sp>
        <p:sp>
          <p:nvSpPr>
            <p:cNvPr id="9" name="TextBox 9"/>
            <p:cNvSpPr txBox="1"/>
            <p:nvPr/>
          </p:nvSpPr>
          <p:spPr>
            <a:xfrm>
              <a:off x="0" y="-38100"/>
              <a:ext cx="6420053" cy="559096"/>
            </a:xfrm>
            <a:prstGeom prst="rect">
              <a:avLst/>
            </a:prstGeom>
          </p:spPr>
          <p:txBody>
            <a:bodyPr lIns="21000" tIns="21000" rIns="21000" bIns="21000" rtlCol="0" anchor="ctr"/>
            <a:lstStyle/>
            <a:p>
              <a:pPr algn="ctr">
                <a:lnSpc>
                  <a:spcPts val="1099"/>
                </a:lnSpc>
              </a:pPr>
              <a:endParaRPr/>
            </a:p>
          </p:txBody>
        </p:sp>
      </p:grpSp>
      <p:sp>
        <p:nvSpPr>
          <p:cNvPr id="10" name="TextBox 10"/>
          <p:cNvSpPr txBox="1"/>
          <p:nvPr/>
        </p:nvSpPr>
        <p:spPr>
          <a:xfrm>
            <a:off x="515908" y="1330326"/>
            <a:ext cx="3437920" cy="8061334"/>
          </a:xfrm>
          <a:prstGeom prst="rect">
            <a:avLst/>
          </a:prstGeom>
        </p:spPr>
        <p:txBody>
          <a:bodyPr lIns="0" tIns="0" rIns="0" bIns="0" rtlCol="0" anchor="t">
            <a:spAutoFit/>
          </a:bodyPr>
          <a:lstStyle/>
          <a:p>
            <a:pPr algn="just">
              <a:lnSpc>
                <a:spcPts val="1402"/>
              </a:lnSpc>
            </a:pPr>
            <a:r>
              <a:rPr lang="en-US" sz="1001" dirty="0" err="1">
                <a:solidFill>
                  <a:srgbClr val="000000"/>
                </a:solidFill>
                <a:latin typeface="Gotham"/>
                <a:ea typeface="Gotham"/>
                <a:cs typeface="Gotham"/>
                <a:sym typeface="Gotham"/>
              </a:rPr>
              <a:t>Depuis</a:t>
            </a:r>
            <a:r>
              <a:rPr lang="en-US" sz="1001" dirty="0">
                <a:solidFill>
                  <a:srgbClr val="000000"/>
                </a:solidFill>
                <a:latin typeface="Gotham"/>
                <a:ea typeface="Gotham"/>
                <a:cs typeface="Gotham"/>
                <a:sym typeface="Gotham"/>
              </a:rPr>
              <a:t> plus de 3 </a:t>
            </a:r>
            <a:r>
              <a:rPr lang="en-US" sz="1001" dirty="0" err="1">
                <a:solidFill>
                  <a:srgbClr val="000000"/>
                </a:solidFill>
                <a:latin typeface="Gotham"/>
                <a:ea typeface="Gotham"/>
                <a:cs typeface="Gotham"/>
                <a:sym typeface="Gotham"/>
              </a:rPr>
              <a:t>ans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j’anime</a:t>
            </a:r>
            <a:r>
              <a:rPr lang="en-US" sz="1001" dirty="0">
                <a:solidFill>
                  <a:srgbClr val="000000"/>
                </a:solidFill>
                <a:latin typeface="Gotham"/>
                <a:ea typeface="Gotham"/>
                <a:cs typeface="Gotham"/>
                <a:sym typeface="Gotham"/>
              </a:rPr>
              <a:t> au sein de </a:t>
            </a:r>
            <a:r>
              <a:rPr lang="en-US" sz="1001" dirty="0" err="1">
                <a:solidFill>
                  <a:srgbClr val="000000"/>
                </a:solidFill>
                <a:latin typeface="Gotham"/>
                <a:ea typeface="Gotham"/>
                <a:cs typeface="Gotham"/>
                <a:sym typeface="Gotham"/>
              </a:rPr>
              <a:t>l’Association</a:t>
            </a:r>
            <a:r>
              <a:rPr lang="en-US" sz="1001" dirty="0">
                <a:solidFill>
                  <a:srgbClr val="000000"/>
                </a:solidFill>
                <a:latin typeface="Gotham"/>
                <a:ea typeface="Gotham"/>
                <a:cs typeface="Gotham"/>
                <a:sym typeface="Gotham"/>
              </a:rPr>
              <a:t> des </a:t>
            </a:r>
            <a:r>
              <a:rPr lang="en-US" sz="1001" dirty="0" err="1">
                <a:solidFill>
                  <a:srgbClr val="000000"/>
                </a:solidFill>
                <a:latin typeface="Gotham"/>
                <a:ea typeface="Gotham"/>
                <a:cs typeface="Gotham"/>
                <a:sym typeface="Gotham"/>
              </a:rPr>
              <a:t>groupes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thérapeutiques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destinés</a:t>
            </a:r>
            <a:r>
              <a:rPr lang="en-US" sz="1001" dirty="0">
                <a:solidFill>
                  <a:srgbClr val="000000"/>
                </a:solidFill>
                <a:latin typeface="Gotham"/>
                <a:ea typeface="Gotham"/>
                <a:cs typeface="Gotham"/>
                <a:sym typeface="Gotham"/>
              </a:rPr>
              <a:t> aux femmes </a:t>
            </a:r>
            <a:r>
              <a:rPr lang="en-US" sz="1001" dirty="0" err="1">
                <a:solidFill>
                  <a:srgbClr val="000000"/>
                </a:solidFill>
                <a:latin typeface="Gotham"/>
                <a:ea typeface="Gotham"/>
                <a:cs typeface="Gotham"/>
                <a:sym typeface="Gotham"/>
              </a:rPr>
              <a:t>accueillies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polytraumatisées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ayant</a:t>
            </a:r>
            <a:r>
              <a:rPr lang="en-US" sz="1001" dirty="0">
                <a:solidFill>
                  <a:srgbClr val="000000"/>
                </a:solidFill>
                <a:latin typeface="Gotham"/>
                <a:ea typeface="Gotham"/>
                <a:cs typeface="Gotham"/>
                <a:sym typeface="Gotham"/>
              </a:rPr>
              <a:t> des </a:t>
            </a:r>
            <a:r>
              <a:rPr lang="en-US" sz="1001" dirty="0" err="1">
                <a:solidFill>
                  <a:srgbClr val="000000"/>
                </a:solidFill>
                <a:latin typeface="Gotham"/>
                <a:ea typeface="Gotham"/>
                <a:cs typeface="Gotham"/>
                <a:sym typeface="Gotham"/>
              </a:rPr>
              <a:t>parcours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migratoires</a:t>
            </a:r>
            <a:r>
              <a:rPr lang="en-US" sz="1001" dirty="0">
                <a:solidFill>
                  <a:srgbClr val="000000"/>
                </a:solidFill>
                <a:latin typeface="Gotham"/>
                <a:ea typeface="Gotham"/>
                <a:cs typeface="Gotham"/>
                <a:sym typeface="Gotham"/>
              </a:rPr>
              <a:t> douloureux, marqués par des violences, des </a:t>
            </a:r>
            <a:r>
              <a:rPr lang="en-US" sz="1001" dirty="0" err="1">
                <a:solidFill>
                  <a:srgbClr val="000000"/>
                </a:solidFill>
                <a:latin typeface="Gotham"/>
                <a:ea typeface="Gotham"/>
                <a:cs typeface="Gotham"/>
                <a:sym typeface="Gotham"/>
              </a:rPr>
              <a:t>traumatismes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répétés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ou</a:t>
            </a:r>
            <a:r>
              <a:rPr lang="en-US" sz="1001" dirty="0">
                <a:solidFill>
                  <a:srgbClr val="000000"/>
                </a:solidFill>
                <a:latin typeface="Gotham"/>
                <a:ea typeface="Gotham"/>
                <a:cs typeface="Gotham"/>
                <a:sym typeface="Gotham"/>
              </a:rPr>
              <a:t> des </a:t>
            </a:r>
            <a:r>
              <a:rPr lang="en-US" sz="1001" dirty="0" err="1">
                <a:solidFill>
                  <a:srgbClr val="000000"/>
                </a:solidFill>
                <a:latin typeface="Gotham"/>
                <a:ea typeface="Gotham"/>
                <a:cs typeface="Gotham"/>
                <a:sym typeface="Gotham"/>
              </a:rPr>
              <a:t>expériences</a:t>
            </a:r>
            <a:r>
              <a:rPr lang="en-US" sz="1001" dirty="0">
                <a:solidFill>
                  <a:srgbClr val="000000"/>
                </a:solidFill>
                <a:latin typeface="Gotham"/>
                <a:ea typeface="Gotham"/>
                <a:cs typeface="Gotham"/>
                <a:sym typeface="Gotham"/>
              </a:rPr>
              <a:t> de vie </a:t>
            </a:r>
            <a:r>
              <a:rPr lang="en-US" sz="1001" dirty="0" err="1">
                <a:solidFill>
                  <a:srgbClr val="000000"/>
                </a:solidFill>
                <a:latin typeface="Gotham"/>
                <a:ea typeface="Gotham"/>
                <a:cs typeface="Gotham"/>
                <a:sym typeface="Gotham"/>
              </a:rPr>
              <a:t>particulièrement</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éprouvantes</a:t>
            </a:r>
            <a:r>
              <a:rPr lang="en-US" sz="1001" dirty="0">
                <a:solidFill>
                  <a:srgbClr val="000000"/>
                </a:solidFill>
                <a:latin typeface="Gotham"/>
                <a:ea typeface="Gotham"/>
                <a:cs typeface="Gotham"/>
                <a:sym typeface="Gotham"/>
              </a:rPr>
              <a:t>.</a:t>
            </a:r>
          </a:p>
          <a:p>
            <a:pPr algn="just">
              <a:lnSpc>
                <a:spcPts val="1402"/>
              </a:lnSpc>
            </a:pPr>
            <a:r>
              <a:rPr lang="en-US" sz="1001" dirty="0" err="1">
                <a:solidFill>
                  <a:srgbClr val="000000"/>
                </a:solidFill>
                <a:latin typeface="Gotham"/>
                <a:ea typeface="Gotham"/>
                <a:cs typeface="Gotham"/>
                <a:sym typeface="Gotham"/>
              </a:rPr>
              <a:t>Ces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groupes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s’appuient</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notamment</a:t>
            </a:r>
            <a:r>
              <a:rPr lang="en-US" sz="1001" dirty="0">
                <a:solidFill>
                  <a:srgbClr val="000000"/>
                </a:solidFill>
                <a:latin typeface="Gotham"/>
                <a:ea typeface="Gotham"/>
                <a:cs typeface="Gotham"/>
                <a:sym typeface="Gotham"/>
              </a:rPr>
              <a:t> sur </a:t>
            </a:r>
            <a:r>
              <a:rPr lang="en-US" sz="1001" dirty="0" err="1">
                <a:solidFill>
                  <a:srgbClr val="000000"/>
                </a:solidFill>
                <a:latin typeface="Gotham"/>
                <a:ea typeface="Gotham"/>
                <a:cs typeface="Gotham"/>
                <a:sym typeface="Gotham"/>
              </a:rPr>
              <a:t>l’EMDR</a:t>
            </a:r>
            <a:r>
              <a:rPr lang="en-US" sz="1001" dirty="0">
                <a:solidFill>
                  <a:srgbClr val="000000"/>
                </a:solidFill>
                <a:latin typeface="Gotham"/>
                <a:ea typeface="Gotham"/>
                <a:cs typeface="Gotham"/>
                <a:sym typeface="Gotham"/>
              </a:rPr>
              <a:t>, à travers le </a:t>
            </a:r>
            <a:r>
              <a:rPr lang="en-US" sz="1001" dirty="0" err="1">
                <a:solidFill>
                  <a:srgbClr val="000000"/>
                </a:solidFill>
                <a:latin typeface="Gotham"/>
                <a:ea typeface="Gotham"/>
                <a:cs typeface="Gotham"/>
                <a:sym typeface="Gotham"/>
              </a:rPr>
              <a:t>protocole</a:t>
            </a:r>
            <a:r>
              <a:rPr lang="en-US" sz="1001" dirty="0">
                <a:solidFill>
                  <a:srgbClr val="000000"/>
                </a:solidFill>
                <a:latin typeface="Gotham"/>
                <a:ea typeface="Gotham"/>
                <a:cs typeface="Gotham"/>
                <a:sym typeface="Gotham"/>
              </a:rPr>
              <a:t> G-TEP (Group Traumatic Episode Protocol) </a:t>
            </a:r>
            <a:r>
              <a:rPr lang="en-US" sz="1001" dirty="0" err="1">
                <a:solidFill>
                  <a:srgbClr val="000000"/>
                </a:solidFill>
                <a:latin typeface="Gotham"/>
                <a:ea typeface="Gotham"/>
                <a:cs typeface="Gotham"/>
                <a:sym typeface="Gotham"/>
              </a:rPr>
              <a:t>notamment</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une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approche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structurée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groupale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permettant</a:t>
            </a:r>
            <a:r>
              <a:rPr lang="en-US" sz="1001" dirty="0">
                <a:solidFill>
                  <a:srgbClr val="000000"/>
                </a:solidFill>
                <a:latin typeface="Gotham"/>
                <a:ea typeface="Gotham"/>
                <a:cs typeface="Gotham"/>
                <a:sym typeface="Gotham"/>
              </a:rPr>
              <a:t> de </a:t>
            </a:r>
            <a:r>
              <a:rPr lang="en-US" sz="1001" dirty="0" err="1">
                <a:solidFill>
                  <a:srgbClr val="000000"/>
                </a:solidFill>
                <a:latin typeface="Gotham"/>
                <a:ea typeface="Gotham"/>
                <a:cs typeface="Gotham"/>
                <a:sym typeface="Gotham"/>
              </a:rPr>
              <a:t>travailler</a:t>
            </a:r>
            <a:r>
              <a:rPr lang="en-US" sz="1001" dirty="0">
                <a:solidFill>
                  <a:srgbClr val="000000"/>
                </a:solidFill>
                <a:latin typeface="Gotham"/>
                <a:ea typeface="Gotham"/>
                <a:cs typeface="Gotham"/>
                <a:sym typeface="Gotham"/>
              </a:rPr>
              <a:t> les </a:t>
            </a:r>
            <a:r>
              <a:rPr lang="en-US" sz="1001" dirty="0" err="1">
                <a:solidFill>
                  <a:srgbClr val="000000"/>
                </a:solidFill>
                <a:latin typeface="Gotham"/>
                <a:ea typeface="Gotham"/>
                <a:cs typeface="Gotham"/>
                <a:sym typeface="Gotham"/>
              </a:rPr>
              <a:t>conséquences</a:t>
            </a:r>
            <a:r>
              <a:rPr lang="en-US" sz="1001" dirty="0">
                <a:solidFill>
                  <a:srgbClr val="000000"/>
                </a:solidFill>
                <a:latin typeface="Gotham"/>
                <a:ea typeface="Gotham"/>
                <a:cs typeface="Gotham"/>
                <a:sym typeface="Gotham"/>
              </a:rPr>
              <a:t> du </a:t>
            </a:r>
            <a:r>
              <a:rPr lang="en-US" sz="1001" dirty="0" err="1">
                <a:solidFill>
                  <a:srgbClr val="000000"/>
                </a:solidFill>
                <a:latin typeface="Gotham"/>
                <a:ea typeface="Gotham"/>
                <a:cs typeface="Gotham"/>
                <a:sym typeface="Gotham"/>
              </a:rPr>
              <a:t>traumatisme</a:t>
            </a:r>
            <a:r>
              <a:rPr lang="en-US" sz="1001" dirty="0">
                <a:solidFill>
                  <a:srgbClr val="000000"/>
                </a:solidFill>
                <a:latin typeface="Gotham"/>
                <a:ea typeface="Gotham"/>
                <a:cs typeface="Gotham"/>
                <a:sym typeface="Gotham"/>
              </a:rPr>
              <a:t> dans un cadre </a:t>
            </a:r>
            <a:r>
              <a:rPr lang="en-US" sz="1001" dirty="0" err="1">
                <a:solidFill>
                  <a:srgbClr val="000000"/>
                </a:solidFill>
                <a:latin typeface="Gotham"/>
                <a:ea typeface="Gotham"/>
                <a:cs typeface="Gotham"/>
                <a:sym typeface="Gotham"/>
              </a:rPr>
              <a:t>collectif</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sécurisant</a:t>
            </a:r>
            <a:r>
              <a:rPr lang="en-US" sz="1001" dirty="0">
                <a:solidFill>
                  <a:srgbClr val="000000"/>
                </a:solidFill>
                <a:latin typeface="Gotham"/>
                <a:ea typeface="Gotham"/>
                <a:cs typeface="Gotham"/>
                <a:sym typeface="Gotham"/>
              </a:rPr>
              <a:t> et </a:t>
            </a:r>
            <a:r>
              <a:rPr lang="en-US" sz="1001" dirty="0" err="1">
                <a:solidFill>
                  <a:srgbClr val="000000"/>
                </a:solidFill>
                <a:latin typeface="Gotham"/>
                <a:ea typeface="Gotham"/>
                <a:cs typeface="Gotham"/>
                <a:sym typeface="Gotham"/>
              </a:rPr>
              <a:t>contenant</a:t>
            </a:r>
            <a:r>
              <a:rPr lang="en-US" sz="1001" dirty="0">
                <a:solidFill>
                  <a:srgbClr val="000000"/>
                </a:solidFill>
                <a:latin typeface="Gotham"/>
                <a:ea typeface="Gotham"/>
                <a:cs typeface="Gotham"/>
                <a:sym typeface="Gotham"/>
              </a:rPr>
              <a:t>.</a:t>
            </a:r>
          </a:p>
          <a:p>
            <a:pPr algn="just">
              <a:lnSpc>
                <a:spcPts val="1402"/>
              </a:lnSpc>
            </a:pPr>
            <a:r>
              <a:rPr lang="en-US" sz="1001" dirty="0" err="1">
                <a:solidFill>
                  <a:srgbClr val="000000"/>
                </a:solidFill>
                <a:latin typeface="Gotham"/>
                <a:ea typeface="Gotham"/>
                <a:cs typeface="Gotham"/>
                <a:sym typeface="Gotham"/>
              </a:rPr>
              <a:t>Psychologue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spécialisée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en</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psychotraumatologie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formée</a:t>
            </a:r>
            <a:r>
              <a:rPr lang="en-US" sz="1001" dirty="0">
                <a:solidFill>
                  <a:srgbClr val="000000"/>
                </a:solidFill>
                <a:latin typeface="Gotham"/>
                <a:ea typeface="Gotham"/>
                <a:cs typeface="Gotham"/>
                <a:sym typeface="Gotham"/>
              </a:rPr>
              <a:t> à </a:t>
            </a:r>
            <a:r>
              <a:rPr lang="en-US" sz="1001" dirty="0" err="1">
                <a:solidFill>
                  <a:srgbClr val="000000"/>
                </a:solidFill>
                <a:latin typeface="Gotham"/>
                <a:ea typeface="Gotham"/>
                <a:cs typeface="Gotham"/>
                <a:sym typeface="Gotham"/>
              </a:rPr>
              <a:t>l’EMDR</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ainsi</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qu’au</a:t>
            </a:r>
            <a:r>
              <a:rPr lang="en-US" sz="1001" dirty="0">
                <a:solidFill>
                  <a:srgbClr val="000000"/>
                </a:solidFill>
                <a:latin typeface="Gotham"/>
                <a:ea typeface="Gotham"/>
                <a:cs typeface="Gotham"/>
                <a:sym typeface="Gotham"/>
              </a:rPr>
              <a:t> DNMS (</a:t>
            </a:r>
            <a:r>
              <a:rPr lang="en-US" sz="1001" dirty="0" err="1">
                <a:solidFill>
                  <a:srgbClr val="000000"/>
                </a:solidFill>
                <a:latin typeface="Gotham"/>
                <a:ea typeface="Gotham"/>
                <a:cs typeface="Gotham"/>
                <a:sym typeface="Gotham"/>
              </a:rPr>
              <a:t>guérison</a:t>
            </a:r>
            <a:r>
              <a:rPr lang="en-US" sz="1001" dirty="0">
                <a:solidFill>
                  <a:srgbClr val="000000"/>
                </a:solidFill>
                <a:latin typeface="Gotham"/>
                <a:ea typeface="Gotham"/>
                <a:cs typeface="Gotham"/>
                <a:sym typeface="Gotham"/>
              </a:rPr>
              <a:t> des parts </a:t>
            </a:r>
            <a:r>
              <a:rPr lang="en-US" sz="1001" dirty="0" err="1">
                <a:solidFill>
                  <a:srgbClr val="000000"/>
                </a:solidFill>
                <a:latin typeface="Gotham"/>
                <a:ea typeface="Gotham"/>
                <a:cs typeface="Gotham"/>
                <a:sym typeface="Gotham"/>
              </a:rPr>
              <a:t>intérieures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j’adapte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continuellement</a:t>
            </a:r>
            <a:r>
              <a:rPr lang="en-US" sz="1001" dirty="0">
                <a:solidFill>
                  <a:srgbClr val="000000"/>
                </a:solidFill>
                <a:latin typeface="Gotham"/>
                <a:ea typeface="Gotham"/>
                <a:cs typeface="Gotham"/>
                <a:sym typeface="Gotham"/>
              </a:rPr>
              <a:t> le </a:t>
            </a:r>
            <a:r>
              <a:rPr lang="en-US" sz="1001" dirty="0" err="1">
                <a:solidFill>
                  <a:srgbClr val="000000"/>
                </a:solidFill>
                <a:latin typeface="Gotham"/>
                <a:ea typeface="Gotham"/>
                <a:cs typeface="Gotham"/>
                <a:sym typeface="Gotham"/>
              </a:rPr>
              <a:t>protocole</a:t>
            </a:r>
            <a:r>
              <a:rPr lang="en-US" sz="1001" dirty="0">
                <a:solidFill>
                  <a:srgbClr val="000000"/>
                </a:solidFill>
                <a:latin typeface="Gotham"/>
                <a:ea typeface="Gotham"/>
                <a:cs typeface="Gotham"/>
                <a:sym typeface="Gotham"/>
              </a:rPr>
              <a:t> aux </a:t>
            </a:r>
            <a:r>
              <a:rPr lang="en-US" sz="1001" dirty="0" err="1">
                <a:solidFill>
                  <a:srgbClr val="000000"/>
                </a:solidFill>
                <a:latin typeface="Gotham"/>
                <a:ea typeface="Gotham"/>
                <a:cs typeface="Gotham"/>
                <a:sym typeface="Gotham"/>
              </a:rPr>
              <a:t>besoins</a:t>
            </a:r>
            <a:r>
              <a:rPr lang="en-US" sz="1001" dirty="0">
                <a:solidFill>
                  <a:srgbClr val="000000"/>
                </a:solidFill>
                <a:latin typeface="Gotham"/>
                <a:ea typeface="Gotham"/>
                <a:cs typeface="Gotham"/>
                <a:sym typeface="Gotham"/>
              </a:rPr>
              <a:t>, aux </a:t>
            </a:r>
            <a:r>
              <a:rPr lang="en-US" sz="1001" dirty="0" err="1">
                <a:solidFill>
                  <a:srgbClr val="000000"/>
                </a:solidFill>
                <a:latin typeface="Gotham"/>
                <a:ea typeface="Gotham"/>
                <a:cs typeface="Gotham"/>
                <a:sym typeface="Gotham"/>
              </a:rPr>
              <a:t>capacités</a:t>
            </a:r>
            <a:r>
              <a:rPr lang="en-US" sz="1001" dirty="0">
                <a:solidFill>
                  <a:srgbClr val="000000"/>
                </a:solidFill>
                <a:latin typeface="Gotham"/>
                <a:ea typeface="Gotham"/>
                <a:cs typeface="Gotham"/>
                <a:sym typeface="Gotham"/>
              </a:rPr>
              <a:t> et au </a:t>
            </a:r>
            <a:r>
              <a:rPr lang="en-US" sz="1001" dirty="0" err="1">
                <a:solidFill>
                  <a:srgbClr val="000000"/>
                </a:solidFill>
                <a:latin typeface="Gotham"/>
                <a:ea typeface="Gotham"/>
                <a:cs typeface="Gotham"/>
                <a:sym typeface="Gotham"/>
              </a:rPr>
              <a:t>rythme</a:t>
            </a:r>
            <a:r>
              <a:rPr lang="en-US" sz="1001" dirty="0">
                <a:solidFill>
                  <a:srgbClr val="000000"/>
                </a:solidFill>
                <a:latin typeface="Gotham"/>
                <a:ea typeface="Gotham"/>
                <a:cs typeface="Gotham"/>
                <a:sym typeface="Gotham"/>
              </a:rPr>
              <a:t> des </a:t>
            </a:r>
            <a:r>
              <a:rPr lang="en-US" sz="1001" dirty="0" err="1">
                <a:solidFill>
                  <a:srgbClr val="000000"/>
                </a:solidFill>
                <a:latin typeface="Gotham"/>
                <a:ea typeface="Gotham"/>
                <a:cs typeface="Gotham"/>
                <a:sym typeface="Gotham"/>
              </a:rPr>
              <a:t>participantes</a:t>
            </a:r>
            <a:r>
              <a:rPr lang="en-US" sz="1001" dirty="0">
                <a:solidFill>
                  <a:srgbClr val="000000"/>
                </a:solidFill>
                <a:latin typeface="Gotham"/>
                <a:ea typeface="Gotham"/>
                <a:cs typeface="Gotham"/>
                <a:sym typeface="Gotham"/>
              </a:rPr>
              <a:t>. Dans le travail </a:t>
            </a:r>
            <a:r>
              <a:rPr lang="en-US" sz="1001" dirty="0" err="1">
                <a:solidFill>
                  <a:srgbClr val="000000"/>
                </a:solidFill>
                <a:latin typeface="Gotham"/>
                <a:ea typeface="Gotham"/>
                <a:cs typeface="Gotham"/>
                <a:sym typeface="Gotham"/>
              </a:rPr>
              <a:t>autour</a:t>
            </a:r>
            <a:r>
              <a:rPr lang="en-US" sz="1001" dirty="0">
                <a:solidFill>
                  <a:srgbClr val="000000"/>
                </a:solidFill>
                <a:latin typeface="Gotham"/>
                <a:ea typeface="Gotham"/>
                <a:cs typeface="Gotham"/>
                <a:sym typeface="Gotham"/>
              </a:rPr>
              <a:t> du </a:t>
            </a:r>
            <a:r>
              <a:rPr lang="en-US" sz="1001" dirty="0" err="1">
                <a:solidFill>
                  <a:srgbClr val="000000"/>
                </a:solidFill>
                <a:latin typeface="Gotham"/>
                <a:ea typeface="Gotham"/>
                <a:cs typeface="Gotham"/>
                <a:sym typeface="Gotham"/>
              </a:rPr>
              <a:t>psychotraumatisme</a:t>
            </a:r>
            <a:r>
              <a:rPr lang="en-US" sz="1001" dirty="0">
                <a:solidFill>
                  <a:srgbClr val="000000"/>
                </a:solidFill>
                <a:latin typeface="Gotham"/>
                <a:ea typeface="Gotham"/>
                <a:cs typeface="Gotham"/>
                <a:sym typeface="Gotham"/>
              </a:rPr>
              <a:t> et des </a:t>
            </a:r>
            <a:r>
              <a:rPr lang="en-US" sz="1001" dirty="0" err="1">
                <a:solidFill>
                  <a:srgbClr val="000000"/>
                </a:solidFill>
                <a:latin typeface="Gotham"/>
                <a:ea typeface="Gotham"/>
                <a:cs typeface="Gotham"/>
                <a:sym typeface="Gotham"/>
              </a:rPr>
              <a:t>blessures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d’attachement</a:t>
            </a:r>
            <a:r>
              <a:rPr lang="en-US" sz="1001" dirty="0">
                <a:solidFill>
                  <a:srgbClr val="000000"/>
                </a:solidFill>
                <a:latin typeface="Gotham"/>
                <a:ea typeface="Gotham"/>
                <a:cs typeface="Gotham"/>
                <a:sym typeface="Gotham"/>
              </a:rPr>
              <a:t>, il est </a:t>
            </a:r>
            <a:r>
              <a:rPr lang="en-US" sz="1001" dirty="0" err="1">
                <a:solidFill>
                  <a:srgbClr val="000000"/>
                </a:solidFill>
                <a:latin typeface="Gotham"/>
                <a:ea typeface="Gotham"/>
                <a:cs typeface="Gotham"/>
                <a:sym typeface="Gotham"/>
              </a:rPr>
              <a:t>essentiel</a:t>
            </a:r>
            <a:r>
              <a:rPr lang="en-US" sz="1001" dirty="0">
                <a:solidFill>
                  <a:srgbClr val="000000"/>
                </a:solidFill>
                <a:latin typeface="Gotham"/>
                <a:ea typeface="Gotham"/>
                <a:cs typeface="Gotham"/>
                <a:sym typeface="Gotham"/>
              </a:rPr>
              <a:t> de respecter la </a:t>
            </a:r>
            <a:r>
              <a:rPr lang="en-US" sz="1001" dirty="0" err="1">
                <a:solidFill>
                  <a:srgbClr val="000000"/>
                </a:solidFill>
                <a:latin typeface="Gotham"/>
                <a:ea typeface="Gotham"/>
                <a:cs typeface="Gotham"/>
                <a:sym typeface="Gotham"/>
              </a:rPr>
              <a:t>temporalité</a:t>
            </a:r>
            <a:r>
              <a:rPr lang="en-US" sz="1001" dirty="0">
                <a:solidFill>
                  <a:srgbClr val="000000"/>
                </a:solidFill>
                <a:latin typeface="Gotham"/>
                <a:ea typeface="Gotham"/>
                <a:cs typeface="Gotham"/>
                <a:sym typeface="Gotham"/>
              </a:rPr>
              <a:t> de </a:t>
            </a:r>
            <a:r>
              <a:rPr lang="en-US" sz="1001" dirty="0" err="1">
                <a:solidFill>
                  <a:srgbClr val="000000"/>
                </a:solidFill>
                <a:latin typeface="Gotham"/>
                <a:ea typeface="Gotham"/>
                <a:cs typeface="Gotham"/>
                <a:sym typeface="Gotham"/>
              </a:rPr>
              <a:t>chacune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afin</a:t>
            </a:r>
            <a:r>
              <a:rPr lang="en-US" sz="1001" dirty="0">
                <a:solidFill>
                  <a:srgbClr val="000000"/>
                </a:solidFill>
                <a:latin typeface="Gotham"/>
                <a:ea typeface="Gotham"/>
                <a:cs typeface="Gotham"/>
                <a:sym typeface="Gotham"/>
              </a:rPr>
              <a:t> de ne pas </a:t>
            </a:r>
            <a:r>
              <a:rPr lang="en-US" sz="1001" dirty="0" err="1">
                <a:solidFill>
                  <a:srgbClr val="000000"/>
                </a:solidFill>
                <a:latin typeface="Gotham"/>
                <a:ea typeface="Gotham"/>
                <a:cs typeface="Gotham"/>
                <a:sym typeface="Gotham"/>
              </a:rPr>
              <a:t>réactiver</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une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souffrance</a:t>
            </a:r>
            <a:r>
              <a:rPr lang="en-US" sz="1001" dirty="0">
                <a:solidFill>
                  <a:srgbClr val="000000"/>
                </a:solidFill>
                <a:latin typeface="Gotham"/>
                <a:ea typeface="Gotham"/>
                <a:cs typeface="Gotham"/>
                <a:sym typeface="Gotham"/>
              </a:rPr>
              <a:t> trop intense et de </a:t>
            </a:r>
            <a:r>
              <a:rPr lang="en-US" sz="1001" dirty="0" err="1">
                <a:solidFill>
                  <a:srgbClr val="000000"/>
                </a:solidFill>
                <a:latin typeface="Gotham"/>
                <a:ea typeface="Gotham"/>
                <a:cs typeface="Gotham"/>
                <a:sym typeface="Gotham"/>
              </a:rPr>
              <a:t>permettre</a:t>
            </a:r>
            <a:r>
              <a:rPr lang="en-US" sz="1001" dirty="0">
                <a:solidFill>
                  <a:srgbClr val="000000"/>
                </a:solidFill>
                <a:latin typeface="Gotham"/>
                <a:ea typeface="Gotham"/>
                <a:cs typeface="Gotham"/>
                <a:sym typeface="Gotham"/>
              </a:rPr>
              <a:t> un </a:t>
            </a:r>
            <a:r>
              <a:rPr lang="en-US" sz="1001" dirty="0" err="1">
                <a:solidFill>
                  <a:srgbClr val="000000"/>
                </a:solidFill>
                <a:latin typeface="Gotham"/>
                <a:ea typeface="Gotham"/>
                <a:cs typeface="Gotham"/>
                <a:sym typeface="Gotham"/>
              </a:rPr>
              <a:t>accompagnement</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réellement</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sécurisant</a:t>
            </a:r>
            <a:r>
              <a:rPr lang="en-US" sz="1001" dirty="0">
                <a:solidFill>
                  <a:srgbClr val="000000"/>
                </a:solidFill>
                <a:latin typeface="Gotham"/>
                <a:ea typeface="Gotham"/>
                <a:cs typeface="Gotham"/>
                <a:sym typeface="Gotham"/>
              </a:rPr>
              <a:t>.</a:t>
            </a:r>
          </a:p>
          <a:p>
            <a:pPr algn="just">
              <a:lnSpc>
                <a:spcPts val="1402"/>
              </a:lnSpc>
            </a:pPr>
            <a:r>
              <a:rPr lang="en-US" sz="1001" dirty="0" err="1">
                <a:solidFill>
                  <a:srgbClr val="000000"/>
                </a:solidFill>
                <a:latin typeface="Gotham"/>
                <a:ea typeface="Gotham"/>
                <a:cs typeface="Gotham"/>
                <a:sym typeface="Gotham"/>
              </a:rPr>
              <a:t>L’objectif</a:t>
            </a:r>
            <a:r>
              <a:rPr lang="en-US" sz="1001" dirty="0">
                <a:solidFill>
                  <a:srgbClr val="000000"/>
                </a:solidFill>
                <a:latin typeface="Gotham"/>
                <a:ea typeface="Gotham"/>
                <a:cs typeface="Gotham"/>
                <a:sym typeface="Gotham"/>
              </a:rPr>
              <a:t> des </a:t>
            </a:r>
            <a:r>
              <a:rPr lang="en-US" sz="1001" dirty="0" err="1">
                <a:solidFill>
                  <a:srgbClr val="000000"/>
                </a:solidFill>
                <a:latin typeface="Gotham"/>
                <a:ea typeface="Gotham"/>
                <a:cs typeface="Gotham"/>
                <a:sym typeface="Gotham"/>
              </a:rPr>
              <a:t>groupes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n’est</a:t>
            </a:r>
            <a:r>
              <a:rPr lang="en-US" sz="1001" dirty="0">
                <a:solidFill>
                  <a:srgbClr val="000000"/>
                </a:solidFill>
                <a:latin typeface="Gotham"/>
                <a:ea typeface="Gotham"/>
                <a:cs typeface="Gotham"/>
                <a:sym typeface="Gotham"/>
              </a:rPr>
              <a:t> pas </a:t>
            </a:r>
            <a:r>
              <a:rPr lang="en-US" sz="1001" dirty="0" err="1">
                <a:solidFill>
                  <a:srgbClr val="000000"/>
                </a:solidFill>
                <a:latin typeface="Gotham"/>
                <a:ea typeface="Gotham"/>
                <a:cs typeface="Gotham"/>
                <a:sym typeface="Gotham"/>
              </a:rPr>
              <a:t>uniquement</a:t>
            </a:r>
            <a:r>
              <a:rPr lang="en-US" sz="1001" dirty="0">
                <a:solidFill>
                  <a:srgbClr val="000000"/>
                </a:solidFill>
                <a:latin typeface="Gotham"/>
                <a:ea typeface="Gotham"/>
                <a:cs typeface="Gotham"/>
                <a:sym typeface="Gotham"/>
              </a:rPr>
              <a:t> la </a:t>
            </a:r>
            <a:r>
              <a:rPr lang="en-US" sz="1001" dirty="0" err="1">
                <a:solidFill>
                  <a:srgbClr val="000000"/>
                </a:solidFill>
                <a:latin typeface="Gotham"/>
                <a:ea typeface="Gotham"/>
                <a:cs typeface="Gotham"/>
                <a:sym typeface="Gotham"/>
              </a:rPr>
              <a:t>désensibilisation</a:t>
            </a:r>
            <a:r>
              <a:rPr lang="en-US" sz="1001" dirty="0">
                <a:solidFill>
                  <a:srgbClr val="000000"/>
                </a:solidFill>
                <a:latin typeface="Gotham"/>
                <a:ea typeface="Gotham"/>
                <a:cs typeface="Gotham"/>
                <a:sym typeface="Gotham"/>
              </a:rPr>
              <a:t> des souvenirs </a:t>
            </a:r>
            <a:r>
              <a:rPr lang="en-US" sz="1001" dirty="0" err="1">
                <a:solidFill>
                  <a:srgbClr val="000000"/>
                </a:solidFill>
                <a:latin typeface="Gotham"/>
                <a:ea typeface="Gotham"/>
                <a:cs typeface="Gotham"/>
                <a:sym typeface="Gotham"/>
              </a:rPr>
              <a:t>traumatiques</a:t>
            </a:r>
            <a:r>
              <a:rPr lang="en-US" sz="1001" dirty="0">
                <a:solidFill>
                  <a:srgbClr val="000000"/>
                </a:solidFill>
                <a:latin typeface="Gotham"/>
                <a:ea typeface="Gotham"/>
                <a:cs typeface="Gotham"/>
                <a:sym typeface="Gotham"/>
              </a:rPr>
              <a:t>. Le travail </a:t>
            </a:r>
            <a:r>
              <a:rPr lang="en-US" sz="1001" dirty="0" err="1">
                <a:solidFill>
                  <a:srgbClr val="000000"/>
                </a:solidFill>
                <a:latin typeface="Gotham"/>
                <a:ea typeface="Gotham"/>
                <a:cs typeface="Gotham"/>
                <a:sym typeface="Gotham"/>
              </a:rPr>
              <a:t>proposé</a:t>
            </a:r>
            <a:r>
              <a:rPr lang="en-US" sz="1001" dirty="0">
                <a:solidFill>
                  <a:srgbClr val="000000"/>
                </a:solidFill>
                <a:latin typeface="Gotham"/>
                <a:ea typeface="Gotham"/>
                <a:cs typeface="Gotham"/>
                <a:sym typeface="Gotham"/>
              </a:rPr>
              <a:t> vise </a:t>
            </a:r>
            <a:r>
              <a:rPr lang="en-US" sz="1001" dirty="0" err="1">
                <a:solidFill>
                  <a:srgbClr val="000000"/>
                </a:solidFill>
                <a:latin typeface="Gotham"/>
                <a:ea typeface="Gotham"/>
                <a:cs typeface="Gotham"/>
                <a:sym typeface="Gotham"/>
              </a:rPr>
              <a:t>également</a:t>
            </a:r>
            <a:r>
              <a:rPr lang="en-US" sz="1001" dirty="0">
                <a:solidFill>
                  <a:srgbClr val="000000"/>
                </a:solidFill>
                <a:latin typeface="Gotham"/>
                <a:ea typeface="Gotham"/>
                <a:cs typeface="Gotham"/>
                <a:sym typeface="Gotham"/>
              </a:rPr>
              <a:t> la </a:t>
            </a:r>
            <a:r>
              <a:rPr lang="en-US" sz="1001" dirty="0" err="1">
                <a:solidFill>
                  <a:srgbClr val="000000"/>
                </a:solidFill>
                <a:latin typeface="Gotham"/>
                <a:ea typeface="Gotham"/>
                <a:cs typeface="Gotham"/>
                <a:sym typeface="Gotham"/>
              </a:rPr>
              <a:t>psychoéducation</a:t>
            </a:r>
            <a:r>
              <a:rPr lang="en-US" sz="1001" dirty="0">
                <a:solidFill>
                  <a:srgbClr val="000000"/>
                </a:solidFill>
                <a:latin typeface="Gotham"/>
                <a:ea typeface="Gotham"/>
                <a:cs typeface="Gotham"/>
                <a:sym typeface="Gotham"/>
              </a:rPr>
              <a:t> : </a:t>
            </a:r>
            <a:r>
              <a:rPr lang="en-US" sz="1001" dirty="0" err="1">
                <a:solidFill>
                  <a:srgbClr val="000000"/>
                </a:solidFill>
                <a:latin typeface="Gotham"/>
                <a:ea typeface="Gotham"/>
                <a:cs typeface="Gotham"/>
                <a:sym typeface="Gotham"/>
              </a:rPr>
              <a:t>mieux</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comprendre</a:t>
            </a:r>
            <a:r>
              <a:rPr lang="en-US" sz="1001" dirty="0">
                <a:solidFill>
                  <a:srgbClr val="000000"/>
                </a:solidFill>
                <a:latin typeface="Gotham"/>
                <a:ea typeface="Gotham"/>
                <a:cs typeface="Gotham"/>
                <a:sym typeface="Gotham"/>
              </a:rPr>
              <a:t> le </a:t>
            </a:r>
            <a:r>
              <a:rPr lang="en-US" sz="1001" dirty="0" err="1">
                <a:solidFill>
                  <a:srgbClr val="000000"/>
                </a:solidFill>
                <a:latin typeface="Gotham"/>
                <a:ea typeface="Gotham"/>
                <a:cs typeface="Gotham"/>
                <a:sym typeface="Gotham"/>
              </a:rPr>
              <a:t>fonctionnement</a:t>
            </a:r>
            <a:r>
              <a:rPr lang="en-US" sz="1001" dirty="0">
                <a:solidFill>
                  <a:srgbClr val="000000"/>
                </a:solidFill>
                <a:latin typeface="Gotham"/>
                <a:ea typeface="Gotham"/>
                <a:cs typeface="Gotham"/>
                <a:sym typeface="Gotham"/>
              </a:rPr>
              <a:t> du </a:t>
            </a:r>
            <a:r>
              <a:rPr lang="en-US" sz="1001" dirty="0" err="1">
                <a:solidFill>
                  <a:srgbClr val="000000"/>
                </a:solidFill>
                <a:latin typeface="Gotham"/>
                <a:ea typeface="Gotham"/>
                <a:cs typeface="Gotham"/>
                <a:sym typeface="Gotham"/>
              </a:rPr>
              <a:t>cerveau</a:t>
            </a:r>
            <a:r>
              <a:rPr lang="en-US" sz="1001" dirty="0">
                <a:solidFill>
                  <a:srgbClr val="000000"/>
                </a:solidFill>
                <a:latin typeface="Gotham"/>
                <a:ea typeface="Gotham"/>
                <a:cs typeface="Gotham"/>
                <a:sym typeface="Gotham"/>
              </a:rPr>
              <a:t> face au trauma, les </a:t>
            </a:r>
            <a:r>
              <a:rPr lang="en-US" sz="1001" dirty="0" err="1">
                <a:solidFill>
                  <a:srgbClr val="000000"/>
                </a:solidFill>
                <a:latin typeface="Gotham"/>
                <a:ea typeface="Gotham"/>
                <a:cs typeface="Gotham"/>
                <a:sym typeface="Gotham"/>
              </a:rPr>
              <a:t>mécanismes</a:t>
            </a:r>
            <a:r>
              <a:rPr lang="en-US" sz="1001" dirty="0">
                <a:solidFill>
                  <a:srgbClr val="000000"/>
                </a:solidFill>
                <a:latin typeface="Gotham"/>
                <a:ea typeface="Gotham"/>
                <a:cs typeface="Gotham"/>
                <a:sym typeface="Gotham"/>
              </a:rPr>
              <a:t> de </a:t>
            </a:r>
            <a:r>
              <a:rPr lang="en-US" sz="1001" dirty="0" err="1">
                <a:solidFill>
                  <a:srgbClr val="000000"/>
                </a:solidFill>
                <a:latin typeface="Gotham"/>
                <a:ea typeface="Gotham"/>
                <a:cs typeface="Gotham"/>
                <a:sym typeface="Gotham"/>
              </a:rPr>
              <a:t>survie</a:t>
            </a:r>
            <a:r>
              <a:rPr lang="en-US" sz="1001" dirty="0">
                <a:solidFill>
                  <a:srgbClr val="000000"/>
                </a:solidFill>
                <a:latin typeface="Gotham"/>
                <a:ea typeface="Gotham"/>
                <a:cs typeface="Gotham"/>
                <a:sym typeface="Gotham"/>
              </a:rPr>
              <a:t> mis </a:t>
            </a:r>
            <a:r>
              <a:rPr lang="en-US" sz="1001" dirty="0" err="1">
                <a:solidFill>
                  <a:srgbClr val="000000"/>
                </a:solidFill>
                <a:latin typeface="Gotham"/>
                <a:ea typeface="Gotham"/>
                <a:cs typeface="Gotham"/>
                <a:sym typeface="Gotham"/>
              </a:rPr>
              <a:t>en</a:t>
            </a:r>
            <a:r>
              <a:rPr lang="en-US" sz="1001" dirty="0">
                <a:solidFill>
                  <a:srgbClr val="000000"/>
                </a:solidFill>
                <a:latin typeface="Gotham"/>
                <a:ea typeface="Gotham"/>
                <a:cs typeface="Gotham"/>
                <a:sym typeface="Gotham"/>
              </a:rPr>
              <a:t> place, </a:t>
            </a:r>
            <a:r>
              <a:rPr lang="en-US" sz="1001" dirty="0" err="1">
                <a:solidFill>
                  <a:srgbClr val="000000"/>
                </a:solidFill>
                <a:latin typeface="Gotham"/>
                <a:ea typeface="Gotham"/>
                <a:cs typeface="Gotham"/>
                <a:sym typeface="Gotham"/>
              </a:rPr>
              <a:t>ainsi</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que</a:t>
            </a:r>
            <a:r>
              <a:rPr lang="en-US" sz="1001" dirty="0">
                <a:solidFill>
                  <a:srgbClr val="000000"/>
                </a:solidFill>
                <a:latin typeface="Gotham"/>
                <a:ea typeface="Gotham"/>
                <a:cs typeface="Gotham"/>
                <a:sym typeface="Gotham"/>
              </a:rPr>
              <a:t> les </a:t>
            </a:r>
            <a:r>
              <a:rPr lang="en-US" sz="1001" dirty="0" err="1">
                <a:solidFill>
                  <a:srgbClr val="000000"/>
                </a:solidFill>
                <a:latin typeface="Gotham"/>
                <a:ea typeface="Gotham"/>
                <a:cs typeface="Gotham"/>
                <a:sym typeface="Gotham"/>
              </a:rPr>
              <a:t>conséquences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émotionnelles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corporelles</a:t>
            </a:r>
            <a:r>
              <a:rPr lang="en-US" sz="1001" dirty="0">
                <a:solidFill>
                  <a:srgbClr val="000000"/>
                </a:solidFill>
                <a:latin typeface="Gotham"/>
                <a:ea typeface="Gotham"/>
                <a:cs typeface="Gotham"/>
                <a:sym typeface="Gotham"/>
              </a:rPr>
              <a:t> et </a:t>
            </a:r>
            <a:r>
              <a:rPr lang="en-US" sz="1001" dirty="0" err="1">
                <a:solidFill>
                  <a:srgbClr val="000000"/>
                </a:solidFill>
                <a:latin typeface="Gotham"/>
                <a:ea typeface="Gotham"/>
                <a:cs typeface="Gotham"/>
                <a:sym typeface="Gotham"/>
              </a:rPr>
              <a:t>relationnelles</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que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peuvent</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générer</a:t>
            </a:r>
            <a:r>
              <a:rPr lang="en-US" sz="1001" dirty="0">
                <a:solidFill>
                  <a:srgbClr val="000000"/>
                </a:solidFill>
                <a:latin typeface="Gotham"/>
                <a:ea typeface="Gotham"/>
                <a:cs typeface="Gotham"/>
                <a:sym typeface="Gotham"/>
              </a:rPr>
              <a:t> les </a:t>
            </a:r>
            <a:r>
              <a:rPr lang="en-US" sz="1001" dirty="0" err="1">
                <a:solidFill>
                  <a:srgbClr val="000000"/>
                </a:solidFill>
                <a:latin typeface="Gotham"/>
                <a:ea typeface="Gotham"/>
                <a:cs typeface="Gotham"/>
                <a:sym typeface="Gotham"/>
              </a:rPr>
              <a:t>traumatismes</a:t>
            </a:r>
            <a:r>
              <a:rPr lang="en-US" sz="1001" dirty="0">
                <a:solidFill>
                  <a:srgbClr val="000000"/>
                </a:solidFill>
                <a:latin typeface="Gotham"/>
                <a:ea typeface="Gotham"/>
                <a:cs typeface="Gotham"/>
                <a:sym typeface="Gotham"/>
              </a:rPr>
              <a:t> complexes.</a:t>
            </a:r>
          </a:p>
          <a:p>
            <a:pPr algn="just">
              <a:lnSpc>
                <a:spcPts val="1402"/>
              </a:lnSpc>
            </a:pPr>
            <a:r>
              <a:rPr lang="en-US" sz="1001" dirty="0">
                <a:solidFill>
                  <a:srgbClr val="000000"/>
                </a:solidFill>
                <a:latin typeface="Gotham"/>
                <a:ea typeface="Gotham"/>
                <a:cs typeface="Gotham"/>
                <a:sym typeface="Gotham"/>
              </a:rPr>
              <a:t>Les séances </a:t>
            </a:r>
            <a:r>
              <a:rPr lang="en-US" sz="1001" dirty="0" err="1">
                <a:solidFill>
                  <a:srgbClr val="000000"/>
                </a:solidFill>
                <a:latin typeface="Gotham"/>
                <a:ea typeface="Gotham"/>
                <a:cs typeface="Gotham"/>
                <a:sym typeface="Gotham"/>
              </a:rPr>
              <a:t>sont</a:t>
            </a:r>
            <a:r>
              <a:rPr lang="en-US" sz="1001" dirty="0">
                <a:solidFill>
                  <a:srgbClr val="000000"/>
                </a:solidFill>
                <a:latin typeface="Gotham"/>
                <a:ea typeface="Gotham"/>
                <a:cs typeface="Gotham"/>
                <a:sym typeface="Gotham"/>
              </a:rPr>
              <a:t> progressives, au </a:t>
            </a:r>
            <a:r>
              <a:rPr lang="en-US" sz="1001" dirty="0" err="1">
                <a:solidFill>
                  <a:srgbClr val="000000"/>
                </a:solidFill>
                <a:latin typeface="Gotham"/>
                <a:ea typeface="Gotham"/>
                <a:cs typeface="Gotham"/>
                <a:sym typeface="Gotham"/>
              </a:rPr>
              <a:t>nombre</a:t>
            </a:r>
            <a:r>
              <a:rPr lang="en-US" sz="1001" dirty="0">
                <a:solidFill>
                  <a:srgbClr val="000000"/>
                </a:solidFill>
                <a:latin typeface="Gotham"/>
                <a:ea typeface="Gotham"/>
                <a:cs typeface="Gotham"/>
                <a:sym typeface="Gotham"/>
              </a:rPr>
              <a:t> de 5 par </a:t>
            </a:r>
            <a:r>
              <a:rPr lang="en-US" sz="1001" dirty="0" err="1">
                <a:solidFill>
                  <a:srgbClr val="000000"/>
                </a:solidFill>
                <a:latin typeface="Gotham"/>
                <a:ea typeface="Gotham"/>
                <a:cs typeface="Gotham"/>
                <a:sym typeface="Gotham"/>
              </a:rPr>
              <a:t>groupe</a:t>
            </a:r>
            <a:r>
              <a:rPr lang="en-US" sz="1001" dirty="0">
                <a:solidFill>
                  <a:srgbClr val="000000"/>
                </a:solidFill>
                <a:latin typeface="Gotham"/>
                <a:ea typeface="Gotham"/>
                <a:cs typeface="Gotham"/>
                <a:sym typeface="Gotham"/>
              </a:rPr>
              <a:t> à raison </a:t>
            </a:r>
            <a:r>
              <a:rPr lang="en-US" sz="1001" dirty="0" err="1">
                <a:solidFill>
                  <a:srgbClr val="000000"/>
                </a:solidFill>
                <a:latin typeface="Gotham"/>
                <a:ea typeface="Gotham"/>
                <a:cs typeface="Gotham"/>
                <a:sym typeface="Gotham"/>
              </a:rPr>
              <a:t>en</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moyenne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d’une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fois</a:t>
            </a:r>
            <a:r>
              <a:rPr lang="en-US" sz="1001" dirty="0">
                <a:solidFill>
                  <a:srgbClr val="000000"/>
                </a:solidFill>
                <a:latin typeface="Gotham"/>
                <a:ea typeface="Gotham"/>
                <a:cs typeface="Gotham"/>
                <a:sym typeface="Gotham"/>
              </a:rPr>
              <a:t> 2h par </a:t>
            </a:r>
            <a:r>
              <a:rPr lang="en-US" sz="1001" dirty="0" err="1">
                <a:solidFill>
                  <a:srgbClr val="000000"/>
                </a:solidFill>
                <a:latin typeface="Gotham"/>
                <a:ea typeface="Gotham"/>
                <a:cs typeface="Gotham"/>
                <a:sym typeface="Gotham"/>
              </a:rPr>
              <a:t>semaine</a:t>
            </a:r>
            <a:r>
              <a:rPr lang="en-US" sz="1001" dirty="0">
                <a:solidFill>
                  <a:srgbClr val="000000"/>
                </a:solidFill>
                <a:latin typeface="Gotham"/>
                <a:ea typeface="Gotham"/>
                <a:cs typeface="Gotham"/>
                <a:sym typeface="Gotham"/>
              </a:rPr>
              <a:t>, pas trop </a:t>
            </a:r>
            <a:r>
              <a:rPr lang="en-US" sz="1001" dirty="0" err="1">
                <a:solidFill>
                  <a:srgbClr val="000000"/>
                </a:solidFill>
                <a:latin typeface="Gotham"/>
                <a:ea typeface="Gotham"/>
                <a:cs typeface="Gotham"/>
                <a:sym typeface="Gotham"/>
              </a:rPr>
              <a:t>espacées</a:t>
            </a:r>
            <a:r>
              <a:rPr lang="en-US" sz="1001" dirty="0">
                <a:solidFill>
                  <a:srgbClr val="000000"/>
                </a:solidFill>
                <a:latin typeface="Gotham"/>
                <a:ea typeface="Gotham"/>
                <a:cs typeface="Gotham"/>
                <a:sym typeface="Gotham"/>
              </a:rPr>
              <a:t> dans le temps </a:t>
            </a:r>
            <a:r>
              <a:rPr lang="en-US" sz="1001" dirty="0" err="1">
                <a:solidFill>
                  <a:srgbClr val="000000"/>
                </a:solidFill>
                <a:latin typeface="Gotham"/>
                <a:ea typeface="Gotham"/>
                <a:cs typeface="Gotham"/>
                <a:sym typeface="Gotham"/>
              </a:rPr>
              <a:t>afin</a:t>
            </a:r>
            <a:r>
              <a:rPr lang="en-US" sz="1001" dirty="0">
                <a:solidFill>
                  <a:srgbClr val="000000"/>
                </a:solidFill>
                <a:latin typeface="Gotham"/>
                <a:ea typeface="Gotham"/>
                <a:cs typeface="Gotham"/>
                <a:sym typeface="Gotham"/>
              </a:rPr>
              <a:t> de </a:t>
            </a:r>
            <a:r>
              <a:rPr lang="en-US" sz="1001" dirty="0" err="1">
                <a:solidFill>
                  <a:srgbClr val="000000"/>
                </a:solidFill>
                <a:latin typeface="Gotham"/>
                <a:ea typeface="Gotham"/>
                <a:cs typeface="Gotham"/>
                <a:sym typeface="Gotham"/>
              </a:rPr>
              <a:t>soutenir</a:t>
            </a:r>
            <a:r>
              <a:rPr lang="en-US" sz="1001" dirty="0">
                <a:solidFill>
                  <a:srgbClr val="000000"/>
                </a:solidFill>
                <a:latin typeface="Gotham"/>
                <a:ea typeface="Gotham"/>
                <a:cs typeface="Gotham"/>
                <a:sym typeface="Gotham"/>
              </a:rPr>
              <a:t> la démarche. Les premières séances </a:t>
            </a:r>
            <a:r>
              <a:rPr lang="en-US" sz="1001" dirty="0" err="1">
                <a:solidFill>
                  <a:srgbClr val="000000"/>
                </a:solidFill>
                <a:latin typeface="Gotham"/>
                <a:ea typeface="Gotham"/>
                <a:cs typeface="Gotham"/>
                <a:sym typeface="Gotham"/>
              </a:rPr>
              <a:t>sont</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centrées</a:t>
            </a:r>
            <a:r>
              <a:rPr lang="en-US" sz="1001" dirty="0">
                <a:solidFill>
                  <a:srgbClr val="000000"/>
                </a:solidFill>
                <a:latin typeface="Gotham"/>
                <a:ea typeface="Gotham"/>
                <a:cs typeface="Gotham"/>
                <a:sym typeface="Gotham"/>
              </a:rPr>
              <a:t> sur la </a:t>
            </a:r>
            <a:r>
              <a:rPr lang="en-US" sz="1001" dirty="0" err="1">
                <a:solidFill>
                  <a:srgbClr val="000000"/>
                </a:solidFill>
                <a:latin typeface="Gotham"/>
                <a:ea typeface="Gotham"/>
                <a:cs typeface="Gotham"/>
                <a:sym typeface="Gotham"/>
              </a:rPr>
              <a:t>stabilisation</a:t>
            </a:r>
            <a:r>
              <a:rPr lang="en-US" sz="1001" dirty="0">
                <a:solidFill>
                  <a:srgbClr val="000000"/>
                </a:solidFill>
                <a:latin typeface="Gotham"/>
                <a:ea typeface="Gotham"/>
                <a:cs typeface="Gotham"/>
                <a:sym typeface="Gotham"/>
              </a:rPr>
              <a:t> et le </a:t>
            </a:r>
            <a:r>
              <a:rPr lang="en-US" sz="1001" dirty="0" err="1">
                <a:solidFill>
                  <a:srgbClr val="000000"/>
                </a:solidFill>
                <a:latin typeface="Gotham"/>
                <a:ea typeface="Gotham"/>
                <a:cs typeface="Gotham"/>
                <a:sym typeface="Gotham"/>
              </a:rPr>
              <a:t>développement</a:t>
            </a:r>
            <a:r>
              <a:rPr lang="en-US" sz="1001" dirty="0">
                <a:solidFill>
                  <a:srgbClr val="000000"/>
                </a:solidFill>
                <a:latin typeface="Gotham"/>
                <a:ea typeface="Gotham"/>
                <a:cs typeface="Gotham"/>
                <a:sym typeface="Gotham"/>
              </a:rPr>
              <a:t> des </a:t>
            </a:r>
            <a:r>
              <a:rPr lang="en-US" sz="1001" dirty="0" err="1">
                <a:solidFill>
                  <a:srgbClr val="000000"/>
                </a:solidFill>
                <a:latin typeface="Gotham"/>
                <a:ea typeface="Gotham"/>
                <a:cs typeface="Gotham"/>
                <a:sym typeface="Gotham"/>
              </a:rPr>
              <a:t>ressources</a:t>
            </a:r>
            <a:r>
              <a:rPr lang="en-US" sz="1001" dirty="0">
                <a:solidFill>
                  <a:srgbClr val="000000"/>
                </a:solidFill>
                <a:latin typeface="Gotham"/>
                <a:ea typeface="Gotham"/>
                <a:cs typeface="Gotham"/>
                <a:sym typeface="Gotham"/>
              </a:rPr>
              <a:t> internes. Une place </a:t>
            </a:r>
            <a:r>
              <a:rPr lang="en-US" sz="1001" dirty="0" err="1">
                <a:solidFill>
                  <a:srgbClr val="000000"/>
                </a:solidFill>
                <a:latin typeface="Gotham"/>
                <a:ea typeface="Gotham"/>
                <a:cs typeface="Gotham"/>
                <a:sym typeface="Gotham"/>
              </a:rPr>
              <a:t>importante</a:t>
            </a:r>
            <a:r>
              <a:rPr lang="en-US" sz="1001" dirty="0">
                <a:solidFill>
                  <a:srgbClr val="000000"/>
                </a:solidFill>
                <a:latin typeface="Gotham"/>
                <a:ea typeface="Gotham"/>
                <a:cs typeface="Gotham"/>
                <a:sym typeface="Gotham"/>
              </a:rPr>
              <a:t> est </a:t>
            </a:r>
            <a:r>
              <a:rPr lang="en-US" sz="1001" dirty="0" err="1">
                <a:solidFill>
                  <a:srgbClr val="000000"/>
                </a:solidFill>
                <a:latin typeface="Gotham"/>
                <a:ea typeface="Gotham"/>
                <a:cs typeface="Gotham"/>
                <a:sym typeface="Gotham"/>
              </a:rPr>
              <a:t>accordée</a:t>
            </a:r>
            <a:r>
              <a:rPr lang="en-US" sz="1001" dirty="0">
                <a:solidFill>
                  <a:srgbClr val="000000"/>
                </a:solidFill>
                <a:latin typeface="Gotham"/>
                <a:ea typeface="Gotham"/>
                <a:cs typeface="Gotham"/>
                <a:sym typeface="Gotham"/>
              </a:rPr>
              <a:t> aux </a:t>
            </a:r>
            <a:r>
              <a:rPr lang="en-US" sz="1001" dirty="0" err="1">
                <a:solidFill>
                  <a:srgbClr val="000000"/>
                </a:solidFill>
                <a:latin typeface="Gotham"/>
                <a:ea typeface="Gotham"/>
                <a:cs typeface="Gotham"/>
                <a:sym typeface="Gotham"/>
              </a:rPr>
              <a:t>outils</a:t>
            </a:r>
            <a:r>
              <a:rPr lang="en-US" sz="1001" dirty="0">
                <a:solidFill>
                  <a:srgbClr val="000000"/>
                </a:solidFill>
                <a:latin typeface="Gotham"/>
                <a:ea typeface="Gotham"/>
                <a:cs typeface="Gotham"/>
                <a:sym typeface="Gotham"/>
              </a:rPr>
              <a:t> de </a:t>
            </a:r>
            <a:r>
              <a:rPr lang="en-US" sz="1001" dirty="0" err="1">
                <a:solidFill>
                  <a:srgbClr val="000000"/>
                </a:solidFill>
                <a:latin typeface="Gotham"/>
                <a:ea typeface="Gotham"/>
                <a:cs typeface="Gotham"/>
                <a:sym typeface="Gotham"/>
              </a:rPr>
              <a:t>régulation</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émotionnelle</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d’ancrage</a:t>
            </a:r>
            <a:r>
              <a:rPr lang="en-US" sz="1001" dirty="0">
                <a:solidFill>
                  <a:srgbClr val="000000"/>
                </a:solidFill>
                <a:latin typeface="Gotham"/>
                <a:ea typeface="Gotham"/>
                <a:cs typeface="Gotham"/>
                <a:sym typeface="Gotham"/>
              </a:rPr>
              <a:t>, de </a:t>
            </a:r>
            <a:r>
              <a:rPr lang="en-US" sz="1001" dirty="0" err="1">
                <a:solidFill>
                  <a:srgbClr val="000000"/>
                </a:solidFill>
                <a:latin typeface="Gotham"/>
                <a:ea typeface="Gotham"/>
                <a:cs typeface="Gotham"/>
                <a:sym typeface="Gotham"/>
              </a:rPr>
              <a:t>sécurisation</a:t>
            </a:r>
            <a:r>
              <a:rPr lang="en-US" sz="1001" dirty="0">
                <a:solidFill>
                  <a:srgbClr val="000000"/>
                </a:solidFill>
                <a:latin typeface="Gotham"/>
                <a:ea typeface="Gotham"/>
                <a:cs typeface="Gotham"/>
                <a:sym typeface="Gotham"/>
              </a:rPr>
              <a:t> et de reconnexion au corps, </a:t>
            </a:r>
            <a:r>
              <a:rPr lang="en-US" sz="1001" dirty="0" err="1">
                <a:solidFill>
                  <a:srgbClr val="000000"/>
                </a:solidFill>
                <a:latin typeface="Gotham"/>
                <a:ea typeface="Gotham"/>
                <a:cs typeface="Gotham"/>
                <a:sym typeface="Gotham"/>
              </a:rPr>
              <a:t>afin</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d’aider</a:t>
            </a:r>
            <a:r>
              <a:rPr lang="en-US" sz="1001" dirty="0">
                <a:solidFill>
                  <a:srgbClr val="000000"/>
                </a:solidFill>
                <a:latin typeface="Gotham"/>
                <a:ea typeface="Gotham"/>
                <a:cs typeface="Gotham"/>
                <a:sym typeface="Gotham"/>
              </a:rPr>
              <a:t> les femmes à </a:t>
            </a:r>
            <a:r>
              <a:rPr lang="en-US" sz="1001" dirty="0" err="1">
                <a:solidFill>
                  <a:srgbClr val="000000"/>
                </a:solidFill>
                <a:latin typeface="Gotham"/>
                <a:ea typeface="Gotham"/>
                <a:cs typeface="Gotham"/>
                <a:sym typeface="Gotham"/>
              </a:rPr>
              <a:t>retrouver</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progressivement</a:t>
            </a:r>
            <a:r>
              <a:rPr lang="en-US" sz="1001" dirty="0">
                <a:solidFill>
                  <a:srgbClr val="000000"/>
                </a:solidFill>
                <a:latin typeface="Gotham"/>
                <a:ea typeface="Gotham"/>
                <a:cs typeface="Gotham"/>
                <a:sym typeface="Gotham"/>
              </a:rPr>
              <a:t> un sentiment de sécurité </a:t>
            </a:r>
            <a:r>
              <a:rPr lang="en-US" sz="1001" dirty="0" err="1">
                <a:solidFill>
                  <a:srgbClr val="000000"/>
                </a:solidFill>
                <a:latin typeface="Gotham"/>
                <a:ea typeface="Gotham"/>
                <a:cs typeface="Gotham"/>
                <a:sym typeface="Gotham"/>
              </a:rPr>
              <a:t>intérieure</a:t>
            </a:r>
            <a:r>
              <a:rPr lang="en-US" sz="1001" dirty="0">
                <a:solidFill>
                  <a:srgbClr val="000000"/>
                </a:solidFill>
                <a:latin typeface="Gotham"/>
                <a:ea typeface="Gotham"/>
                <a:cs typeface="Gotham"/>
                <a:sym typeface="Gotham"/>
              </a:rPr>
              <a:t>. Les 2 </a:t>
            </a:r>
            <a:r>
              <a:rPr lang="en-US" sz="1001" dirty="0" err="1">
                <a:solidFill>
                  <a:srgbClr val="000000"/>
                </a:solidFill>
                <a:latin typeface="Gotham"/>
                <a:ea typeface="Gotham"/>
                <a:cs typeface="Gotham"/>
                <a:sym typeface="Gotham"/>
              </a:rPr>
              <a:t>dernières</a:t>
            </a:r>
            <a:r>
              <a:rPr lang="en-US" sz="1001" dirty="0">
                <a:solidFill>
                  <a:srgbClr val="000000"/>
                </a:solidFill>
                <a:latin typeface="Gotham"/>
                <a:ea typeface="Gotham"/>
                <a:cs typeface="Gotham"/>
                <a:sym typeface="Gotham"/>
              </a:rPr>
              <a:t> séances </a:t>
            </a:r>
            <a:r>
              <a:rPr lang="en-US" sz="1001" dirty="0" err="1">
                <a:solidFill>
                  <a:srgbClr val="000000"/>
                </a:solidFill>
                <a:latin typeface="Gotham"/>
                <a:ea typeface="Gotham"/>
                <a:cs typeface="Gotham"/>
                <a:sym typeface="Gotham"/>
              </a:rPr>
              <a:t>sont</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consacrées</a:t>
            </a:r>
            <a:r>
              <a:rPr lang="en-US" sz="1001" dirty="0">
                <a:solidFill>
                  <a:srgbClr val="000000"/>
                </a:solidFill>
                <a:latin typeface="Gotham"/>
                <a:ea typeface="Gotham"/>
                <a:cs typeface="Gotham"/>
                <a:sym typeface="Gotham"/>
              </a:rPr>
              <a:t> à la </a:t>
            </a:r>
            <a:r>
              <a:rPr lang="en-US" sz="1001" dirty="0" err="1">
                <a:solidFill>
                  <a:srgbClr val="000000"/>
                </a:solidFill>
                <a:latin typeface="Gotham"/>
                <a:ea typeface="Gotham"/>
                <a:cs typeface="Gotham"/>
                <a:sym typeface="Gotham"/>
              </a:rPr>
              <a:t>désensibilisation</a:t>
            </a:r>
            <a:r>
              <a:rPr lang="en-US" sz="1001" dirty="0">
                <a:solidFill>
                  <a:srgbClr val="000000"/>
                </a:solidFill>
                <a:latin typeface="Gotham"/>
                <a:ea typeface="Gotham"/>
                <a:cs typeface="Gotham"/>
                <a:sym typeface="Gotham"/>
              </a:rPr>
              <a:t> (EMDR), </a:t>
            </a:r>
            <a:r>
              <a:rPr lang="en-US" sz="1001" dirty="0" err="1">
                <a:solidFill>
                  <a:srgbClr val="000000"/>
                </a:solidFill>
                <a:latin typeface="Gotham"/>
                <a:ea typeface="Gotham"/>
                <a:cs typeface="Gotham"/>
                <a:sym typeface="Gotham"/>
              </a:rPr>
              <a:t>si</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cela</a:t>
            </a:r>
            <a:r>
              <a:rPr lang="en-US" sz="1001" dirty="0">
                <a:solidFill>
                  <a:srgbClr val="000000"/>
                </a:solidFill>
                <a:latin typeface="Gotham"/>
                <a:ea typeface="Gotham"/>
                <a:cs typeface="Gotham"/>
                <a:sym typeface="Gotham"/>
              </a:rPr>
              <a:t> est possible, </a:t>
            </a:r>
            <a:r>
              <a:rPr lang="en-US" sz="1001" dirty="0" err="1">
                <a:solidFill>
                  <a:srgbClr val="000000"/>
                </a:solidFill>
                <a:latin typeface="Gotham"/>
                <a:ea typeface="Gotham"/>
                <a:cs typeface="Gotham"/>
                <a:sym typeface="Gotham"/>
              </a:rPr>
              <a:t>en</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fonction</a:t>
            </a:r>
            <a:r>
              <a:rPr lang="en-US" sz="1001" dirty="0">
                <a:solidFill>
                  <a:srgbClr val="000000"/>
                </a:solidFill>
                <a:latin typeface="Gotham"/>
                <a:ea typeface="Gotham"/>
                <a:cs typeface="Gotham"/>
                <a:sym typeface="Gotham"/>
              </a:rPr>
              <a:t> des </a:t>
            </a:r>
            <a:r>
              <a:rPr lang="en-US" sz="1001" dirty="0" err="1">
                <a:solidFill>
                  <a:srgbClr val="000000"/>
                </a:solidFill>
                <a:latin typeface="Gotham"/>
                <a:ea typeface="Gotham"/>
                <a:cs typeface="Gotham"/>
                <a:sym typeface="Gotham"/>
              </a:rPr>
              <a:t>besoins</a:t>
            </a:r>
            <a:r>
              <a:rPr lang="en-US" sz="1001" dirty="0">
                <a:solidFill>
                  <a:srgbClr val="000000"/>
                </a:solidFill>
                <a:latin typeface="Gotham"/>
                <a:ea typeface="Gotham"/>
                <a:cs typeface="Gotham"/>
                <a:sym typeface="Gotham"/>
              </a:rPr>
              <a:t>, de la </a:t>
            </a:r>
            <a:r>
              <a:rPr lang="en-US" sz="1001" dirty="0" err="1">
                <a:solidFill>
                  <a:srgbClr val="000000"/>
                </a:solidFill>
                <a:latin typeface="Gotham"/>
                <a:ea typeface="Gotham"/>
                <a:cs typeface="Gotham"/>
                <a:sym typeface="Gotham"/>
              </a:rPr>
              <a:t>dynamique</a:t>
            </a:r>
            <a:r>
              <a:rPr lang="en-US" sz="1001" dirty="0">
                <a:solidFill>
                  <a:srgbClr val="000000"/>
                </a:solidFill>
                <a:latin typeface="Gotham"/>
                <a:ea typeface="Gotham"/>
                <a:cs typeface="Gotham"/>
                <a:sym typeface="Gotham"/>
              </a:rPr>
              <a:t> de </a:t>
            </a:r>
            <a:r>
              <a:rPr lang="en-US" sz="1001" dirty="0" err="1">
                <a:solidFill>
                  <a:srgbClr val="000000"/>
                </a:solidFill>
                <a:latin typeface="Gotham"/>
                <a:ea typeface="Gotham"/>
                <a:cs typeface="Gotham"/>
                <a:sym typeface="Gotham"/>
              </a:rPr>
              <a:t>groupe</a:t>
            </a:r>
            <a:r>
              <a:rPr lang="en-US" sz="1001" dirty="0">
                <a:solidFill>
                  <a:srgbClr val="000000"/>
                </a:solidFill>
                <a:latin typeface="Gotham"/>
                <a:ea typeface="Gotham"/>
                <a:cs typeface="Gotham"/>
                <a:sym typeface="Gotham"/>
              </a:rPr>
              <a:t> et de </a:t>
            </a:r>
            <a:r>
              <a:rPr lang="en-US" sz="1001" dirty="0" err="1">
                <a:solidFill>
                  <a:srgbClr val="000000"/>
                </a:solidFill>
                <a:latin typeface="Gotham"/>
                <a:ea typeface="Gotham"/>
                <a:cs typeface="Gotham"/>
                <a:sym typeface="Gotham"/>
              </a:rPr>
              <a:t>l’état</a:t>
            </a:r>
            <a:r>
              <a:rPr lang="en-US" sz="1001" dirty="0">
                <a:solidFill>
                  <a:srgbClr val="000000"/>
                </a:solidFill>
                <a:latin typeface="Gotham"/>
                <a:ea typeface="Gotham"/>
                <a:cs typeface="Gotham"/>
                <a:sym typeface="Gotham"/>
              </a:rPr>
              <a:t> </a:t>
            </a:r>
            <a:r>
              <a:rPr lang="en-US" sz="1001" dirty="0" err="1">
                <a:solidFill>
                  <a:srgbClr val="000000"/>
                </a:solidFill>
                <a:latin typeface="Gotham"/>
                <a:ea typeface="Gotham"/>
                <a:cs typeface="Gotham"/>
                <a:sym typeface="Gotham"/>
              </a:rPr>
              <a:t>émotionnel</a:t>
            </a:r>
            <a:r>
              <a:rPr lang="en-US" sz="1001" dirty="0">
                <a:solidFill>
                  <a:srgbClr val="000000"/>
                </a:solidFill>
                <a:latin typeface="Gotham"/>
                <a:ea typeface="Gotham"/>
                <a:cs typeface="Gotham"/>
                <a:sym typeface="Gotham"/>
              </a:rPr>
              <a:t> des </a:t>
            </a:r>
            <a:r>
              <a:rPr lang="en-US" sz="1001" dirty="0" err="1">
                <a:solidFill>
                  <a:srgbClr val="000000"/>
                </a:solidFill>
                <a:latin typeface="Gotham"/>
                <a:ea typeface="Gotham"/>
                <a:cs typeface="Gotham"/>
                <a:sym typeface="Gotham"/>
              </a:rPr>
              <a:t>participantes</a:t>
            </a:r>
            <a:r>
              <a:rPr lang="en-US" sz="1001" dirty="0">
                <a:solidFill>
                  <a:srgbClr val="000000"/>
                </a:solidFill>
                <a:latin typeface="Gotham"/>
                <a:ea typeface="Gotham"/>
                <a:cs typeface="Gotham"/>
                <a:sym typeface="Gotham"/>
              </a:rPr>
              <a:t>.</a:t>
            </a:r>
          </a:p>
          <a:p>
            <a:pPr algn="just">
              <a:lnSpc>
                <a:spcPts val="1402"/>
              </a:lnSpc>
            </a:pPr>
            <a:endParaRPr lang="en-US" sz="1001" dirty="0">
              <a:solidFill>
                <a:srgbClr val="000000"/>
              </a:solidFill>
              <a:latin typeface="Gotham"/>
              <a:ea typeface="Gotham"/>
              <a:cs typeface="Gotham"/>
              <a:sym typeface="Gotham"/>
            </a:endParaRPr>
          </a:p>
          <a:p>
            <a:pPr algn="just">
              <a:lnSpc>
                <a:spcPts val="1402"/>
              </a:lnSpc>
              <a:spcBef>
                <a:spcPct val="0"/>
              </a:spcBef>
            </a:pPr>
            <a:endParaRPr lang="en-US" sz="1001" dirty="0">
              <a:solidFill>
                <a:srgbClr val="000000"/>
              </a:solidFill>
              <a:latin typeface="Gotham"/>
              <a:ea typeface="Gotham"/>
              <a:cs typeface="Gotham"/>
              <a:sym typeface="Gotham"/>
            </a:endParaRPr>
          </a:p>
        </p:txBody>
      </p:sp>
      <p:grpSp>
        <p:nvGrpSpPr>
          <p:cNvPr id="11" name="Group 11"/>
          <p:cNvGrpSpPr/>
          <p:nvPr/>
        </p:nvGrpSpPr>
        <p:grpSpPr>
          <a:xfrm>
            <a:off x="-201573" y="0"/>
            <a:ext cx="591792" cy="4252500"/>
            <a:chOff x="0" y="0"/>
            <a:chExt cx="377040" cy="2709333"/>
          </a:xfrm>
        </p:grpSpPr>
        <p:sp>
          <p:nvSpPr>
            <p:cNvPr id="12" name="Freeform 12"/>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591966"/>
            </a:solidFill>
          </p:spPr>
          <p:txBody>
            <a:bodyPr/>
            <a:lstStyle/>
            <a:p>
              <a:endParaRPr lang="fr-FR"/>
            </a:p>
          </p:txBody>
        </p:sp>
        <p:sp>
          <p:nvSpPr>
            <p:cNvPr id="13" name="TextBox 13"/>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14" name="Group 14"/>
          <p:cNvGrpSpPr/>
          <p:nvPr/>
        </p:nvGrpSpPr>
        <p:grpSpPr>
          <a:xfrm>
            <a:off x="108000" y="156643"/>
            <a:ext cx="3944791" cy="529442"/>
            <a:chOff x="0" y="0"/>
            <a:chExt cx="5259722" cy="705923"/>
          </a:xfrm>
        </p:grpSpPr>
        <p:sp>
          <p:nvSpPr>
            <p:cNvPr id="15" name="TextBox 15"/>
            <p:cNvSpPr txBox="1"/>
            <p:nvPr/>
          </p:nvSpPr>
          <p:spPr>
            <a:xfrm>
              <a:off x="976983" y="187139"/>
              <a:ext cx="4282739" cy="518784"/>
            </a:xfrm>
            <a:prstGeom prst="rect">
              <a:avLst/>
            </a:prstGeom>
          </p:spPr>
          <p:txBody>
            <a:bodyPr lIns="0" tIns="0" rIns="0" bIns="0" rtlCol="0" anchor="t">
              <a:spAutoFit/>
            </a:bodyPr>
            <a:lstStyle/>
            <a:p>
              <a:pPr marL="0" lvl="0" indent="0" algn="l">
                <a:lnSpc>
                  <a:spcPts val="2651"/>
                </a:lnSpc>
              </a:pPr>
              <a:r>
                <a:rPr lang="en-US" sz="2246" b="1" spc="-44">
                  <a:solidFill>
                    <a:srgbClr val="FFFFFF"/>
                  </a:solidFill>
                  <a:latin typeface="Agrandir Bold"/>
                  <a:ea typeface="Agrandir Bold"/>
                  <a:cs typeface="Agrandir Bold"/>
                  <a:sym typeface="Agrandir Bold"/>
                </a:rPr>
                <a:t>Être et faire ensemble</a:t>
              </a:r>
            </a:p>
          </p:txBody>
        </p:sp>
        <p:grpSp>
          <p:nvGrpSpPr>
            <p:cNvPr id="16" name="Group 16"/>
            <p:cNvGrpSpPr/>
            <p:nvPr/>
          </p:nvGrpSpPr>
          <p:grpSpPr>
            <a:xfrm>
              <a:off x="479420" y="614182"/>
              <a:ext cx="359831" cy="63500"/>
              <a:chOff x="0" y="0"/>
              <a:chExt cx="171941" cy="30343"/>
            </a:xfrm>
          </p:grpSpPr>
          <p:sp>
            <p:nvSpPr>
              <p:cNvPr id="17" name="Freeform 17"/>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FF6601"/>
              </a:solidFill>
            </p:spPr>
            <p:txBody>
              <a:bodyPr/>
              <a:lstStyle/>
              <a:p>
                <a:endParaRPr lang="fr-FR"/>
              </a:p>
            </p:txBody>
          </p:sp>
          <p:sp>
            <p:nvSpPr>
              <p:cNvPr id="18" name="TextBox 18"/>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9" name="TextBox 19"/>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FB6405"/>
                  </a:solidFill>
                  <a:latin typeface="Gotham Bold"/>
                  <a:ea typeface="Gotham Bold"/>
                  <a:cs typeface="Gotham Bold"/>
                  <a:sym typeface="Gotham Bold"/>
                </a:rPr>
                <a:t>2</a:t>
              </a:r>
            </a:p>
          </p:txBody>
        </p:sp>
      </p:grpSp>
      <p:grpSp>
        <p:nvGrpSpPr>
          <p:cNvPr id="20" name="Group 20"/>
          <p:cNvGrpSpPr/>
          <p:nvPr/>
        </p:nvGrpSpPr>
        <p:grpSpPr>
          <a:xfrm>
            <a:off x="0" y="9573862"/>
            <a:ext cx="7696403" cy="1219225"/>
            <a:chOff x="0" y="0"/>
            <a:chExt cx="2884410" cy="456933"/>
          </a:xfrm>
        </p:grpSpPr>
        <p:sp>
          <p:nvSpPr>
            <p:cNvPr id="21" name="Freeform 21"/>
            <p:cNvSpPr/>
            <p:nvPr/>
          </p:nvSpPr>
          <p:spPr>
            <a:xfrm>
              <a:off x="0" y="0"/>
              <a:ext cx="2884410" cy="456933"/>
            </a:xfrm>
            <a:custGeom>
              <a:avLst/>
              <a:gdLst/>
              <a:ahLst/>
              <a:cxnLst/>
              <a:rect l="l" t="t" r="r" b="b"/>
              <a:pathLst>
                <a:path w="2884410" h="456933">
                  <a:moveTo>
                    <a:pt x="0" y="0"/>
                  </a:moveTo>
                  <a:lnTo>
                    <a:pt x="2884410" y="0"/>
                  </a:lnTo>
                  <a:lnTo>
                    <a:pt x="2884410" y="456933"/>
                  </a:lnTo>
                  <a:lnTo>
                    <a:pt x="0" y="456933"/>
                  </a:lnTo>
                  <a:close/>
                </a:path>
              </a:pathLst>
            </a:custGeom>
            <a:blipFill>
              <a:blip r:embed="rId2"/>
              <a:stretch>
                <a:fillRect t="-127540" b="-127540"/>
              </a:stretch>
            </a:blipFill>
          </p:spPr>
          <p:txBody>
            <a:bodyPr/>
            <a:lstStyle/>
            <a:p>
              <a:endParaRPr lang="fr-FR"/>
            </a:p>
          </p:txBody>
        </p:sp>
      </p:grpSp>
      <p:sp>
        <p:nvSpPr>
          <p:cNvPr id="22" name="TextBox 22"/>
          <p:cNvSpPr txBox="1"/>
          <p:nvPr/>
        </p:nvSpPr>
        <p:spPr>
          <a:xfrm>
            <a:off x="4052791" y="275527"/>
            <a:ext cx="3201818" cy="405757"/>
          </a:xfrm>
          <a:prstGeom prst="rect">
            <a:avLst/>
          </a:prstGeom>
        </p:spPr>
        <p:txBody>
          <a:bodyPr lIns="0" tIns="0" rIns="0" bIns="0" rtlCol="0" anchor="t">
            <a:spAutoFit/>
          </a:bodyPr>
          <a:lstStyle/>
          <a:p>
            <a:pPr marL="0" lvl="0" indent="0" algn="r">
              <a:lnSpc>
                <a:spcPts val="2651"/>
              </a:lnSpc>
            </a:pPr>
            <a:r>
              <a:rPr lang="en-US" sz="2246" b="1" spc="-44">
                <a:solidFill>
                  <a:srgbClr val="FB6405"/>
                </a:solidFill>
                <a:latin typeface="Agrandir Bold"/>
                <a:ea typeface="Agrandir Bold"/>
                <a:cs typeface="Agrandir Bold"/>
                <a:sym typeface="Agrandir Bold"/>
              </a:rPr>
              <a:t>- santé - </a:t>
            </a:r>
          </a:p>
        </p:txBody>
      </p:sp>
      <p:grpSp>
        <p:nvGrpSpPr>
          <p:cNvPr id="23" name="Group 23"/>
          <p:cNvGrpSpPr/>
          <p:nvPr/>
        </p:nvGrpSpPr>
        <p:grpSpPr>
          <a:xfrm>
            <a:off x="543960" y="951110"/>
            <a:ext cx="224043" cy="221909"/>
            <a:chOff x="0" y="0"/>
            <a:chExt cx="80292" cy="79527"/>
          </a:xfrm>
        </p:grpSpPr>
        <p:sp>
          <p:nvSpPr>
            <p:cNvPr id="24" name="Freeform 24"/>
            <p:cNvSpPr/>
            <p:nvPr/>
          </p:nvSpPr>
          <p:spPr>
            <a:xfrm>
              <a:off x="0" y="0"/>
              <a:ext cx="80292" cy="79527"/>
            </a:xfrm>
            <a:custGeom>
              <a:avLst/>
              <a:gdLst/>
              <a:ahLst/>
              <a:cxnLst/>
              <a:rect l="l" t="t" r="r" b="b"/>
              <a:pathLst>
                <a:path w="80292" h="79527">
                  <a:moveTo>
                    <a:pt x="0" y="0"/>
                  </a:moveTo>
                  <a:lnTo>
                    <a:pt x="80292" y="0"/>
                  </a:lnTo>
                  <a:lnTo>
                    <a:pt x="80292" y="79527"/>
                  </a:lnTo>
                  <a:lnTo>
                    <a:pt x="0" y="79527"/>
                  </a:lnTo>
                  <a:close/>
                </a:path>
              </a:pathLst>
            </a:custGeom>
            <a:solidFill>
              <a:srgbClr val="FB6405"/>
            </a:solidFill>
          </p:spPr>
          <p:txBody>
            <a:bodyPr/>
            <a:lstStyle/>
            <a:p>
              <a:endParaRPr lang="fr-FR"/>
            </a:p>
          </p:txBody>
        </p:sp>
        <p:sp>
          <p:nvSpPr>
            <p:cNvPr id="25" name="TextBox 25"/>
            <p:cNvSpPr txBox="1"/>
            <p:nvPr/>
          </p:nvSpPr>
          <p:spPr>
            <a:xfrm>
              <a:off x="0" y="-38100"/>
              <a:ext cx="80292" cy="117627"/>
            </a:xfrm>
            <a:prstGeom prst="rect">
              <a:avLst/>
            </a:prstGeom>
          </p:spPr>
          <p:txBody>
            <a:bodyPr lIns="50800" tIns="50800" rIns="50800" bIns="50800" rtlCol="0" anchor="ctr"/>
            <a:lstStyle/>
            <a:p>
              <a:pPr algn="ctr">
                <a:lnSpc>
                  <a:spcPts val="1943"/>
                </a:lnSpc>
              </a:pPr>
              <a:endParaRPr/>
            </a:p>
          </p:txBody>
        </p:sp>
      </p:grpSp>
      <p:sp>
        <p:nvSpPr>
          <p:cNvPr id="26" name="TextBox 26"/>
          <p:cNvSpPr txBox="1"/>
          <p:nvPr/>
        </p:nvSpPr>
        <p:spPr>
          <a:xfrm>
            <a:off x="253448" y="9985037"/>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Open Sans"/>
                <a:ea typeface="Open Sans"/>
                <a:cs typeface="Open Sans"/>
                <a:sym typeface="Open Sans"/>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16894" y="1091568"/>
            <a:ext cx="378382" cy="47625"/>
            <a:chOff x="0" y="0"/>
            <a:chExt cx="241073" cy="30343"/>
          </a:xfrm>
        </p:grpSpPr>
        <p:sp>
          <p:nvSpPr>
            <p:cNvPr id="3" name="Freeform 3"/>
            <p:cNvSpPr/>
            <p:nvPr/>
          </p:nvSpPr>
          <p:spPr>
            <a:xfrm>
              <a:off x="0" y="0"/>
              <a:ext cx="241073" cy="30343"/>
            </a:xfrm>
            <a:custGeom>
              <a:avLst/>
              <a:gdLst/>
              <a:ahLst/>
              <a:cxnLst/>
              <a:rect l="l" t="t" r="r" b="b"/>
              <a:pathLst>
                <a:path w="241073" h="30343">
                  <a:moveTo>
                    <a:pt x="0" y="0"/>
                  </a:moveTo>
                  <a:lnTo>
                    <a:pt x="241073" y="0"/>
                  </a:lnTo>
                  <a:lnTo>
                    <a:pt x="241073" y="30343"/>
                  </a:lnTo>
                  <a:lnTo>
                    <a:pt x="0" y="30343"/>
                  </a:lnTo>
                  <a:close/>
                </a:path>
              </a:pathLst>
            </a:custGeom>
            <a:solidFill>
              <a:srgbClr val="FF6601"/>
            </a:solidFill>
          </p:spPr>
          <p:txBody>
            <a:bodyPr/>
            <a:lstStyle/>
            <a:p>
              <a:endParaRPr lang="fr-FR"/>
            </a:p>
          </p:txBody>
        </p:sp>
        <p:sp>
          <p:nvSpPr>
            <p:cNvPr id="4" name="TextBox 4"/>
            <p:cNvSpPr txBox="1"/>
            <p:nvPr/>
          </p:nvSpPr>
          <p:spPr>
            <a:xfrm>
              <a:off x="0" y="-38100"/>
              <a:ext cx="241073" cy="68443"/>
            </a:xfrm>
            <a:prstGeom prst="rect">
              <a:avLst/>
            </a:prstGeom>
          </p:spPr>
          <p:txBody>
            <a:bodyPr lIns="21000" tIns="21000" rIns="21000" bIns="21000" rtlCol="0" anchor="ctr"/>
            <a:lstStyle/>
            <a:p>
              <a:pPr algn="ctr">
                <a:lnSpc>
                  <a:spcPts val="1099"/>
                </a:lnSpc>
              </a:pPr>
              <a:endParaRPr/>
            </a:p>
          </p:txBody>
        </p:sp>
      </p:grpSp>
      <p:grpSp>
        <p:nvGrpSpPr>
          <p:cNvPr id="5" name="Group 5"/>
          <p:cNvGrpSpPr/>
          <p:nvPr/>
        </p:nvGrpSpPr>
        <p:grpSpPr>
          <a:xfrm>
            <a:off x="-765393" y="-8503"/>
            <a:ext cx="10076750" cy="817742"/>
            <a:chOff x="0" y="0"/>
            <a:chExt cx="6420053" cy="520996"/>
          </a:xfrm>
        </p:grpSpPr>
        <p:sp>
          <p:nvSpPr>
            <p:cNvPr id="6" name="Freeform 6"/>
            <p:cNvSpPr/>
            <p:nvPr/>
          </p:nvSpPr>
          <p:spPr>
            <a:xfrm>
              <a:off x="0" y="0"/>
              <a:ext cx="6420053" cy="520996"/>
            </a:xfrm>
            <a:custGeom>
              <a:avLst/>
              <a:gdLst/>
              <a:ahLst/>
              <a:cxnLst/>
              <a:rect l="l" t="t" r="r" b="b"/>
              <a:pathLst>
                <a:path w="6420053" h="520996">
                  <a:moveTo>
                    <a:pt x="0" y="0"/>
                  </a:moveTo>
                  <a:lnTo>
                    <a:pt x="6420053" y="0"/>
                  </a:lnTo>
                  <a:lnTo>
                    <a:pt x="6420053" y="520996"/>
                  </a:lnTo>
                  <a:lnTo>
                    <a:pt x="0" y="520996"/>
                  </a:lnTo>
                  <a:close/>
                </a:path>
              </a:pathLst>
            </a:custGeom>
            <a:solidFill>
              <a:srgbClr val="FB6405"/>
            </a:solidFill>
          </p:spPr>
          <p:txBody>
            <a:bodyPr/>
            <a:lstStyle/>
            <a:p>
              <a:endParaRPr lang="fr-FR"/>
            </a:p>
          </p:txBody>
        </p:sp>
        <p:sp>
          <p:nvSpPr>
            <p:cNvPr id="7" name="TextBox 7"/>
            <p:cNvSpPr txBox="1"/>
            <p:nvPr/>
          </p:nvSpPr>
          <p:spPr>
            <a:xfrm>
              <a:off x="0" y="-38100"/>
              <a:ext cx="6420053" cy="559096"/>
            </a:xfrm>
            <a:prstGeom prst="rect">
              <a:avLst/>
            </a:prstGeom>
          </p:spPr>
          <p:txBody>
            <a:bodyPr lIns="21000" tIns="21000" rIns="21000" bIns="21000" rtlCol="0" anchor="ctr"/>
            <a:lstStyle/>
            <a:p>
              <a:pPr algn="ctr">
                <a:lnSpc>
                  <a:spcPts val="1099"/>
                </a:lnSpc>
              </a:pPr>
              <a:endParaRPr/>
            </a:p>
          </p:txBody>
        </p:sp>
      </p:grpSp>
      <p:sp>
        <p:nvSpPr>
          <p:cNvPr id="8" name="TextBox 8"/>
          <p:cNvSpPr txBox="1"/>
          <p:nvPr/>
        </p:nvSpPr>
        <p:spPr>
          <a:xfrm>
            <a:off x="515908" y="1818766"/>
            <a:ext cx="6528185" cy="6691252"/>
          </a:xfrm>
          <a:prstGeom prst="rect">
            <a:avLst/>
          </a:prstGeom>
        </p:spPr>
        <p:txBody>
          <a:bodyPr lIns="0" tIns="0" rIns="0" bIns="0" rtlCol="0" anchor="t">
            <a:spAutoFit/>
          </a:bodyPr>
          <a:lstStyle/>
          <a:p>
            <a:pPr algn="just">
              <a:lnSpc>
                <a:spcPts val="1368"/>
              </a:lnSpc>
            </a:pPr>
            <a:endParaRPr/>
          </a:p>
          <a:p>
            <a:pPr algn="just">
              <a:lnSpc>
                <a:spcPts val="1368"/>
              </a:lnSpc>
            </a:pPr>
            <a:r>
              <a:rPr lang="en-US" sz="900">
                <a:solidFill>
                  <a:srgbClr val="000000"/>
                </a:solidFill>
                <a:latin typeface="Gotham"/>
                <a:ea typeface="Gotham"/>
                <a:cs typeface="Gotham"/>
                <a:sym typeface="Gotham"/>
              </a:rPr>
              <a:t>Edgar Morin appelait à former des « oasis de fraternité », peut-être y-a-t-il dans le projet conduit par PasserElles Buissonnières cette recherche constante de « faire ensemble », pas tant dans la recherche d’un bien-être personnel, même si celui-ci ne doit pas être négligé, mais plutôt dans une manière « d’être ensemble pour faire ». Chaque accompagnement individuel est unique et pourtant un fil rouge nous rappelle constamment tout ce qui fait de nous toutes des « communes », des femmes dont les trajectoires sont certes différentes, mais qui se retrouvent semblables en humanité. Les ateliers font naître chaque jour ces chœurs de femmes qui échangent ensemble, parlent ensemble rêvent ensemble, pleurent aussi parfois, toujours ensemble. Éprouver ensemble c’est déjà redonner sens à des existences qui ont parfois été niées à l’extrême, abimées par les violences, physiques, psychiques, administratives… La partie individuelle de l’accompagnement se pense aussi dans l’équilibre entre singularité et réintégration dans le chœur des Vivantes.</a:t>
            </a:r>
          </a:p>
          <a:p>
            <a:pPr algn="just">
              <a:lnSpc>
                <a:spcPts val="1368"/>
              </a:lnSpc>
            </a:pPr>
            <a:r>
              <a:rPr lang="en-US" sz="900">
                <a:solidFill>
                  <a:srgbClr val="000000"/>
                </a:solidFill>
                <a:latin typeface="Gotham"/>
                <a:ea typeface="Gotham"/>
                <a:cs typeface="Gotham"/>
                <a:sym typeface="Gotham"/>
              </a:rPr>
              <a:t>En 2025, nous avons cheminé avec </a:t>
            </a:r>
            <a:r>
              <a:rPr lang="en-US" sz="900" b="1">
                <a:solidFill>
                  <a:srgbClr val="591966"/>
                </a:solidFill>
                <a:latin typeface="Gotham Bold"/>
                <a:ea typeface="Gotham Bold"/>
                <a:cs typeface="Gotham Bold"/>
                <a:sym typeface="Gotham Bold"/>
              </a:rPr>
              <a:t>151 femmes</a:t>
            </a:r>
            <a:r>
              <a:rPr lang="en-US" sz="900">
                <a:solidFill>
                  <a:srgbClr val="000000"/>
                </a:solidFill>
                <a:latin typeface="Gotham"/>
                <a:ea typeface="Gotham"/>
                <a:cs typeface="Gotham"/>
                <a:sym typeface="Gotham"/>
              </a:rPr>
              <a:t>, originaires de 39 pays différents :</a:t>
            </a:r>
          </a:p>
          <a:p>
            <a:pPr algn="just">
              <a:lnSpc>
                <a:spcPts val="760"/>
              </a:lnSpc>
            </a:pPr>
            <a:endParaRPr lang="en-US" sz="900">
              <a:solidFill>
                <a:srgbClr val="000000"/>
              </a:solidFill>
              <a:latin typeface="Gotham"/>
              <a:ea typeface="Gotham"/>
              <a:cs typeface="Gotham"/>
              <a:sym typeface="Gotham"/>
            </a:endParaRPr>
          </a:p>
          <a:p>
            <a:pPr marL="194310" lvl="1" indent="-97155" algn="just">
              <a:lnSpc>
                <a:spcPts val="1368"/>
              </a:lnSpc>
              <a:buFont typeface="Arial"/>
              <a:buChar char="•"/>
            </a:pPr>
            <a:r>
              <a:rPr lang="en-US" sz="900" b="1">
                <a:solidFill>
                  <a:srgbClr val="591966"/>
                </a:solidFill>
                <a:latin typeface="Gotham Bold"/>
                <a:ea typeface="Gotham Bold"/>
                <a:cs typeface="Gotham Bold"/>
                <a:sym typeface="Gotham Bold"/>
              </a:rPr>
              <a:t>Régions de naissance des femmes accompagnées en 2025</a:t>
            </a:r>
          </a:p>
          <a:p>
            <a:pPr algn="just">
              <a:lnSpc>
                <a:spcPts val="1368"/>
              </a:lnSpc>
            </a:pPr>
            <a:r>
              <a:rPr lang="en-US" sz="900">
                <a:solidFill>
                  <a:srgbClr val="000000"/>
                </a:solidFill>
                <a:latin typeface="Gotham"/>
                <a:ea typeface="Gotham"/>
                <a:cs typeface="Gotham"/>
                <a:sym typeface="Gotham"/>
              </a:rPr>
              <a:t>Dans la salle d’attente, nous avons entendu rire en lingala, pleurer en soussou, trembler en albanais, se remémorer en tigrinia… Nous avons aussi ressenti avec force le désir de s’approprier cette nouvelle langue qu’est le français, ou d’en améliorer la maîtrise. Pas seulement pour des enjeux liés au droit au séjour, mais pour trouver pleinement sa place, pour retrouver pleinement une place.</a:t>
            </a:r>
          </a:p>
          <a:p>
            <a:pPr algn="just">
              <a:lnSpc>
                <a:spcPts val="1368"/>
              </a:lnSpc>
            </a:pPr>
            <a:r>
              <a:rPr lang="en-US" sz="900">
                <a:solidFill>
                  <a:srgbClr val="000000"/>
                </a:solidFill>
                <a:latin typeface="Gotham"/>
                <a:ea typeface="Gotham"/>
                <a:cs typeface="Gotham"/>
                <a:sym typeface="Gotham"/>
              </a:rPr>
              <a:t>Nous avons dû nous adapter à la pérennisation du sans-abrisme durable, et construire avec les femmes une nouvelle manière d’accompagner cette phase de survie. Difficile en effet de se projeter dans un avenir choisi, d’imaginer, un emploi, une formation, lorsqu’on vit à la rue et que l’on ne se sait pas ce qui adviendra lorsque la nuit enveloppera la ville.</a:t>
            </a:r>
          </a:p>
          <a:p>
            <a:pPr algn="just">
              <a:lnSpc>
                <a:spcPts val="1368"/>
              </a:lnSpc>
            </a:pPr>
            <a:r>
              <a:rPr lang="en-US" sz="900">
                <a:solidFill>
                  <a:srgbClr val="000000"/>
                </a:solidFill>
                <a:latin typeface="Gotham"/>
                <a:ea typeface="Gotham"/>
                <a:cs typeface="Gotham"/>
                <a:sym typeface="Gotham"/>
              </a:rPr>
              <a:t>« En quoi pouvons-nous vous aider ? » Sans baguette magique pour créer une offre d’hébergement supplémentaire, nous faisons, comme celles que nous accompagnons, avec notre impuissance à apporter la réponse essentielle : un toit sur la tête. Des partenariats, avec des acteurs de l’hébergement citoyens, notamment l’Ouvre Porte dont PasserElles Buissonnières est devenue adhérente, ou encore la congrégation des Sœurs du Saint Nom de Jésus, avec laquelle nous avons conventionné pour des mises à l’abri ponctuelles, ont permis de répondre à des situations d’extrême urgence. Ainsi de cette femme qui peu à peu cesse de participer aux ateliers, trop honteuse de ce qu’elle devient. Nous la voyons plonger dans un néant qui semble l’avaler jour après jour. Alors nous décidons de faire des rendez-vous hebdomadaires et non plus mensuels, puis les rendez-vous hebdomadaires deviennent des rendez-vous quotidiens, précédés et suivis de longs temps de repos dans le canapé de l’accueil… Jusqu’au jour où les « voix » submergent cette jeune femme, qui ne sait plus si elle est ici, dans nos locaux, ou dans son ancienne salle de classe devant ses élèves. Un appel au 15 aboutit à une courte hospitalisation. Dans ces moments-là, il s’agit d’apporter une réponse coûte que coûte, justement parce que l’absence de réponse a déjà trop coûté. Dès la mise à l’abri avec une chambre dans laquelle se reposer et se retrouver, la santé s’améliore, le visage change, les traits s’apaisent… Malheureusement, ces solutions de dépannage demeurent rares et nous confrontent à des choix difficiles. Si nous partageons ce moment vécu c’est avant tout pour rappeler que la mise à l’abri, en plus d’être un droit inconditionnel est aussi un investissement pour demain : laisser à la rue des femmes (mais cela vaut pour tout individu) engendre des conséquences en termes de santé et d’insertion sociale qu’il faut ensuite des années pour réparer.</a:t>
            </a:r>
          </a:p>
        </p:txBody>
      </p:sp>
      <p:sp>
        <p:nvSpPr>
          <p:cNvPr id="9" name="TextBox 9"/>
          <p:cNvSpPr txBox="1"/>
          <p:nvPr/>
        </p:nvSpPr>
        <p:spPr>
          <a:xfrm>
            <a:off x="880493" y="1479720"/>
            <a:ext cx="4162489" cy="280408"/>
          </a:xfrm>
          <a:prstGeom prst="rect">
            <a:avLst/>
          </a:prstGeom>
        </p:spPr>
        <p:txBody>
          <a:bodyPr lIns="0" tIns="0" rIns="0" bIns="0" rtlCol="0" anchor="t">
            <a:spAutoFit/>
          </a:bodyPr>
          <a:lstStyle/>
          <a:p>
            <a:pPr marL="0" lvl="0" indent="0" algn="l">
              <a:lnSpc>
                <a:spcPts val="1943"/>
              </a:lnSpc>
            </a:pPr>
            <a:r>
              <a:rPr lang="en-US" sz="1646" b="1" spc="-32">
                <a:solidFill>
                  <a:srgbClr val="591966"/>
                </a:solidFill>
                <a:latin typeface="Agrandir Bold"/>
                <a:ea typeface="Agrandir Bold"/>
                <a:cs typeface="Agrandir Bold"/>
                <a:sym typeface="Agrandir Bold"/>
              </a:rPr>
              <a:t>Accompagner chacune individuellement</a:t>
            </a:r>
          </a:p>
        </p:txBody>
      </p:sp>
      <p:grpSp>
        <p:nvGrpSpPr>
          <p:cNvPr id="10" name="Group 10"/>
          <p:cNvGrpSpPr/>
          <p:nvPr/>
        </p:nvGrpSpPr>
        <p:grpSpPr>
          <a:xfrm>
            <a:off x="-201573" y="0"/>
            <a:ext cx="591792" cy="4252500"/>
            <a:chOff x="0" y="0"/>
            <a:chExt cx="377040" cy="2709333"/>
          </a:xfrm>
        </p:grpSpPr>
        <p:sp>
          <p:nvSpPr>
            <p:cNvPr id="11" name="Freeform 11"/>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FB6405"/>
            </a:solidFill>
          </p:spPr>
          <p:txBody>
            <a:bodyPr/>
            <a:lstStyle/>
            <a:p>
              <a:endParaRPr lang="fr-FR"/>
            </a:p>
          </p:txBody>
        </p:sp>
        <p:sp>
          <p:nvSpPr>
            <p:cNvPr id="12" name="TextBox 12"/>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13" name="Group 13"/>
          <p:cNvGrpSpPr/>
          <p:nvPr/>
        </p:nvGrpSpPr>
        <p:grpSpPr>
          <a:xfrm>
            <a:off x="108000" y="135647"/>
            <a:ext cx="3944791" cy="529442"/>
            <a:chOff x="0" y="0"/>
            <a:chExt cx="5259722" cy="705923"/>
          </a:xfrm>
        </p:grpSpPr>
        <p:sp>
          <p:nvSpPr>
            <p:cNvPr id="14" name="TextBox 14"/>
            <p:cNvSpPr txBox="1"/>
            <p:nvPr/>
          </p:nvSpPr>
          <p:spPr>
            <a:xfrm>
              <a:off x="976983" y="187139"/>
              <a:ext cx="4282739" cy="518784"/>
            </a:xfrm>
            <a:prstGeom prst="rect">
              <a:avLst/>
            </a:prstGeom>
          </p:spPr>
          <p:txBody>
            <a:bodyPr lIns="0" tIns="0" rIns="0" bIns="0" rtlCol="0" anchor="t">
              <a:spAutoFit/>
            </a:bodyPr>
            <a:lstStyle/>
            <a:p>
              <a:pPr marL="0" lvl="0" indent="0" algn="l">
                <a:lnSpc>
                  <a:spcPts val="2651"/>
                </a:lnSpc>
              </a:pPr>
              <a:r>
                <a:rPr lang="en-US" sz="2246" b="1" spc="-44">
                  <a:solidFill>
                    <a:srgbClr val="FFFFFF"/>
                  </a:solidFill>
                  <a:latin typeface="Agrandir Bold"/>
                  <a:ea typeface="Agrandir Bold"/>
                  <a:cs typeface="Agrandir Bold"/>
                  <a:sym typeface="Agrandir Bold"/>
                </a:rPr>
                <a:t>Être et faire ensemble</a:t>
              </a:r>
            </a:p>
          </p:txBody>
        </p:sp>
        <p:grpSp>
          <p:nvGrpSpPr>
            <p:cNvPr id="15" name="Group 15"/>
            <p:cNvGrpSpPr/>
            <p:nvPr/>
          </p:nvGrpSpPr>
          <p:grpSpPr>
            <a:xfrm>
              <a:off x="479420" y="614182"/>
              <a:ext cx="359831" cy="63500"/>
              <a:chOff x="0" y="0"/>
              <a:chExt cx="171941" cy="30343"/>
            </a:xfrm>
          </p:grpSpPr>
          <p:sp>
            <p:nvSpPr>
              <p:cNvPr id="16" name="Freeform 16"/>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FFFFFF"/>
              </a:solidFill>
            </p:spPr>
            <p:txBody>
              <a:bodyPr/>
              <a:lstStyle/>
              <a:p>
                <a:endParaRPr lang="fr-FR"/>
              </a:p>
            </p:txBody>
          </p:sp>
          <p:sp>
            <p:nvSpPr>
              <p:cNvPr id="17" name="TextBox 17"/>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8" name="TextBox 18"/>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591966"/>
                  </a:solidFill>
                  <a:latin typeface="Gotham Bold"/>
                  <a:ea typeface="Gotham Bold"/>
                  <a:cs typeface="Gotham Bold"/>
                  <a:sym typeface="Gotham Bold"/>
                </a:rPr>
                <a:t>2</a:t>
              </a:r>
            </a:p>
          </p:txBody>
        </p:sp>
      </p:grpSp>
      <p:grpSp>
        <p:nvGrpSpPr>
          <p:cNvPr id="19" name="Group 19"/>
          <p:cNvGrpSpPr/>
          <p:nvPr/>
        </p:nvGrpSpPr>
        <p:grpSpPr>
          <a:xfrm>
            <a:off x="515908" y="921004"/>
            <a:ext cx="319315" cy="341129"/>
            <a:chOff x="0" y="0"/>
            <a:chExt cx="114435" cy="122253"/>
          </a:xfrm>
        </p:grpSpPr>
        <p:sp>
          <p:nvSpPr>
            <p:cNvPr id="20" name="Freeform 20"/>
            <p:cNvSpPr/>
            <p:nvPr/>
          </p:nvSpPr>
          <p:spPr>
            <a:xfrm>
              <a:off x="0" y="0"/>
              <a:ext cx="114435" cy="122253"/>
            </a:xfrm>
            <a:custGeom>
              <a:avLst/>
              <a:gdLst/>
              <a:ahLst/>
              <a:cxnLst/>
              <a:rect l="l" t="t" r="r" b="b"/>
              <a:pathLst>
                <a:path w="114435" h="122253">
                  <a:moveTo>
                    <a:pt x="0" y="0"/>
                  </a:moveTo>
                  <a:lnTo>
                    <a:pt x="114435" y="0"/>
                  </a:lnTo>
                  <a:lnTo>
                    <a:pt x="114435" y="122253"/>
                  </a:lnTo>
                  <a:lnTo>
                    <a:pt x="0" y="122253"/>
                  </a:lnTo>
                  <a:close/>
                </a:path>
              </a:pathLst>
            </a:custGeom>
            <a:solidFill>
              <a:srgbClr val="FB6405"/>
            </a:solidFill>
          </p:spPr>
          <p:txBody>
            <a:bodyPr/>
            <a:lstStyle/>
            <a:p>
              <a:endParaRPr lang="fr-FR"/>
            </a:p>
          </p:txBody>
        </p:sp>
        <p:sp>
          <p:nvSpPr>
            <p:cNvPr id="21" name="TextBox 21"/>
            <p:cNvSpPr txBox="1"/>
            <p:nvPr/>
          </p:nvSpPr>
          <p:spPr>
            <a:xfrm>
              <a:off x="0" y="-38100"/>
              <a:ext cx="114435" cy="160353"/>
            </a:xfrm>
            <a:prstGeom prst="rect">
              <a:avLst/>
            </a:prstGeom>
          </p:spPr>
          <p:txBody>
            <a:bodyPr lIns="50800" tIns="50800" rIns="50800" bIns="50800" rtlCol="0" anchor="ctr"/>
            <a:lstStyle/>
            <a:p>
              <a:pPr algn="ctr">
                <a:lnSpc>
                  <a:spcPts val="1943"/>
                </a:lnSpc>
              </a:pPr>
              <a:endParaRPr/>
            </a:p>
          </p:txBody>
        </p:sp>
      </p:grpSp>
      <p:grpSp>
        <p:nvGrpSpPr>
          <p:cNvPr id="22" name="Group 22"/>
          <p:cNvGrpSpPr/>
          <p:nvPr/>
        </p:nvGrpSpPr>
        <p:grpSpPr>
          <a:xfrm>
            <a:off x="-656885" y="-628213"/>
            <a:ext cx="10076750" cy="2031734"/>
            <a:chOff x="0" y="0"/>
            <a:chExt cx="6420053" cy="1294449"/>
          </a:xfrm>
        </p:grpSpPr>
        <p:sp>
          <p:nvSpPr>
            <p:cNvPr id="23" name="Freeform 23"/>
            <p:cNvSpPr/>
            <p:nvPr/>
          </p:nvSpPr>
          <p:spPr>
            <a:xfrm>
              <a:off x="0" y="0"/>
              <a:ext cx="6420053" cy="1294449"/>
            </a:xfrm>
            <a:custGeom>
              <a:avLst/>
              <a:gdLst/>
              <a:ahLst/>
              <a:cxnLst/>
              <a:rect l="l" t="t" r="r" b="b"/>
              <a:pathLst>
                <a:path w="6420053" h="1294449">
                  <a:moveTo>
                    <a:pt x="0" y="0"/>
                  </a:moveTo>
                  <a:lnTo>
                    <a:pt x="6420053" y="0"/>
                  </a:lnTo>
                  <a:lnTo>
                    <a:pt x="6420053" y="1294449"/>
                  </a:lnTo>
                  <a:lnTo>
                    <a:pt x="0" y="1294449"/>
                  </a:lnTo>
                  <a:close/>
                </a:path>
              </a:pathLst>
            </a:custGeom>
            <a:solidFill>
              <a:srgbClr val="591966"/>
            </a:solidFill>
          </p:spPr>
          <p:txBody>
            <a:bodyPr/>
            <a:lstStyle/>
            <a:p>
              <a:endParaRPr lang="fr-FR"/>
            </a:p>
          </p:txBody>
        </p:sp>
        <p:sp>
          <p:nvSpPr>
            <p:cNvPr id="24" name="TextBox 24"/>
            <p:cNvSpPr txBox="1"/>
            <p:nvPr/>
          </p:nvSpPr>
          <p:spPr>
            <a:xfrm>
              <a:off x="0" y="-38100"/>
              <a:ext cx="6420053" cy="1332549"/>
            </a:xfrm>
            <a:prstGeom prst="rect">
              <a:avLst/>
            </a:prstGeom>
          </p:spPr>
          <p:txBody>
            <a:bodyPr lIns="21000" tIns="21000" rIns="21000" bIns="21000" rtlCol="0" anchor="ctr"/>
            <a:lstStyle/>
            <a:p>
              <a:pPr algn="ctr">
                <a:lnSpc>
                  <a:spcPts val="1099"/>
                </a:lnSpc>
              </a:pPr>
              <a:endParaRPr/>
            </a:p>
          </p:txBody>
        </p:sp>
      </p:grpSp>
      <p:grpSp>
        <p:nvGrpSpPr>
          <p:cNvPr id="25" name="Group 25"/>
          <p:cNvGrpSpPr/>
          <p:nvPr/>
        </p:nvGrpSpPr>
        <p:grpSpPr>
          <a:xfrm>
            <a:off x="697940" y="1152529"/>
            <a:ext cx="378382" cy="33470"/>
            <a:chOff x="0" y="0"/>
            <a:chExt cx="241073" cy="21324"/>
          </a:xfrm>
        </p:grpSpPr>
        <p:sp>
          <p:nvSpPr>
            <p:cNvPr id="26" name="Freeform 26"/>
            <p:cNvSpPr/>
            <p:nvPr/>
          </p:nvSpPr>
          <p:spPr>
            <a:xfrm>
              <a:off x="0" y="0"/>
              <a:ext cx="241073" cy="21324"/>
            </a:xfrm>
            <a:custGeom>
              <a:avLst/>
              <a:gdLst/>
              <a:ahLst/>
              <a:cxnLst/>
              <a:rect l="l" t="t" r="r" b="b"/>
              <a:pathLst>
                <a:path w="241073" h="21324">
                  <a:moveTo>
                    <a:pt x="0" y="0"/>
                  </a:moveTo>
                  <a:lnTo>
                    <a:pt x="241073" y="0"/>
                  </a:lnTo>
                  <a:lnTo>
                    <a:pt x="241073" y="21324"/>
                  </a:lnTo>
                  <a:lnTo>
                    <a:pt x="0" y="21324"/>
                  </a:lnTo>
                  <a:close/>
                </a:path>
              </a:pathLst>
            </a:custGeom>
            <a:solidFill>
              <a:srgbClr val="FF6601"/>
            </a:solidFill>
          </p:spPr>
          <p:txBody>
            <a:bodyPr/>
            <a:lstStyle/>
            <a:p>
              <a:endParaRPr lang="fr-FR"/>
            </a:p>
          </p:txBody>
        </p:sp>
        <p:sp>
          <p:nvSpPr>
            <p:cNvPr id="27" name="TextBox 27"/>
            <p:cNvSpPr txBox="1"/>
            <p:nvPr/>
          </p:nvSpPr>
          <p:spPr>
            <a:xfrm>
              <a:off x="0" y="-38100"/>
              <a:ext cx="241073" cy="59424"/>
            </a:xfrm>
            <a:prstGeom prst="rect">
              <a:avLst/>
            </a:prstGeom>
          </p:spPr>
          <p:txBody>
            <a:bodyPr lIns="21000" tIns="21000" rIns="21000" bIns="21000" rtlCol="0" anchor="ctr"/>
            <a:lstStyle/>
            <a:p>
              <a:pPr algn="ctr">
                <a:lnSpc>
                  <a:spcPts val="1099"/>
                </a:lnSpc>
              </a:pPr>
              <a:endParaRPr/>
            </a:p>
          </p:txBody>
        </p:sp>
      </p:grpSp>
      <p:sp>
        <p:nvSpPr>
          <p:cNvPr id="28" name="TextBox 28"/>
          <p:cNvSpPr txBox="1"/>
          <p:nvPr/>
        </p:nvSpPr>
        <p:spPr>
          <a:xfrm>
            <a:off x="1241713" y="620915"/>
            <a:ext cx="6210287" cy="589526"/>
          </a:xfrm>
          <a:prstGeom prst="rect">
            <a:avLst/>
          </a:prstGeom>
        </p:spPr>
        <p:txBody>
          <a:bodyPr lIns="0" tIns="0" rIns="0" bIns="0" rtlCol="0" anchor="t">
            <a:spAutoFit/>
          </a:bodyPr>
          <a:lstStyle/>
          <a:p>
            <a:pPr marL="0" lvl="0" indent="0" algn="l">
              <a:lnSpc>
                <a:spcPts val="3949"/>
              </a:lnSpc>
            </a:pPr>
            <a:r>
              <a:rPr lang="en-US" sz="3346" b="1" spc="-66">
                <a:solidFill>
                  <a:srgbClr val="FFFFFF"/>
                </a:solidFill>
                <a:latin typeface="Agrandir Bold"/>
                <a:ea typeface="Agrandir Bold"/>
                <a:cs typeface="Agrandir Bold"/>
                <a:sym typeface="Agrandir Bold"/>
              </a:rPr>
              <a:t>Accompagner </a:t>
            </a:r>
          </a:p>
        </p:txBody>
      </p:sp>
      <p:sp>
        <p:nvSpPr>
          <p:cNvPr id="29" name="TextBox 29"/>
          <p:cNvSpPr txBox="1"/>
          <p:nvPr/>
        </p:nvSpPr>
        <p:spPr>
          <a:xfrm>
            <a:off x="396435" y="231668"/>
            <a:ext cx="981392" cy="920861"/>
          </a:xfrm>
          <a:prstGeom prst="rect">
            <a:avLst/>
          </a:prstGeom>
        </p:spPr>
        <p:txBody>
          <a:bodyPr lIns="0" tIns="0" rIns="0" bIns="0" rtlCol="0" anchor="t">
            <a:spAutoFit/>
          </a:bodyPr>
          <a:lstStyle/>
          <a:p>
            <a:pPr marL="0" lvl="0" indent="0" algn="ctr">
              <a:lnSpc>
                <a:spcPts val="7287"/>
              </a:lnSpc>
            </a:pPr>
            <a:r>
              <a:rPr lang="en-US" sz="6175" b="1" spc="-123">
                <a:solidFill>
                  <a:srgbClr val="FB6405"/>
                </a:solidFill>
                <a:latin typeface="Gotham Bold"/>
                <a:ea typeface="Gotham Bold"/>
                <a:cs typeface="Gotham Bold"/>
                <a:sym typeface="Gotham Bold"/>
              </a:rPr>
              <a:t>3</a:t>
            </a:r>
          </a:p>
        </p:txBody>
      </p:sp>
      <p:grpSp>
        <p:nvGrpSpPr>
          <p:cNvPr id="30" name="Group 30"/>
          <p:cNvGrpSpPr/>
          <p:nvPr/>
        </p:nvGrpSpPr>
        <p:grpSpPr>
          <a:xfrm>
            <a:off x="-201573" y="0"/>
            <a:ext cx="591792" cy="4252500"/>
            <a:chOff x="0" y="0"/>
            <a:chExt cx="377040" cy="2709333"/>
          </a:xfrm>
        </p:grpSpPr>
        <p:sp>
          <p:nvSpPr>
            <p:cNvPr id="31" name="Freeform 31"/>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FB6405"/>
            </a:solidFill>
          </p:spPr>
          <p:txBody>
            <a:bodyPr/>
            <a:lstStyle/>
            <a:p>
              <a:endParaRPr lang="fr-FR"/>
            </a:p>
          </p:txBody>
        </p:sp>
        <p:sp>
          <p:nvSpPr>
            <p:cNvPr id="32" name="TextBox 32"/>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sp>
        <p:nvSpPr>
          <p:cNvPr id="33" name="TextBox 33"/>
          <p:cNvSpPr txBox="1"/>
          <p:nvPr/>
        </p:nvSpPr>
        <p:spPr>
          <a:xfrm>
            <a:off x="2259614" y="8595845"/>
            <a:ext cx="4787190" cy="1062990"/>
          </a:xfrm>
          <a:prstGeom prst="rect">
            <a:avLst/>
          </a:prstGeom>
        </p:spPr>
        <p:txBody>
          <a:bodyPr lIns="0" tIns="0" rIns="0" bIns="0" rtlCol="0" anchor="t">
            <a:spAutoFit/>
          </a:bodyPr>
          <a:lstStyle/>
          <a:p>
            <a:pPr algn="l">
              <a:lnSpc>
                <a:spcPts val="1260"/>
              </a:lnSpc>
            </a:pPr>
            <a:endParaRPr/>
          </a:p>
          <a:p>
            <a:pPr marL="194310" lvl="1" indent="-97155" algn="l">
              <a:lnSpc>
                <a:spcPts val="1260"/>
              </a:lnSpc>
              <a:buFont typeface="Arial"/>
              <a:buChar char="•"/>
            </a:pPr>
            <a:r>
              <a:rPr lang="en-US" sz="900" b="1">
                <a:solidFill>
                  <a:srgbClr val="591966"/>
                </a:solidFill>
                <a:latin typeface="Gotham Bold"/>
                <a:ea typeface="Gotham Bold"/>
                <a:cs typeface="Gotham Bold"/>
                <a:sym typeface="Gotham Bold"/>
              </a:rPr>
              <a:t>Type d’hébergement des femmes accompagnées</a:t>
            </a:r>
          </a:p>
          <a:p>
            <a:pPr algn="just">
              <a:lnSpc>
                <a:spcPts val="1260"/>
              </a:lnSpc>
            </a:pPr>
            <a:r>
              <a:rPr lang="en-US" sz="900">
                <a:solidFill>
                  <a:srgbClr val="000000"/>
                </a:solidFill>
                <a:latin typeface="Gotham"/>
                <a:ea typeface="Gotham"/>
                <a:cs typeface="Gotham"/>
                <a:sym typeface="Gotham"/>
              </a:rPr>
              <a:t>Si l’on additionne les femmes qui se déclarent SDF et celles qui ont accès sporadiquement à des hébergements instables, souvent avec des contreparties (ménage, garde d’enfant mais aussi relations sexuelles contraintes), nous atteignons 59 personnes, ce qui représente 39% des femmes que nous accompagnons !</a:t>
            </a:r>
          </a:p>
          <a:p>
            <a:pPr algn="just">
              <a:lnSpc>
                <a:spcPts val="1260"/>
              </a:lnSpc>
              <a:spcBef>
                <a:spcPct val="0"/>
              </a:spcBef>
            </a:pPr>
            <a:endParaRPr lang="en-US" sz="900">
              <a:solidFill>
                <a:srgbClr val="000000"/>
              </a:solidFill>
              <a:latin typeface="Gotham"/>
              <a:ea typeface="Gotham"/>
              <a:cs typeface="Gotham"/>
              <a:sym typeface="Gotham"/>
            </a:endParaRPr>
          </a:p>
        </p:txBody>
      </p:sp>
      <p:grpSp>
        <p:nvGrpSpPr>
          <p:cNvPr id="34" name="Group 34"/>
          <p:cNvGrpSpPr/>
          <p:nvPr/>
        </p:nvGrpSpPr>
        <p:grpSpPr>
          <a:xfrm>
            <a:off x="6668422" y="10056602"/>
            <a:ext cx="378382" cy="47625"/>
            <a:chOff x="0" y="0"/>
            <a:chExt cx="241073" cy="30343"/>
          </a:xfrm>
        </p:grpSpPr>
        <p:sp>
          <p:nvSpPr>
            <p:cNvPr id="35" name="Freeform 35"/>
            <p:cNvSpPr/>
            <p:nvPr/>
          </p:nvSpPr>
          <p:spPr>
            <a:xfrm>
              <a:off x="0" y="0"/>
              <a:ext cx="241073" cy="30343"/>
            </a:xfrm>
            <a:custGeom>
              <a:avLst/>
              <a:gdLst/>
              <a:ahLst/>
              <a:cxnLst/>
              <a:rect l="l" t="t" r="r" b="b"/>
              <a:pathLst>
                <a:path w="241073" h="30343">
                  <a:moveTo>
                    <a:pt x="0" y="0"/>
                  </a:moveTo>
                  <a:lnTo>
                    <a:pt x="241073" y="0"/>
                  </a:lnTo>
                  <a:lnTo>
                    <a:pt x="241073" y="30343"/>
                  </a:lnTo>
                  <a:lnTo>
                    <a:pt x="0" y="30343"/>
                  </a:lnTo>
                  <a:close/>
                </a:path>
              </a:pathLst>
            </a:custGeom>
            <a:solidFill>
              <a:srgbClr val="FF6601"/>
            </a:solidFill>
          </p:spPr>
          <p:txBody>
            <a:bodyPr/>
            <a:lstStyle/>
            <a:p>
              <a:endParaRPr lang="fr-FR"/>
            </a:p>
          </p:txBody>
        </p:sp>
        <p:sp>
          <p:nvSpPr>
            <p:cNvPr id="36" name="TextBox 36"/>
            <p:cNvSpPr txBox="1"/>
            <p:nvPr/>
          </p:nvSpPr>
          <p:spPr>
            <a:xfrm>
              <a:off x="0" y="-38100"/>
              <a:ext cx="241073" cy="68443"/>
            </a:xfrm>
            <a:prstGeom prst="rect">
              <a:avLst/>
            </a:prstGeom>
          </p:spPr>
          <p:txBody>
            <a:bodyPr lIns="21000" tIns="21000" rIns="21000" bIns="21000" rtlCol="0" anchor="ctr"/>
            <a:lstStyle/>
            <a:p>
              <a:pPr algn="ctr">
                <a:lnSpc>
                  <a:spcPts val="1099"/>
                </a:lnSpc>
              </a:pPr>
              <a:endParaRPr/>
            </a:p>
          </p:txBody>
        </p:sp>
      </p:grpSp>
      <p:grpSp>
        <p:nvGrpSpPr>
          <p:cNvPr id="37" name="Group 37"/>
          <p:cNvGrpSpPr/>
          <p:nvPr/>
        </p:nvGrpSpPr>
        <p:grpSpPr>
          <a:xfrm>
            <a:off x="426751" y="8568901"/>
            <a:ext cx="1629923" cy="1629923"/>
            <a:chOff x="0" y="0"/>
            <a:chExt cx="12700000" cy="12700000"/>
          </a:xfrm>
        </p:grpSpPr>
        <p:sp>
          <p:nvSpPr>
            <p:cNvPr id="38" name="Freeform 38"/>
            <p:cNvSpPr/>
            <p:nvPr/>
          </p:nvSpPr>
          <p:spPr>
            <a:xfrm>
              <a:off x="125908" y="857250"/>
              <a:ext cx="12396490" cy="11506076"/>
            </a:xfrm>
            <a:custGeom>
              <a:avLst/>
              <a:gdLst/>
              <a:ahLst/>
              <a:cxnLst/>
              <a:rect l="l" t="t" r="r" b="b"/>
              <a:pathLst>
                <a:path w="12396490" h="11506076">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2"/>
              <a:stretch>
                <a:fillRect l="-2217" r="-2217"/>
              </a:stretch>
            </a:blipFill>
          </p:spPr>
          <p:txBody>
            <a:bodyPr/>
            <a:lstStyle/>
            <a:p>
              <a:endParaRPr lang="fr-FR"/>
            </a:p>
          </p:txBody>
        </p:sp>
      </p:grpSp>
      <p:grpSp>
        <p:nvGrpSpPr>
          <p:cNvPr id="39" name="Group 39"/>
          <p:cNvGrpSpPr/>
          <p:nvPr/>
        </p:nvGrpSpPr>
        <p:grpSpPr>
          <a:xfrm>
            <a:off x="475698" y="1517820"/>
            <a:ext cx="319315" cy="341129"/>
            <a:chOff x="0" y="0"/>
            <a:chExt cx="114435" cy="122253"/>
          </a:xfrm>
        </p:grpSpPr>
        <p:sp>
          <p:nvSpPr>
            <p:cNvPr id="40" name="Freeform 40"/>
            <p:cNvSpPr/>
            <p:nvPr/>
          </p:nvSpPr>
          <p:spPr>
            <a:xfrm>
              <a:off x="0" y="0"/>
              <a:ext cx="114435" cy="122253"/>
            </a:xfrm>
            <a:custGeom>
              <a:avLst/>
              <a:gdLst/>
              <a:ahLst/>
              <a:cxnLst/>
              <a:rect l="l" t="t" r="r" b="b"/>
              <a:pathLst>
                <a:path w="114435" h="122253">
                  <a:moveTo>
                    <a:pt x="0" y="0"/>
                  </a:moveTo>
                  <a:lnTo>
                    <a:pt x="114435" y="0"/>
                  </a:lnTo>
                  <a:lnTo>
                    <a:pt x="114435" y="122253"/>
                  </a:lnTo>
                  <a:lnTo>
                    <a:pt x="0" y="122253"/>
                  </a:lnTo>
                  <a:close/>
                </a:path>
              </a:pathLst>
            </a:custGeom>
            <a:solidFill>
              <a:srgbClr val="FB6405"/>
            </a:solidFill>
          </p:spPr>
          <p:txBody>
            <a:bodyPr/>
            <a:lstStyle/>
            <a:p>
              <a:endParaRPr lang="fr-FR"/>
            </a:p>
          </p:txBody>
        </p:sp>
        <p:sp>
          <p:nvSpPr>
            <p:cNvPr id="41" name="TextBox 41"/>
            <p:cNvSpPr txBox="1"/>
            <p:nvPr/>
          </p:nvSpPr>
          <p:spPr>
            <a:xfrm>
              <a:off x="0" y="-38100"/>
              <a:ext cx="114435" cy="160353"/>
            </a:xfrm>
            <a:prstGeom prst="rect">
              <a:avLst/>
            </a:prstGeom>
          </p:spPr>
          <p:txBody>
            <a:bodyPr lIns="50800" tIns="50800" rIns="50800" bIns="50800" rtlCol="0" anchor="ctr"/>
            <a:lstStyle/>
            <a:p>
              <a:pPr algn="ctr">
                <a:lnSpc>
                  <a:spcPts val="1943"/>
                </a:lnSpc>
              </a:pPr>
              <a:endParaRPr/>
            </a:p>
          </p:txBody>
        </p:sp>
      </p:grpSp>
      <p:sp>
        <p:nvSpPr>
          <p:cNvPr id="42" name="TextBox 42"/>
          <p:cNvSpPr txBox="1"/>
          <p:nvPr/>
        </p:nvSpPr>
        <p:spPr>
          <a:xfrm>
            <a:off x="281495" y="10056602"/>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7896" y="-411665"/>
            <a:ext cx="591792" cy="4252500"/>
            <a:chOff x="0" y="0"/>
            <a:chExt cx="377040" cy="2709333"/>
          </a:xfrm>
        </p:grpSpPr>
        <p:sp>
          <p:nvSpPr>
            <p:cNvPr id="3" name="Freeform 3"/>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FB6405"/>
            </a:solidFill>
          </p:spPr>
          <p:txBody>
            <a:bodyPr/>
            <a:lstStyle/>
            <a:p>
              <a:endParaRPr lang="fr-FR"/>
            </a:p>
          </p:txBody>
        </p:sp>
        <p:sp>
          <p:nvSpPr>
            <p:cNvPr id="4" name="TextBox 4"/>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5" name="Group 5"/>
          <p:cNvGrpSpPr/>
          <p:nvPr/>
        </p:nvGrpSpPr>
        <p:grpSpPr>
          <a:xfrm>
            <a:off x="-765393" y="-8503"/>
            <a:ext cx="10076750" cy="817742"/>
            <a:chOff x="0" y="0"/>
            <a:chExt cx="6420053" cy="520996"/>
          </a:xfrm>
        </p:grpSpPr>
        <p:sp>
          <p:nvSpPr>
            <p:cNvPr id="6" name="Freeform 6"/>
            <p:cNvSpPr/>
            <p:nvPr/>
          </p:nvSpPr>
          <p:spPr>
            <a:xfrm>
              <a:off x="0" y="0"/>
              <a:ext cx="6420053" cy="520996"/>
            </a:xfrm>
            <a:custGeom>
              <a:avLst/>
              <a:gdLst/>
              <a:ahLst/>
              <a:cxnLst/>
              <a:rect l="l" t="t" r="r" b="b"/>
              <a:pathLst>
                <a:path w="6420053" h="520996">
                  <a:moveTo>
                    <a:pt x="0" y="0"/>
                  </a:moveTo>
                  <a:lnTo>
                    <a:pt x="6420053" y="0"/>
                  </a:lnTo>
                  <a:lnTo>
                    <a:pt x="6420053" y="520996"/>
                  </a:lnTo>
                  <a:lnTo>
                    <a:pt x="0" y="520996"/>
                  </a:lnTo>
                  <a:close/>
                </a:path>
              </a:pathLst>
            </a:custGeom>
            <a:solidFill>
              <a:srgbClr val="591966"/>
            </a:solidFill>
          </p:spPr>
          <p:txBody>
            <a:bodyPr/>
            <a:lstStyle/>
            <a:p>
              <a:endParaRPr lang="fr-FR"/>
            </a:p>
          </p:txBody>
        </p:sp>
        <p:sp>
          <p:nvSpPr>
            <p:cNvPr id="7" name="TextBox 7"/>
            <p:cNvSpPr txBox="1"/>
            <p:nvPr/>
          </p:nvSpPr>
          <p:spPr>
            <a:xfrm>
              <a:off x="0" y="-38100"/>
              <a:ext cx="6420053" cy="559096"/>
            </a:xfrm>
            <a:prstGeom prst="rect">
              <a:avLst/>
            </a:prstGeom>
          </p:spPr>
          <p:txBody>
            <a:bodyPr lIns="21000" tIns="21000" rIns="21000" bIns="21000" rtlCol="0" anchor="ctr"/>
            <a:lstStyle/>
            <a:p>
              <a:pPr algn="ctr">
                <a:lnSpc>
                  <a:spcPts val="1099"/>
                </a:lnSpc>
              </a:pPr>
              <a:endParaRPr/>
            </a:p>
          </p:txBody>
        </p:sp>
      </p:grpSp>
      <p:grpSp>
        <p:nvGrpSpPr>
          <p:cNvPr id="8" name="Group 8"/>
          <p:cNvGrpSpPr/>
          <p:nvPr/>
        </p:nvGrpSpPr>
        <p:grpSpPr>
          <a:xfrm>
            <a:off x="-201573" y="0"/>
            <a:ext cx="591792" cy="3840835"/>
            <a:chOff x="0" y="0"/>
            <a:chExt cx="377040" cy="2447055"/>
          </a:xfrm>
        </p:grpSpPr>
        <p:sp>
          <p:nvSpPr>
            <p:cNvPr id="9" name="Freeform 9"/>
            <p:cNvSpPr/>
            <p:nvPr/>
          </p:nvSpPr>
          <p:spPr>
            <a:xfrm>
              <a:off x="0" y="0"/>
              <a:ext cx="377040" cy="2447055"/>
            </a:xfrm>
            <a:custGeom>
              <a:avLst/>
              <a:gdLst/>
              <a:ahLst/>
              <a:cxnLst/>
              <a:rect l="l" t="t" r="r" b="b"/>
              <a:pathLst>
                <a:path w="377040" h="2447055">
                  <a:moveTo>
                    <a:pt x="0" y="0"/>
                  </a:moveTo>
                  <a:lnTo>
                    <a:pt x="377040" y="0"/>
                  </a:lnTo>
                  <a:lnTo>
                    <a:pt x="377040" y="2447055"/>
                  </a:lnTo>
                  <a:lnTo>
                    <a:pt x="0" y="2447055"/>
                  </a:lnTo>
                  <a:close/>
                </a:path>
              </a:pathLst>
            </a:custGeom>
            <a:solidFill>
              <a:srgbClr val="FB6405"/>
            </a:solidFill>
          </p:spPr>
          <p:txBody>
            <a:bodyPr/>
            <a:lstStyle/>
            <a:p>
              <a:endParaRPr lang="fr-FR"/>
            </a:p>
          </p:txBody>
        </p:sp>
        <p:sp>
          <p:nvSpPr>
            <p:cNvPr id="10" name="TextBox 10"/>
            <p:cNvSpPr txBox="1"/>
            <p:nvPr/>
          </p:nvSpPr>
          <p:spPr>
            <a:xfrm>
              <a:off x="0" y="-38100"/>
              <a:ext cx="377040" cy="2485155"/>
            </a:xfrm>
            <a:prstGeom prst="rect">
              <a:avLst/>
            </a:prstGeom>
          </p:spPr>
          <p:txBody>
            <a:bodyPr lIns="21000" tIns="21000" rIns="21000" bIns="21000" rtlCol="0" anchor="ctr"/>
            <a:lstStyle/>
            <a:p>
              <a:pPr algn="ctr">
                <a:lnSpc>
                  <a:spcPts val="1099"/>
                </a:lnSpc>
              </a:pPr>
              <a:endParaRPr/>
            </a:p>
          </p:txBody>
        </p:sp>
      </p:grpSp>
      <p:grpSp>
        <p:nvGrpSpPr>
          <p:cNvPr id="11" name="Group 11"/>
          <p:cNvGrpSpPr/>
          <p:nvPr/>
        </p:nvGrpSpPr>
        <p:grpSpPr>
          <a:xfrm>
            <a:off x="108000" y="135647"/>
            <a:ext cx="3944791" cy="529442"/>
            <a:chOff x="0" y="0"/>
            <a:chExt cx="5259722" cy="705923"/>
          </a:xfrm>
        </p:grpSpPr>
        <p:sp>
          <p:nvSpPr>
            <p:cNvPr id="12" name="TextBox 12"/>
            <p:cNvSpPr txBox="1"/>
            <p:nvPr/>
          </p:nvSpPr>
          <p:spPr>
            <a:xfrm>
              <a:off x="976983" y="187139"/>
              <a:ext cx="4282739" cy="518784"/>
            </a:xfrm>
            <a:prstGeom prst="rect">
              <a:avLst/>
            </a:prstGeom>
          </p:spPr>
          <p:txBody>
            <a:bodyPr lIns="0" tIns="0" rIns="0" bIns="0" rtlCol="0" anchor="t">
              <a:spAutoFit/>
            </a:bodyPr>
            <a:lstStyle/>
            <a:p>
              <a:pPr marL="0" lvl="0" indent="0" algn="l">
                <a:lnSpc>
                  <a:spcPts val="2651"/>
                </a:lnSpc>
              </a:pPr>
              <a:r>
                <a:rPr lang="en-US" sz="2246" b="1" spc="-44">
                  <a:solidFill>
                    <a:srgbClr val="FFFFFF"/>
                  </a:solidFill>
                  <a:latin typeface="Agrandir Bold"/>
                  <a:ea typeface="Agrandir Bold"/>
                  <a:cs typeface="Agrandir Bold"/>
                  <a:sym typeface="Agrandir Bold"/>
                </a:rPr>
                <a:t>Accompagner chacune</a:t>
              </a:r>
            </a:p>
          </p:txBody>
        </p:sp>
        <p:grpSp>
          <p:nvGrpSpPr>
            <p:cNvPr id="13" name="Group 13"/>
            <p:cNvGrpSpPr/>
            <p:nvPr/>
          </p:nvGrpSpPr>
          <p:grpSpPr>
            <a:xfrm>
              <a:off x="479420" y="614182"/>
              <a:ext cx="359831" cy="63500"/>
              <a:chOff x="0" y="0"/>
              <a:chExt cx="171941" cy="30343"/>
            </a:xfrm>
          </p:grpSpPr>
          <p:sp>
            <p:nvSpPr>
              <p:cNvPr id="14" name="Freeform 14"/>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FB6405"/>
              </a:solidFill>
            </p:spPr>
            <p:txBody>
              <a:bodyPr/>
              <a:lstStyle/>
              <a:p>
                <a:endParaRPr lang="fr-FR"/>
              </a:p>
            </p:txBody>
          </p:sp>
          <p:sp>
            <p:nvSpPr>
              <p:cNvPr id="15" name="TextBox 15"/>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6" name="TextBox 16"/>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FB6405"/>
                  </a:solidFill>
                  <a:latin typeface="Gotham Bold"/>
                  <a:ea typeface="Gotham Bold"/>
                  <a:cs typeface="Gotham Bold"/>
                  <a:sym typeface="Gotham Bold"/>
                </a:rPr>
                <a:t>3</a:t>
              </a:r>
            </a:p>
          </p:txBody>
        </p:sp>
      </p:grpSp>
      <p:grpSp>
        <p:nvGrpSpPr>
          <p:cNvPr id="17" name="Group 17"/>
          <p:cNvGrpSpPr/>
          <p:nvPr/>
        </p:nvGrpSpPr>
        <p:grpSpPr>
          <a:xfrm>
            <a:off x="232807" y="4317803"/>
            <a:ext cx="6571193" cy="4244340"/>
            <a:chOff x="0" y="0"/>
            <a:chExt cx="8761590" cy="5659120"/>
          </a:xfrm>
        </p:grpSpPr>
        <p:grpSp>
          <p:nvGrpSpPr>
            <p:cNvPr id="18" name="Group 18"/>
            <p:cNvGrpSpPr/>
            <p:nvPr/>
          </p:nvGrpSpPr>
          <p:grpSpPr>
            <a:xfrm>
              <a:off x="0" y="0"/>
              <a:ext cx="8761590" cy="5659120"/>
              <a:chOff x="0" y="0"/>
              <a:chExt cx="2354967" cy="1521076"/>
            </a:xfrm>
          </p:grpSpPr>
          <p:sp>
            <p:nvSpPr>
              <p:cNvPr id="19" name="Freeform 19"/>
              <p:cNvSpPr/>
              <p:nvPr/>
            </p:nvSpPr>
            <p:spPr>
              <a:xfrm>
                <a:off x="0" y="0"/>
                <a:ext cx="2354967" cy="1521076"/>
              </a:xfrm>
              <a:custGeom>
                <a:avLst/>
                <a:gdLst/>
                <a:ahLst/>
                <a:cxnLst/>
                <a:rect l="l" t="t" r="r" b="b"/>
                <a:pathLst>
                  <a:path w="2354967" h="1521076">
                    <a:moveTo>
                      <a:pt x="0" y="0"/>
                    </a:moveTo>
                    <a:lnTo>
                      <a:pt x="2354967" y="0"/>
                    </a:lnTo>
                    <a:lnTo>
                      <a:pt x="2354967" y="1521076"/>
                    </a:lnTo>
                    <a:lnTo>
                      <a:pt x="0" y="1521076"/>
                    </a:lnTo>
                    <a:close/>
                  </a:path>
                </a:pathLst>
              </a:custGeom>
              <a:solidFill>
                <a:srgbClr val="FB6405">
                  <a:alpha val="11765"/>
                </a:srgbClr>
              </a:solidFill>
            </p:spPr>
            <p:txBody>
              <a:bodyPr/>
              <a:lstStyle/>
              <a:p>
                <a:endParaRPr lang="fr-FR"/>
              </a:p>
            </p:txBody>
          </p:sp>
          <p:sp>
            <p:nvSpPr>
              <p:cNvPr id="20" name="TextBox 20"/>
              <p:cNvSpPr txBox="1"/>
              <p:nvPr/>
            </p:nvSpPr>
            <p:spPr>
              <a:xfrm>
                <a:off x="0" y="-38100"/>
                <a:ext cx="2354967" cy="1559176"/>
              </a:xfrm>
              <a:prstGeom prst="rect">
                <a:avLst/>
              </a:prstGeom>
            </p:spPr>
            <p:txBody>
              <a:bodyPr lIns="50800" tIns="50800" rIns="50800" bIns="50800" rtlCol="0" anchor="ctr"/>
              <a:lstStyle/>
              <a:p>
                <a:pPr algn="ctr">
                  <a:lnSpc>
                    <a:spcPts val="1943"/>
                  </a:lnSpc>
                </a:pPr>
                <a:endParaRPr/>
              </a:p>
            </p:txBody>
          </p:sp>
        </p:grpSp>
        <p:sp>
          <p:nvSpPr>
            <p:cNvPr id="21" name="TextBox 21"/>
            <p:cNvSpPr txBox="1"/>
            <p:nvPr/>
          </p:nvSpPr>
          <p:spPr>
            <a:xfrm>
              <a:off x="208092" y="-19050"/>
              <a:ext cx="8464311" cy="5678170"/>
            </a:xfrm>
            <a:prstGeom prst="rect">
              <a:avLst/>
            </a:prstGeom>
          </p:spPr>
          <p:txBody>
            <a:bodyPr lIns="0" tIns="0" rIns="0" bIns="0" rtlCol="0" anchor="t">
              <a:spAutoFit/>
            </a:bodyPr>
            <a:lstStyle/>
            <a:p>
              <a:pPr algn="just">
                <a:lnSpc>
                  <a:spcPts val="1260"/>
                </a:lnSpc>
              </a:pPr>
              <a:r>
                <a:rPr lang="en-US" sz="900">
                  <a:solidFill>
                    <a:srgbClr val="000000"/>
                  </a:solidFill>
                  <a:latin typeface="Gotham"/>
                  <a:ea typeface="Gotham"/>
                  <a:cs typeface="Gotham"/>
                  <a:sym typeface="Gotham"/>
                </a:rPr>
                <a:t>Ce matin-là, nous sommes dans la salle d’audience de la CNDA à Lyon. Mme N est assise au premier rang, entre l’interprète et son avocate. Dans le dernier temps de préparation que nous avons eu avant l’audience, nous avions relu ensemble les notes d’entretien de l’OFPRA qui commençait ainsi : comprenez-vous l’interprète ? A cette question, Madame N avait répondu non et l’officier de protection avait conclu en indiquant que l’entretient se déroulerait donc en français et que l’interprète interviendrait en cas de besoin. Madame, illettrée et fragile francophone, n’avait osé contredire cette proposition.A la première question posée par le président d’audience, Madame répond et écoute attentivement la traduction de ses propos. Mais avant même la fin elle s’exclame : « non ! ». L’interprète venait de traduire l’inverse de ce que Madame avait dit. Il faut beaucoup de courage face aux juges, avec une interprète plus âgée, pour clamer ce non. Il faut beaucoup de travail en amont pour le rendre possible.</a:t>
              </a:r>
            </a:p>
            <a:p>
              <a:pPr algn="just">
                <a:lnSpc>
                  <a:spcPts val="1260"/>
                </a:lnSpc>
              </a:pPr>
              <a:r>
                <a:rPr lang="en-US" sz="900">
                  <a:solidFill>
                    <a:srgbClr val="000000"/>
                  </a:solidFill>
                  <a:latin typeface="Gotham"/>
                  <a:ea typeface="Gotham"/>
                  <a:cs typeface="Gotham"/>
                  <a:sym typeface="Gotham"/>
                </a:rPr>
                <a:t>Ce travail d’écoute, de décodage, de partage autour de différentes interprétations possibles d’un geste, d’un regard, d’une parole… prend du temps, et ce temps est essentiel, mais pas toujours suffisant. Il y a aussi les questions incomprises parce que trop éloignées de la réalité : ainsi de cette question posée à une femme qui avait trouvé un travail sur un marché dans une métropole d’Afrique, en échange duquel elle avait le droit de dormir dans le stand et recevait de quoi se nourrir.</a:t>
              </a:r>
            </a:p>
            <a:p>
              <a:pPr algn="just">
                <a:lnSpc>
                  <a:spcPts val="1260"/>
                </a:lnSpc>
              </a:pPr>
              <a:r>
                <a:rPr lang="en-US" sz="900">
                  <a:solidFill>
                    <a:srgbClr val="000000"/>
                  </a:solidFill>
                  <a:latin typeface="Gotham"/>
                  <a:ea typeface="Gotham"/>
                  <a:cs typeface="Gotham"/>
                  <a:sym typeface="Gotham"/>
                </a:rPr>
                <a:t>Le juge : « Vous trouviez ça juste ? Combien d’heures travailliez-vous pour cette dame ?</a:t>
              </a:r>
            </a:p>
            <a:p>
              <a:pPr algn="just">
                <a:lnSpc>
                  <a:spcPts val="1260"/>
                </a:lnSpc>
              </a:pPr>
              <a:r>
                <a:rPr lang="en-US" sz="900">
                  <a:solidFill>
                    <a:srgbClr val="000000"/>
                  </a:solidFill>
                  <a:latin typeface="Gotham"/>
                  <a:ea typeface="Gotham"/>
                  <a:cs typeface="Gotham"/>
                  <a:sym typeface="Gotham"/>
                </a:rPr>
                <a:t>La dame : Comme je n’avais rien je n’avais pas le choix. J’étais un peu en sécurité et j’avais à manger, avant à mon arrivée dans la capitale je mangeais dans les poubelles.</a:t>
              </a:r>
            </a:p>
            <a:p>
              <a:pPr algn="just">
                <a:lnSpc>
                  <a:spcPts val="1260"/>
                </a:lnSpc>
              </a:pPr>
              <a:r>
                <a:rPr lang="en-US" sz="900">
                  <a:solidFill>
                    <a:srgbClr val="000000"/>
                  </a:solidFill>
                  <a:latin typeface="Gotham"/>
                  <a:ea typeface="Gotham"/>
                  <a:cs typeface="Gotham"/>
                  <a:sym typeface="Gotham"/>
                </a:rPr>
                <a:t>Le juge : Pour vous c’était un accord correct ? »</a:t>
              </a:r>
            </a:p>
            <a:p>
              <a:pPr algn="just">
                <a:lnSpc>
                  <a:spcPts val="1260"/>
                </a:lnSpc>
              </a:pPr>
              <a:r>
                <a:rPr lang="en-US" sz="900">
                  <a:solidFill>
                    <a:srgbClr val="000000"/>
                  </a:solidFill>
                  <a:latin typeface="Gotham"/>
                  <a:ea typeface="Gotham"/>
                  <a:cs typeface="Gotham"/>
                  <a:sym typeface="Gotham"/>
                </a:rPr>
                <a:t>Madame explique que suite à son accouchement (des suites d’un viol), la commerçante lui fait comprendre que deux bouches à nourrir c’est trop, alors elle décide de partir et laisse son bébé à cette femme.</a:t>
              </a:r>
            </a:p>
            <a:p>
              <a:pPr algn="just">
                <a:lnSpc>
                  <a:spcPts val="1260"/>
                </a:lnSpc>
              </a:pPr>
              <a:r>
                <a:rPr lang="en-US" sz="900">
                  <a:solidFill>
                    <a:srgbClr val="000000"/>
                  </a:solidFill>
                  <a:latin typeface="Gotham"/>
                  <a:ea typeface="Gotham"/>
                  <a:cs typeface="Gotham"/>
                  <a:sym typeface="Gotham"/>
                </a:rPr>
                <a:t>Le juge : « Donc ce qui déclenche votre départ, c’est le peu d’assistance de cette dame quand votre fille est malade ? Or vous partez sans elle. Je ne comprends pas bien la logique Madame, au-delà de toute considération morale, qui n’a pas sa place là bien sûr.</a:t>
              </a:r>
            </a:p>
            <a:p>
              <a:pPr algn="just">
                <a:lnSpc>
                  <a:spcPts val="1260"/>
                </a:lnSpc>
              </a:pPr>
              <a:r>
                <a:rPr lang="en-US" sz="900">
                  <a:solidFill>
                    <a:srgbClr val="000000"/>
                  </a:solidFill>
                  <a:latin typeface="Gotham"/>
                  <a:ea typeface="Gotham"/>
                  <a:cs typeface="Gotham"/>
                  <a:sym typeface="Gotham"/>
                </a:rPr>
                <a:t>La dame : je n’avais pas le choix. »</a:t>
              </a:r>
            </a:p>
            <a:p>
              <a:pPr algn="just">
                <a:lnSpc>
                  <a:spcPts val="1260"/>
                </a:lnSpc>
              </a:pPr>
              <a:r>
                <a:rPr lang="en-US" sz="900">
                  <a:solidFill>
                    <a:srgbClr val="000000"/>
                  </a:solidFill>
                  <a:latin typeface="Gotham"/>
                  <a:ea typeface="Gotham"/>
                  <a:cs typeface="Gotham"/>
                  <a:sym typeface="Gotham"/>
                </a:rPr>
                <a:t>Trois semaines après l’audience, Madame N est déboutée de sa demande d’asile. Elle n’a jamais été hébergée. Elle est enceinte.</a:t>
              </a:r>
            </a:p>
            <a:p>
              <a:pPr algn="just">
                <a:lnSpc>
                  <a:spcPts val="1260"/>
                </a:lnSpc>
              </a:pPr>
              <a:endParaRPr lang="en-US" sz="900">
                <a:solidFill>
                  <a:srgbClr val="000000"/>
                </a:solidFill>
                <a:latin typeface="Gotham"/>
                <a:ea typeface="Gotham"/>
                <a:cs typeface="Gotham"/>
                <a:sym typeface="Gotham"/>
              </a:endParaRPr>
            </a:p>
          </p:txBody>
        </p:sp>
      </p:grpSp>
      <p:grpSp>
        <p:nvGrpSpPr>
          <p:cNvPr id="22" name="Group 22"/>
          <p:cNvGrpSpPr/>
          <p:nvPr/>
        </p:nvGrpSpPr>
        <p:grpSpPr>
          <a:xfrm>
            <a:off x="5517524" y="8562143"/>
            <a:ext cx="1716340" cy="1716340"/>
            <a:chOff x="0" y="0"/>
            <a:chExt cx="12700000" cy="12700000"/>
          </a:xfrm>
        </p:grpSpPr>
        <p:sp>
          <p:nvSpPr>
            <p:cNvPr id="23" name="Freeform 23"/>
            <p:cNvSpPr/>
            <p:nvPr/>
          </p:nvSpPr>
          <p:spPr>
            <a:xfrm>
              <a:off x="125908" y="857250"/>
              <a:ext cx="12396490" cy="11506076"/>
            </a:xfrm>
            <a:custGeom>
              <a:avLst/>
              <a:gdLst/>
              <a:ahLst/>
              <a:cxnLst/>
              <a:rect l="l" t="t" r="r" b="b"/>
              <a:pathLst>
                <a:path w="12396490" h="11506076">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2"/>
              <a:stretch>
                <a:fillRect l="-19656" r="-19656"/>
              </a:stretch>
            </a:blipFill>
          </p:spPr>
          <p:txBody>
            <a:bodyPr/>
            <a:lstStyle/>
            <a:p>
              <a:endParaRPr lang="fr-FR"/>
            </a:p>
          </p:txBody>
        </p:sp>
      </p:grpSp>
      <p:sp>
        <p:nvSpPr>
          <p:cNvPr id="24" name="TextBox 24"/>
          <p:cNvSpPr txBox="1"/>
          <p:nvPr/>
        </p:nvSpPr>
        <p:spPr>
          <a:xfrm>
            <a:off x="649252" y="949045"/>
            <a:ext cx="6584611" cy="2891790"/>
          </a:xfrm>
          <a:prstGeom prst="rect">
            <a:avLst/>
          </a:prstGeom>
        </p:spPr>
        <p:txBody>
          <a:bodyPr lIns="0" tIns="0" rIns="0" bIns="0" rtlCol="0" anchor="t">
            <a:spAutoFit/>
          </a:bodyPr>
          <a:lstStyle/>
          <a:p>
            <a:pPr algn="just">
              <a:lnSpc>
                <a:spcPts val="1260"/>
              </a:lnSpc>
            </a:pPr>
            <a:endParaRPr/>
          </a:p>
          <a:p>
            <a:pPr marL="194310" lvl="1" indent="-97155" algn="l">
              <a:lnSpc>
                <a:spcPts val="1260"/>
              </a:lnSpc>
              <a:buFont typeface="Arial"/>
              <a:buChar char="•"/>
            </a:pPr>
            <a:r>
              <a:rPr lang="en-US" sz="900" b="1">
                <a:solidFill>
                  <a:srgbClr val="591966"/>
                </a:solidFill>
                <a:latin typeface="Gotham Bold"/>
                <a:ea typeface="Gotham Bold"/>
                <a:cs typeface="Gotham Bold"/>
                <a:sym typeface="Gotham Bold"/>
              </a:rPr>
              <a:t>Situation administrative des femmes</a:t>
            </a:r>
          </a:p>
          <a:p>
            <a:pPr algn="just">
              <a:lnSpc>
                <a:spcPts val="1260"/>
              </a:lnSpc>
            </a:pPr>
            <a:r>
              <a:rPr lang="en-US" sz="900">
                <a:solidFill>
                  <a:srgbClr val="000000"/>
                </a:solidFill>
                <a:latin typeface="Gotham"/>
                <a:ea typeface="Gotham"/>
                <a:cs typeface="Gotham"/>
                <a:sym typeface="Gotham"/>
              </a:rPr>
              <a:t>L’accompagnement consiste également à consacrer du temps à écouter et à questionner sur les raisons de l’exil pour renseigner une demande d’asile. 41% des femmes que nous avons accompagnées étaient en demande d’asile en 2025. Nous ne sommes pas en capacité d’accompagner la totalité de ces femmes dans l’établissement de leur récit, aussi, privilégions-nous celles qui ne sont pas hébergées dans le cadre du dispositif national d’asile (DNA) et ne bénéficie donc pas d’un accompagnement dédié.</a:t>
            </a:r>
          </a:p>
          <a:p>
            <a:pPr algn="just">
              <a:lnSpc>
                <a:spcPts val="1260"/>
              </a:lnSpc>
            </a:pPr>
            <a:r>
              <a:rPr lang="en-US" sz="900">
                <a:solidFill>
                  <a:srgbClr val="000000"/>
                </a:solidFill>
                <a:latin typeface="Gotham"/>
                <a:ea typeface="Gotham"/>
                <a:cs typeface="Gotham"/>
                <a:sym typeface="Gotham"/>
              </a:rPr>
              <a:t>Dire le pire et le circonstancier suffisamment pour justifier la personnalisation de la demande : le sujet que je suis craint pour sa vie, le sujet que je suis a vécu des traitements inhumains et dégradants.</a:t>
            </a:r>
          </a:p>
          <a:p>
            <a:pPr algn="just">
              <a:lnSpc>
                <a:spcPts val="1260"/>
              </a:lnSpc>
            </a:pPr>
            <a:r>
              <a:rPr lang="en-US" sz="900">
                <a:solidFill>
                  <a:srgbClr val="000000"/>
                </a:solidFill>
                <a:latin typeface="Gotham"/>
                <a:ea typeface="Gotham"/>
                <a:cs typeface="Gotham"/>
                <a:sym typeface="Gotham"/>
              </a:rPr>
              <a:t>De plus en plus, il faut donner force détails afin de convaincre dans un moment où la persécution devient banale, où trop souvent une histoire chasse l’autre, où l’on s’habitue parfois à ces récits de mariage forcé, de violences familiales… Ce « on » est parfois dans le bureau les jours de trop-plein où les récits de l’horreur deviennent trop insoutenables, ce « on » est aussi dans les bureaux de l’OFPRA ou dans les salles d’audience de la CNDA, où là aussi peut-être certaines audiences sont trop pleines pour être audibles d’un bout à l’autre.</a:t>
            </a:r>
          </a:p>
          <a:p>
            <a:pPr algn="just">
              <a:lnSpc>
                <a:spcPts val="1260"/>
              </a:lnSpc>
              <a:spcBef>
                <a:spcPct val="0"/>
              </a:spcBef>
            </a:pPr>
            <a:r>
              <a:rPr lang="en-US" sz="900">
                <a:solidFill>
                  <a:srgbClr val="000000"/>
                </a:solidFill>
                <a:latin typeface="Gotham"/>
                <a:ea typeface="Gotham"/>
                <a:cs typeface="Gotham"/>
                <a:sym typeface="Gotham"/>
              </a:rPr>
              <a:t>Dans cette préparation aux auditions, il est nécessaire de décrypter les singularités culturelles qui peuvent desservir. Il y a là une histoire de regard. C’est important le regard, ça peut dire des choses que la voix tait. Un regard fuyant c’est déjà une mise en doute, ici, mais ailleurs, cela peut être une marque de respect. S’autoriser à questionner, à signaler une erreur de traduction, cela ne va pas de soi, et c’est un long travail de pédagogie et de re-légitimation à faire pour qu’une femme s’autorise le jour J à rectifier par exemple une erreur d’interprétariat.</a:t>
            </a:r>
          </a:p>
        </p:txBody>
      </p:sp>
      <p:sp>
        <p:nvSpPr>
          <p:cNvPr id="25" name="TextBox 25"/>
          <p:cNvSpPr txBox="1"/>
          <p:nvPr/>
        </p:nvSpPr>
        <p:spPr>
          <a:xfrm>
            <a:off x="258640" y="9986987"/>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1573" y="0"/>
            <a:ext cx="591792" cy="4252500"/>
            <a:chOff x="0" y="0"/>
            <a:chExt cx="377040" cy="2709333"/>
          </a:xfrm>
        </p:grpSpPr>
        <p:sp>
          <p:nvSpPr>
            <p:cNvPr id="3" name="Freeform 3"/>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FB6405"/>
            </a:solidFill>
          </p:spPr>
          <p:txBody>
            <a:bodyPr/>
            <a:lstStyle/>
            <a:p>
              <a:endParaRPr lang="fr-FR"/>
            </a:p>
          </p:txBody>
        </p:sp>
        <p:sp>
          <p:nvSpPr>
            <p:cNvPr id="4" name="TextBox 4"/>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5" name="Group 5"/>
          <p:cNvGrpSpPr/>
          <p:nvPr/>
        </p:nvGrpSpPr>
        <p:grpSpPr>
          <a:xfrm>
            <a:off x="-765393" y="-8503"/>
            <a:ext cx="10076750" cy="817742"/>
            <a:chOff x="0" y="0"/>
            <a:chExt cx="6420053" cy="520996"/>
          </a:xfrm>
        </p:grpSpPr>
        <p:sp>
          <p:nvSpPr>
            <p:cNvPr id="6" name="Freeform 6"/>
            <p:cNvSpPr/>
            <p:nvPr/>
          </p:nvSpPr>
          <p:spPr>
            <a:xfrm>
              <a:off x="0" y="0"/>
              <a:ext cx="6420053" cy="520996"/>
            </a:xfrm>
            <a:custGeom>
              <a:avLst/>
              <a:gdLst/>
              <a:ahLst/>
              <a:cxnLst/>
              <a:rect l="l" t="t" r="r" b="b"/>
              <a:pathLst>
                <a:path w="6420053" h="520996">
                  <a:moveTo>
                    <a:pt x="0" y="0"/>
                  </a:moveTo>
                  <a:lnTo>
                    <a:pt x="6420053" y="0"/>
                  </a:lnTo>
                  <a:lnTo>
                    <a:pt x="6420053" y="520996"/>
                  </a:lnTo>
                  <a:lnTo>
                    <a:pt x="0" y="520996"/>
                  </a:lnTo>
                  <a:close/>
                </a:path>
              </a:pathLst>
            </a:custGeom>
            <a:solidFill>
              <a:srgbClr val="591966"/>
            </a:solidFill>
          </p:spPr>
          <p:txBody>
            <a:bodyPr/>
            <a:lstStyle/>
            <a:p>
              <a:endParaRPr lang="fr-FR"/>
            </a:p>
          </p:txBody>
        </p:sp>
        <p:sp>
          <p:nvSpPr>
            <p:cNvPr id="7" name="TextBox 7"/>
            <p:cNvSpPr txBox="1"/>
            <p:nvPr/>
          </p:nvSpPr>
          <p:spPr>
            <a:xfrm>
              <a:off x="0" y="-38100"/>
              <a:ext cx="6420053" cy="559096"/>
            </a:xfrm>
            <a:prstGeom prst="rect">
              <a:avLst/>
            </a:prstGeom>
          </p:spPr>
          <p:txBody>
            <a:bodyPr lIns="21000" tIns="21000" rIns="21000" bIns="21000" rtlCol="0" anchor="ctr"/>
            <a:lstStyle/>
            <a:p>
              <a:pPr algn="ctr">
                <a:lnSpc>
                  <a:spcPts val="1099"/>
                </a:lnSpc>
              </a:pPr>
              <a:endParaRPr/>
            </a:p>
          </p:txBody>
        </p:sp>
      </p:grpSp>
      <p:grpSp>
        <p:nvGrpSpPr>
          <p:cNvPr id="8" name="Group 8"/>
          <p:cNvGrpSpPr/>
          <p:nvPr/>
        </p:nvGrpSpPr>
        <p:grpSpPr>
          <a:xfrm>
            <a:off x="-201573" y="0"/>
            <a:ext cx="591792" cy="4252500"/>
            <a:chOff x="0" y="0"/>
            <a:chExt cx="377040" cy="2709333"/>
          </a:xfrm>
        </p:grpSpPr>
        <p:sp>
          <p:nvSpPr>
            <p:cNvPr id="9" name="Freeform 9"/>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FB6405"/>
            </a:solidFill>
          </p:spPr>
          <p:txBody>
            <a:bodyPr/>
            <a:lstStyle/>
            <a:p>
              <a:endParaRPr lang="fr-FR"/>
            </a:p>
          </p:txBody>
        </p:sp>
        <p:sp>
          <p:nvSpPr>
            <p:cNvPr id="10" name="TextBox 10"/>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11" name="Group 11"/>
          <p:cNvGrpSpPr/>
          <p:nvPr/>
        </p:nvGrpSpPr>
        <p:grpSpPr>
          <a:xfrm>
            <a:off x="108000" y="135647"/>
            <a:ext cx="3944791" cy="529442"/>
            <a:chOff x="0" y="0"/>
            <a:chExt cx="5259722" cy="705923"/>
          </a:xfrm>
        </p:grpSpPr>
        <p:sp>
          <p:nvSpPr>
            <p:cNvPr id="12" name="TextBox 12"/>
            <p:cNvSpPr txBox="1"/>
            <p:nvPr/>
          </p:nvSpPr>
          <p:spPr>
            <a:xfrm>
              <a:off x="976983" y="187139"/>
              <a:ext cx="4282739" cy="518784"/>
            </a:xfrm>
            <a:prstGeom prst="rect">
              <a:avLst/>
            </a:prstGeom>
          </p:spPr>
          <p:txBody>
            <a:bodyPr lIns="0" tIns="0" rIns="0" bIns="0" rtlCol="0" anchor="t">
              <a:spAutoFit/>
            </a:bodyPr>
            <a:lstStyle/>
            <a:p>
              <a:pPr marL="0" lvl="0" indent="0" algn="l">
                <a:lnSpc>
                  <a:spcPts val="2651"/>
                </a:lnSpc>
              </a:pPr>
              <a:r>
                <a:rPr lang="en-US" sz="2246" b="1" spc="-44">
                  <a:solidFill>
                    <a:srgbClr val="FFFFFF"/>
                  </a:solidFill>
                  <a:latin typeface="Agrandir Bold"/>
                  <a:ea typeface="Agrandir Bold"/>
                  <a:cs typeface="Agrandir Bold"/>
                  <a:sym typeface="Agrandir Bold"/>
                </a:rPr>
                <a:t>Accompagner chacune</a:t>
              </a:r>
            </a:p>
          </p:txBody>
        </p:sp>
        <p:grpSp>
          <p:nvGrpSpPr>
            <p:cNvPr id="13" name="Group 13"/>
            <p:cNvGrpSpPr/>
            <p:nvPr/>
          </p:nvGrpSpPr>
          <p:grpSpPr>
            <a:xfrm>
              <a:off x="479420" y="614182"/>
              <a:ext cx="359831" cy="63500"/>
              <a:chOff x="0" y="0"/>
              <a:chExt cx="171941" cy="30343"/>
            </a:xfrm>
          </p:grpSpPr>
          <p:sp>
            <p:nvSpPr>
              <p:cNvPr id="14" name="Freeform 14"/>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FB6405"/>
              </a:solidFill>
            </p:spPr>
            <p:txBody>
              <a:bodyPr/>
              <a:lstStyle/>
              <a:p>
                <a:endParaRPr lang="fr-FR"/>
              </a:p>
            </p:txBody>
          </p:sp>
          <p:sp>
            <p:nvSpPr>
              <p:cNvPr id="15" name="TextBox 15"/>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6" name="TextBox 16"/>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FB6405"/>
                  </a:solidFill>
                  <a:latin typeface="Gotham Bold"/>
                  <a:ea typeface="Gotham Bold"/>
                  <a:cs typeface="Gotham Bold"/>
                  <a:sym typeface="Gotham Bold"/>
                </a:rPr>
                <a:t>3</a:t>
              </a:r>
            </a:p>
          </p:txBody>
        </p:sp>
      </p:grpSp>
      <p:grpSp>
        <p:nvGrpSpPr>
          <p:cNvPr id="17" name="Group 17"/>
          <p:cNvGrpSpPr/>
          <p:nvPr/>
        </p:nvGrpSpPr>
        <p:grpSpPr>
          <a:xfrm>
            <a:off x="0" y="9582819"/>
            <a:ext cx="7696403" cy="1210267"/>
            <a:chOff x="0" y="0"/>
            <a:chExt cx="2884410" cy="453576"/>
          </a:xfrm>
        </p:grpSpPr>
        <p:sp>
          <p:nvSpPr>
            <p:cNvPr id="18" name="Freeform 18"/>
            <p:cNvSpPr/>
            <p:nvPr/>
          </p:nvSpPr>
          <p:spPr>
            <a:xfrm>
              <a:off x="0" y="0"/>
              <a:ext cx="2884410" cy="453576"/>
            </a:xfrm>
            <a:custGeom>
              <a:avLst/>
              <a:gdLst/>
              <a:ahLst/>
              <a:cxnLst/>
              <a:rect l="l" t="t" r="r" b="b"/>
              <a:pathLst>
                <a:path w="2884410" h="453576">
                  <a:moveTo>
                    <a:pt x="0" y="0"/>
                  </a:moveTo>
                  <a:lnTo>
                    <a:pt x="2884410" y="0"/>
                  </a:lnTo>
                  <a:lnTo>
                    <a:pt x="2884410" y="453576"/>
                  </a:lnTo>
                  <a:lnTo>
                    <a:pt x="0" y="453576"/>
                  </a:lnTo>
                  <a:close/>
                </a:path>
              </a:pathLst>
            </a:custGeom>
            <a:blipFill>
              <a:blip r:embed="rId2"/>
              <a:stretch>
                <a:fillRect t="-162240" b="-162240"/>
              </a:stretch>
            </a:blipFill>
          </p:spPr>
          <p:txBody>
            <a:bodyPr/>
            <a:lstStyle/>
            <a:p>
              <a:endParaRPr lang="fr-FR"/>
            </a:p>
          </p:txBody>
        </p:sp>
      </p:grpSp>
      <p:sp>
        <p:nvSpPr>
          <p:cNvPr id="19" name="TextBox 19"/>
          <p:cNvSpPr txBox="1"/>
          <p:nvPr/>
        </p:nvSpPr>
        <p:spPr>
          <a:xfrm>
            <a:off x="756000" y="4066971"/>
            <a:ext cx="6489609" cy="5644515"/>
          </a:xfrm>
          <a:prstGeom prst="rect">
            <a:avLst/>
          </a:prstGeom>
        </p:spPr>
        <p:txBody>
          <a:bodyPr lIns="0" tIns="0" rIns="0" bIns="0" rtlCol="0" anchor="t">
            <a:spAutoFit/>
          </a:bodyPr>
          <a:lstStyle/>
          <a:p>
            <a:pPr algn="just">
              <a:lnSpc>
                <a:spcPts val="1260"/>
              </a:lnSpc>
            </a:pPr>
            <a:r>
              <a:rPr lang="en-US" sz="900">
                <a:solidFill>
                  <a:srgbClr val="000000"/>
                </a:solidFill>
                <a:latin typeface="Gotham"/>
                <a:ea typeface="Gotham"/>
                <a:cs typeface="Gotham"/>
                <a:sym typeface="Gotham"/>
              </a:rPr>
              <a:t>L’accès aux droits, notamment les droits à l’assurance maladie, font aussi partie de ce premier accompagnement, celui qui vise à sécuriser le quotidien avant de pouvoir parler d’avenir. Deux constats ressortent de cette année d’accompagnement : des ruptures de droit plus fréquentes pour les bénéficiaires de l’AME (Aide Médicale de l’Etat) du fait notamment de demandes récurrentes de pièces complémentaires, et d’autre part, une difficulté pour des femmes dépourvues de titre de séjour mais qui occupent un emploi déclaré. Certaines ont un niveau de ressources supérieur au plafond de l’AME, cotisent à l’assurance maladie, mais ne sont pas éligibles à une protection car « trop riches » pour l’AME et trop sans-papiers pour la PUMA.</a:t>
            </a:r>
          </a:p>
          <a:p>
            <a:pPr algn="just">
              <a:lnSpc>
                <a:spcPts val="1260"/>
              </a:lnSpc>
            </a:pPr>
            <a:r>
              <a:rPr lang="en-US" sz="900">
                <a:solidFill>
                  <a:srgbClr val="000000"/>
                </a:solidFill>
                <a:latin typeface="Gotham"/>
                <a:ea typeface="Gotham"/>
                <a:cs typeface="Gotham"/>
                <a:sym typeface="Gotham"/>
              </a:rPr>
              <a:t>Dans le labyrinthe de la dématérialisation naît parfois une forme de souffrance, tant chez la personne accompagnée, qui se sent une fois de plus mise en situation d’infériorité, dépendante d’un tiers dans son accès aux droits, mais aussi chez l’accompagnante chez laquelle cela fait naître une sorte de « souffrance éthique » pour reprendre les termes de Jean-Philippe Pierron[1], c’est-à-dire une déstabilisation, une fragilisation liée à cette nouvelle organisation du travail, une absence de sens autant qu’une absence de lien.</a:t>
            </a:r>
          </a:p>
          <a:p>
            <a:pPr algn="just">
              <a:lnSpc>
                <a:spcPts val="1260"/>
              </a:lnSpc>
            </a:pPr>
            <a:endParaRPr lang="en-US" sz="900">
              <a:solidFill>
                <a:srgbClr val="000000"/>
              </a:solidFill>
              <a:latin typeface="Gotham"/>
              <a:ea typeface="Gotham"/>
              <a:cs typeface="Gotham"/>
              <a:sym typeface="Gotham"/>
            </a:endParaRPr>
          </a:p>
          <a:p>
            <a:pPr algn="just">
              <a:lnSpc>
                <a:spcPts val="1260"/>
              </a:lnSpc>
            </a:pPr>
            <a:r>
              <a:rPr lang="en-US" sz="900">
                <a:solidFill>
                  <a:srgbClr val="000000"/>
                </a:solidFill>
                <a:latin typeface="Gotham"/>
                <a:ea typeface="Gotham"/>
                <a:cs typeface="Gotham"/>
                <a:sym typeface="Gotham"/>
              </a:rPr>
              <a:t>Nous avons ouvert cette partie de notre rapport consacrée à l’accompagnement individuel avec Edgar Morin et nous la refermerons avec lui parce qu’il est des penseurs qui, par leurs apports, permettent un compagnonnage intellectuel qui se traduit aussi dans les gestes. L’année 2026 s’ouvre sur de nombreuses incertitudes, tant pour les femmes que nous accompagnons, que pour les structures associatives dont nous sommes. La fragilisation du tissu social, la mise en retrait des liens au profit de la machine, les replis identitaires et l’enfermement dans des cases, la fracturation sociale et l’agressivité qui en découle, la multiplication des contrôles au faciès dont témoignent les femmes, l’installation de la peur qui paralyse… Les mots d’Edgar Morin offrent une perspective : « L’heure d’une nouvelle résistance est venue. » A celle-ci, PasserElles Buissonnières veut prendre sa part, modeste, mais nécessaire aux côtés de celles qui nous rappellent chaque jour la force du collectif et l’inaliénable dignité de chacune et chacun de nous.</a:t>
            </a:r>
          </a:p>
          <a:p>
            <a:pPr algn="just">
              <a:lnSpc>
                <a:spcPts val="1260"/>
              </a:lnSpc>
            </a:pPr>
            <a:endParaRPr lang="en-US" sz="900">
              <a:solidFill>
                <a:srgbClr val="000000"/>
              </a:solidFill>
              <a:latin typeface="Gotham"/>
              <a:ea typeface="Gotham"/>
              <a:cs typeface="Gotham"/>
              <a:sym typeface="Gotham"/>
            </a:endParaRPr>
          </a:p>
          <a:p>
            <a:pPr algn="r">
              <a:lnSpc>
                <a:spcPts val="1330"/>
              </a:lnSpc>
            </a:pPr>
            <a:r>
              <a:rPr lang="en-US" sz="950">
                <a:solidFill>
                  <a:srgbClr val="000000"/>
                </a:solidFill>
                <a:latin typeface="Gotham"/>
                <a:ea typeface="Gotham"/>
                <a:cs typeface="Gotham"/>
                <a:sym typeface="Gotham"/>
              </a:rPr>
              <a:t>Marion Huissoud-Gachet</a:t>
            </a:r>
          </a:p>
          <a:p>
            <a:pPr algn="just">
              <a:lnSpc>
                <a:spcPts val="1260"/>
              </a:lnSpc>
            </a:pPr>
            <a:r>
              <a:rPr lang="en-US" sz="900">
                <a:solidFill>
                  <a:srgbClr val="000000"/>
                </a:solidFill>
                <a:latin typeface="Gotham"/>
                <a:ea typeface="Gotham"/>
                <a:cs typeface="Gotham"/>
                <a:sym typeface="Gotham"/>
              </a:rPr>
              <a:t> </a:t>
            </a:r>
          </a:p>
          <a:p>
            <a:pPr algn="just">
              <a:lnSpc>
                <a:spcPts val="1260"/>
              </a:lnSpc>
            </a:pPr>
            <a:endParaRPr lang="en-US" sz="900">
              <a:solidFill>
                <a:srgbClr val="000000"/>
              </a:solidFill>
              <a:latin typeface="Gotham"/>
              <a:ea typeface="Gotham"/>
              <a:cs typeface="Gotham"/>
              <a:sym typeface="Gotham"/>
            </a:endParaRPr>
          </a:p>
          <a:p>
            <a:pPr algn="just">
              <a:lnSpc>
                <a:spcPts val="1260"/>
              </a:lnSpc>
            </a:pPr>
            <a:endParaRPr lang="en-US" sz="900">
              <a:solidFill>
                <a:srgbClr val="000000"/>
              </a:solidFill>
              <a:latin typeface="Gotham"/>
              <a:ea typeface="Gotham"/>
              <a:cs typeface="Gotham"/>
              <a:sym typeface="Gotham"/>
            </a:endParaRPr>
          </a:p>
          <a:p>
            <a:pPr algn="just">
              <a:lnSpc>
                <a:spcPts val="1260"/>
              </a:lnSpc>
            </a:pPr>
            <a:endParaRPr lang="en-US" sz="900">
              <a:solidFill>
                <a:srgbClr val="000000"/>
              </a:solidFill>
              <a:latin typeface="Gotham"/>
              <a:ea typeface="Gotham"/>
              <a:cs typeface="Gotham"/>
              <a:sym typeface="Gotham"/>
            </a:endParaRPr>
          </a:p>
          <a:p>
            <a:pPr algn="just">
              <a:lnSpc>
                <a:spcPts val="1260"/>
              </a:lnSpc>
            </a:pPr>
            <a:endParaRPr lang="en-US" sz="900">
              <a:solidFill>
                <a:srgbClr val="000000"/>
              </a:solidFill>
              <a:latin typeface="Gotham"/>
              <a:ea typeface="Gotham"/>
              <a:cs typeface="Gotham"/>
              <a:sym typeface="Gotham"/>
            </a:endParaRPr>
          </a:p>
          <a:p>
            <a:pPr algn="just">
              <a:lnSpc>
                <a:spcPts val="1260"/>
              </a:lnSpc>
            </a:pPr>
            <a:endParaRPr lang="en-US" sz="900">
              <a:solidFill>
                <a:srgbClr val="000000"/>
              </a:solidFill>
              <a:latin typeface="Gotham"/>
              <a:ea typeface="Gotham"/>
              <a:cs typeface="Gotham"/>
              <a:sym typeface="Gotham"/>
            </a:endParaRPr>
          </a:p>
          <a:p>
            <a:pPr algn="just">
              <a:lnSpc>
                <a:spcPts val="1260"/>
              </a:lnSpc>
            </a:pPr>
            <a:endParaRPr lang="en-US" sz="900">
              <a:solidFill>
                <a:srgbClr val="000000"/>
              </a:solidFill>
              <a:latin typeface="Gotham"/>
              <a:ea typeface="Gotham"/>
              <a:cs typeface="Gotham"/>
              <a:sym typeface="Gotham"/>
            </a:endParaRPr>
          </a:p>
          <a:p>
            <a:pPr algn="just">
              <a:lnSpc>
                <a:spcPts val="1260"/>
              </a:lnSpc>
            </a:pPr>
            <a:endParaRPr lang="en-US" sz="900">
              <a:solidFill>
                <a:srgbClr val="000000"/>
              </a:solidFill>
              <a:latin typeface="Gotham"/>
              <a:ea typeface="Gotham"/>
              <a:cs typeface="Gotham"/>
              <a:sym typeface="Gotham"/>
            </a:endParaRPr>
          </a:p>
          <a:p>
            <a:pPr algn="just">
              <a:lnSpc>
                <a:spcPts val="1260"/>
              </a:lnSpc>
            </a:pPr>
            <a:r>
              <a:rPr lang="en-US" sz="900">
                <a:solidFill>
                  <a:srgbClr val="000000"/>
                </a:solidFill>
                <a:latin typeface="Gotham"/>
                <a:ea typeface="Gotham"/>
                <a:cs typeface="Gotham"/>
                <a:sym typeface="Gotham"/>
              </a:rPr>
              <a:t>[1]Jean-Philippe Pierron, professeur des universités en philosophie, Université de Bourgogne</a:t>
            </a:r>
          </a:p>
          <a:p>
            <a:pPr algn="just">
              <a:lnSpc>
                <a:spcPts val="1260"/>
              </a:lnSpc>
            </a:pPr>
            <a:endParaRPr lang="en-US" sz="900">
              <a:solidFill>
                <a:srgbClr val="000000"/>
              </a:solidFill>
              <a:latin typeface="Gotham"/>
              <a:ea typeface="Gotham"/>
              <a:cs typeface="Gotham"/>
              <a:sym typeface="Gotham"/>
            </a:endParaRPr>
          </a:p>
          <a:p>
            <a:pPr algn="just">
              <a:lnSpc>
                <a:spcPts val="1260"/>
              </a:lnSpc>
            </a:pPr>
            <a:endParaRPr lang="en-US" sz="900">
              <a:solidFill>
                <a:srgbClr val="000000"/>
              </a:solidFill>
              <a:latin typeface="Gotham"/>
              <a:ea typeface="Gotham"/>
              <a:cs typeface="Gotham"/>
              <a:sym typeface="Gotham"/>
            </a:endParaRPr>
          </a:p>
          <a:p>
            <a:pPr algn="just">
              <a:lnSpc>
                <a:spcPts val="1260"/>
              </a:lnSpc>
              <a:spcBef>
                <a:spcPct val="0"/>
              </a:spcBef>
            </a:pPr>
            <a:endParaRPr lang="en-US" sz="900">
              <a:solidFill>
                <a:srgbClr val="000000"/>
              </a:solidFill>
              <a:latin typeface="Gotham"/>
              <a:ea typeface="Gotham"/>
              <a:cs typeface="Gotham"/>
              <a:sym typeface="Gotham"/>
            </a:endParaRPr>
          </a:p>
        </p:txBody>
      </p:sp>
      <p:sp>
        <p:nvSpPr>
          <p:cNvPr id="20" name="TextBox 20"/>
          <p:cNvSpPr txBox="1"/>
          <p:nvPr/>
        </p:nvSpPr>
        <p:spPr>
          <a:xfrm>
            <a:off x="756000" y="1055910"/>
            <a:ext cx="6489609" cy="3044190"/>
          </a:xfrm>
          <a:prstGeom prst="rect">
            <a:avLst/>
          </a:prstGeom>
        </p:spPr>
        <p:txBody>
          <a:bodyPr lIns="0" tIns="0" rIns="0" bIns="0" rtlCol="0" anchor="t">
            <a:spAutoFit/>
          </a:bodyPr>
          <a:lstStyle/>
          <a:p>
            <a:pPr algn="just">
              <a:lnSpc>
                <a:spcPts val="1260"/>
              </a:lnSpc>
            </a:pPr>
            <a:r>
              <a:rPr lang="en-US" sz="900">
                <a:solidFill>
                  <a:srgbClr val="000000"/>
                </a:solidFill>
                <a:latin typeface="Gotham"/>
                <a:ea typeface="Gotham"/>
                <a:cs typeface="Gotham"/>
                <a:sym typeface="Gotham"/>
              </a:rPr>
              <a:t>En quoi pouvons-nous vous aider ? Souvent il est question de </a:t>
            </a:r>
            <a:r>
              <a:rPr lang="en-US" sz="900" b="1">
                <a:solidFill>
                  <a:srgbClr val="591966"/>
                </a:solidFill>
                <a:latin typeface="Gotham Bold"/>
                <a:ea typeface="Gotham Bold"/>
                <a:cs typeface="Gotham Bold"/>
                <a:sym typeface="Gotham Bold"/>
              </a:rPr>
              <a:t>dématérialisation</a:t>
            </a:r>
            <a:r>
              <a:rPr lang="en-US" sz="900">
                <a:solidFill>
                  <a:srgbClr val="000000"/>
                </a:solidFill>
                <a:latin typeface="Gotham"/>
                <a:ea typeface="Gotham"/>
                <a:cs typeface="Gotham"/>
                <a:sym typeface="Gotham"/>
              </a:rPr>
              <a:t>… Cette interface incontournable qui a fait du service public une machine à broyer tout ce qui n’entre pas dans des cases prédéfinies, ne fonctionne pas. Nous ne sommes pas les seules à le dire, le Conseil d’Etat lui-même dans une décision du 5 mai 2026 l’a rappelé.</a:t>
            </a:r>
          </a:p>
          <a:p>
            <a:pPr algn="just">
              <a:lnSpc>
                <a:spcPts val="1260"/>
              </a:lnSpc>
            </a:pPr>
            <a:r>
              <a:rPr lang="en-US" sz="900">
                <a:solidFill>
                  <a:srgbClr val="000000"/>
                </a:solidFill>
                <a:latin typeface="Gotham"/>
                <a:ea typeface="Gotham"/>
                <a:cs typeface="Gotham"/>
                <a:sym typeface="Gotham"/>
              </a:rPr>
              <a:t>La dématérialisation, c’est le rapport à la machine, et la peur de l’erreur fatale. C’est ainsi que nous avons raccompagné en 2025, plusieurs femmes rencontrées dans nos premières années d’existence, juste par peur de l’erreur. Des femmes « intégrées », avec un logement, un travail, un titre de séjour… Mais qui redoutaient plus que tout cette échéance du renouvellement, ou qui se heurtaient à une absence de réponse qui mettait en péril leur emploi.</a:t>
            </a:r>
          </a:p>
          <a:p>
            <a:pPr algn="just">
              <a:lnSpc>
                <a:spcPts val="1260"/>
              </a:lnSpc>
            </a:pPr>
            <a:r>
              <a:rPr lang="en-US" sz="900">
                <a:solidFill>
                  <a:srgbClr val="000000"/>
                </a:solidFill>
                <a:latin typeface="Gotham"/>
                <a:ea typeface="Gotham"/>
                <a:cs typeface="Gotham"/>
                <a:sym typeface="Gotham"/>
              </a:rPr>
              <a:t>La dématérialisation, c’est la nécessité de correspondre à des cases préétablies : vous n’avez pas de passeport parce qu’aucun État ne vous reconnaît depuis la chute de l’URSS ? La case « nationalité indéterminée » n’existe pas. C’est pourtant bien ce qui figure sur le titre de séjour… Vous ne connaissez pas la date de naissance exacte du père de votre enfant qui est porté disparu et donc par définition injoignable ? Il va être impossible de demander un document de circulation pour étranger mineur…</a:t>
            </a:r>
          </a:p>
          <a:p>
            <a:pPr algn="just">
              <a:lnSpc>
                <a:spcPts val="1260"/>
              </a:lnSpc>
            </a:pPr>
            <a:r>
              <a:rPr lang="en-US" sz="900">
                <a:solidFill>
                  <a:srgbClr val="000000"/>
                </a:solidFill>
                <a:latin typeface="Gotham"/>
                <a:ea typeface="Gotham"/>
                <a:cs typeface="Gotham"/>
                <a:sym typeface="Gotham"/>
              </a:rPr>
              <a:t>La dématérialisation, c’est ne pas perdre un mot de passe le plus souvent créé par un tiers. La dématérialisation c’est l’impossibilité de réinitialiser son espace lorsqu’il a été créé par un conjoint violent à partir de son adresse et qu’on a quitté le domicile conjugal du fait des violences etc…</a:t>
            </a:r>
          </a:p>
          <a:p>
            <a:pPr algn="just">
              <a:lnSpc>
                <a:spcPts val="1260"/>
              </a:lnSpc>
            </a:pPr>
            <a:r>
              <a:rPr lang="en-US" sz="900">
                <a:solidFill>
                  <a:srgbClr val="000000"/>
                </a:solidFill>
                <a:latin typeface="Gotham"/>
                <a:ea typeface="Gotham"/>
                <a:cs typeface="Gotham"/>
                <a:sym typeface="Gotham"/>
              </a:rPr>
              <a:t>La dématérialisation, c’est du temps passé à expliquer, à choisir ensemble un mot de passe qui fasse sens tout en respectant les règles minimales de sécurité, à faire ensemble et à refaire ensemble…</a:t>
            </a:r>
          </a:p>
          <a:p>
            <a:pPr algn="just">
              <a:lnSpc>
                <a:spcPts val="1260"/>
              </a:lnSpc>
              <a:spcBef>
                <a:spcPct val="0"/>
              </a:spcBef>
            </a:pPr>
            <a:endParaRPr lang="en-US" sz="900">
              <a:solidFill>
                <a:srgbClr val="000000"/>
              </a:solidFill>
              <a:latin typeface="Gotham"/>
              <a:ea typeface="Gotham"/>
              <a:cs typeface="Gotham"/>
              <a:sym typeface="Gotham"/>
            </a:endParaRPr>
          </a:p>
        </p:txBody>
      </p:sp>
      <p:grpSp>
        <p:nvGrpSpPr>
          <p:cNvPr id="21" name="Group 21"/>
          <p:cNvGrpSpPr/>
          <p:nvPr/>
        </p:nvGrpSpPr>
        <p:grpSpPr>
          <a:xfrm>
            <a:off x="6867228" y="7989122"/>
            <a:ext cx="378382" cy="47625"/>
            <a:chOff x="0" y="0"/>
            <a:chExt cx="241073" cy="30343"/>
          </a:xfrm>
        </p:grpSpPr>
        <p:sp>
          <p:nvSpPr>
            <p:cNvPr id="22" name="Freeform 22"/>
            <p:cNvSpPr/>
            <p:nvPr/>
          </p:nvSpPr>
          <p:spPr>
            <a:xfrm>
              <a:off x="0" y="0"/>
              <a:ext cx="241073" cy="30343"/>
            </a:xfrm>
            <a:custGeom>
              <a:avLst/>
              <a:gdLst/>
              <a:ahLst/>
              <a:cxnLst/>
              <a:rect l="l" t="t" r="r" b="b"/>
              <a:pathLst>
                <a:path w="241073" h="30343">
                  <a:moveTo>
                    <a:pt x="0" y="0"/>
                  </a:moveTo>
                  <a:lnTo>
                    <a:pt x="241073" y="0"/>
                  </a:lnTo>
                  <a:lnTo>
                    <a:pt x="241073" y="30343"/>
                  </a:lnTo>
                  <a:lnTo>
                    <a:pt x="0" y="30343"/>
                  </a:lnTo>
                  <a:close/>
                </a:path>
              </a:pathLst>
            </a:custGeom>
            <a:solidFill>
              <a:srgbClr val="FF6601"/>
            </a:solidFill>
          </p:spPr>
          <p:txBody>
            <a:bodyPr/>
            <a:lstStyle/>
            <a:p>
              <a:endParaRPr lang="fr-FR"/>
            </a:p>
          </p:txBody>
        </p:sp>
        <p:sp>
          <p:nvSpPr>
            <p:cNvPr id="23" name="TextBox 23"/>
            <p:cNvSpPr txBox="1"/>
            <p:nvPr/>
          </p:nvSpPr>
          <p:spPr>
            <a:xfrm>
              <a:off x="0" y="-38100"/>
              <a:ext cx="241073" cy="68443"/>
            </a:xfrm>
            <a:prstGeom prst="rect">
              <a:avLst/>
            </a:prstGeom>
          </p:spPr>
          <p:txBody>
            <a:bodyPr lIns="21000" tIns="21000" rIns="21000" bIns="21000" rtlCol="0" anchor="ctr"/>
            <a:lstStyle/>
            <a:p>
              <a:pPr algn="ctr">
                <a:lnSpc>
                  <a:spcPts val="1099"/>
                </a:lnSpc>
              </a:pPr>
              <a:endParaRPr/>
            </a:p>
          </p:txBody>
        </p:sp>
      </p:grpSp>
      <p:sp>
        <p:nvSpPr>
          <p:cNvPr id="24" name="TextBox 24"/>
          <p:cNvSpPr txBox="1"/>
          <p:nvPr/>
        </p:nvSpPr>
        <p:spPr>
          <a:xfrm>
            <a:off x="244963" y="998951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Open Sans"/>
                <a:ea typeface="Open Sans"/>
                <a:cs typeface="Open Sans"/>
                <a:sym typeface="Open Sans"/>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79794" y="1262794"/>
            <a:ext cx="6809527" cy="8227487"/>
          </a:xfrm>
          <a:prstGeom prst="rect">
            <a:avLst/>
          </a:prstGeom>
        </p:spPr>
        <p:txBody>
          <a:bodyPr lIns="0" tIns="0" rIns="0" bIns="0" rtlCol="0" anchor="t">
            <a:spAutoFit/>
          </a:bodyPr>
          <a:lstStyle/>
          <a:p>
            <a:pPr algn="just">
              <a:lnSpc>
                <a:spcPts val="1330"/>
              </a:lnSpc>
            </a:pPr>
            <a:r>
              <a:rPr lang="en-US" sz="950" dirty="0">
                <a:solidFill>
                  <a:srgbClr val="000000"/>
                </a:solidFill>
                <a:latin typeface="Gotham"/>
                <a:ea typeface="Gotham"/>
                <a:cs typeface="Gotham"/>
                <a:sym typeface="Gotham"/>
              </a:rPr>
              <a:t>Au </a:t>
            </a:r>
            <a:r>
              <a:rPr lang="en-US" sz="950" dirty="0" err="1">
                <a:solidFill>
                  <a:srgbClr val="000000"/>
                </a:solidFill>
                <a:latin typeface="Gotham"/>
                <a:ea typeface="Gotham"/>
                <a:cs typeface="Gotham"/>
                <a:sym typeface="Gotham"/>
              </a:rPr>
              <a:t>cours</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l’année</a:t>
            </a:r>
            <a:r>
              <a:rPr lang="en-US" sz="950" dirty="0">
                <a:solidFill>
                  <a:srgbClr val="000000"/>
                </a:solidFill>
                <a:latin typeface="Gotham"/>
                <a:ea typeface="Gotham"/>
                <a:cs typeface="Gotham"/>
                <a:sym typeface="Gotham"/>
              </a:rPr>
              <a:t> 2025, </a:t>
            </a:r>
            <a:r>
              <a:rPr lang="en-US" sz="950" dirty="0" err="1">
                <a:solidFill>
                  <a:srgbClr val="000000"/>
                </a:solidFill>
                <a:latin typeface="Gotham"/>
                <a:ea typeface="Gotham"/>
                <a:cs typeface="Gotham"/>
                <a:sym typeface="Gotham"/>
              </a:rPr>
              <a:t>j’ai</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assuré</a:t>
            </a:r>
            <a:r>
              <a:rPr lang="en-US" sz="950" dirty="0">
                <a:solidFill>
                  <a:srgbClr val="000000"/>
                </a:solidFill>
                <a:latin typeface="Gotham"/>
                <a:ea typeface="Gotham"/>
                <a:cs typeface="Gotham"/>
                <a:sym typeface="Gotham"/>
              </a:rPr>
              <a:t> un ensemble </a:t>
            </a:r>
            <a:r>
              <a:rPr lang="en-US" sz="950" dirty="0" err="1">
                <a:solidFill>
                  <a:srgbClr val="000000"/>
                </a:solidFill>
                <a:latin typeface="Gotham"/>
                <a:ea typeface="Gotham"/>
                <a:cs typeface="Gotham"/>
                <a:sym typeface="Gotham"/>
              </a:rPr>
              <a:t>d’accompagnements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individuels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auprès</a:t>
            </a:r>
            <a:r>
              <a:rPr lang="en-US" sz="950" dirty="0">
                <a:solidFill>
                  <a:srgbClr val="000000"/>
                </a:solidFill>
                <a:latin typeface="Gotham"/>
                <a:ea typeface="Gotham"/>
                <a:cs typeface="Gotham"/>
                <a:sym typeface="Gotham"/>
              </a:rPr>
              <a:t> des femmes </a:t>
            </a:r>
            <a:r>
              <a:rPr lang="en-US" sz="950" dirty="0" err="1">
                <a:solidFill>
                  <a:srgbClr val="000000"/>
                </a:solidFill>
                <a:latin typeface="Gotham"/>
                <a:ea typeface="Gotham"/>
                <a:cs typeface="Gotham"/>
                <a:sym typeface="Gotham"/>
              </a:rPr>
              <a:t>accueillies</a:t>
            </a:r>
            <a:r>
              <a:rPr lang="en-US" sz="950" dirty="0">
                <a:solidFill>
                  <a:srgbClr val="000000"/>
                </a:solidFill>
                <a:latin typeface="Gotham"/>
                <a:ea typeface="Gotham"/>
                <a:cs typeface="Gotham"/>
                <a:sym typeface="Gotham"/>
              </a:rPr>
              <a:t> par </a:t>
            </a:r>
            <a:r>
              <a:rPr lang="en-US" sz="950" dirty="0" err="1">
                <a:solidFill>
                  <a:srgbClr val="000000"/>
                </a:solidFill>
                <a:latin typeface="Gotham"/>
                <a:ea typeface="Gotham"/>
                <a:cs typeface="Gotham"/>
                <a:sym typeface="Gotham"/>
              </a:rPr>
              <a:t>l’association</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Ces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accompagnements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ont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permis</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faciliter</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l’accès</a:t>
            </a:r>
            <a:r>
              <a:rPr lang="en-US" sz="950" dirty="0">
                <a:solidFill>
                  <a:srgbClr val="000000"/>
                </a:solidFill>
                <a:latin typeface="Gotham"/>
                <a:ea typeface="Gotham"/>
                <a:cs typeface="Gotham"/>
                <a:sym typeface="Gotham"/>
              </a:rPr>
              <a:t> aux </a:t>
            </a:r>
            <a:r>
              <a:rPr lang="en-US" sz="950" dirty="0" err="1">
                <a:solidFill>
                  <a:srgbClr val="000000"/>
                </a:solidFill>
                <a:latin typeface="Gotham"/>
                <a:ea typeface="Gotham"/>
                <a:cs typeface="Gotham"/>
                <a:sym typeface="Gotham"/>
              </a:rPr>
              <a:t>soins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d’orienter</a:t>
            </a:r>
            <a:r>
              <a:rPr lang="en-US" sz="950" dirty="0">
                <a:solidFill>
                  <a:srgbClr val="000000"/>
                </a:solidFill>
                <a:latin typeface="Gotham"/>
                <a:ea typeface="Gotham"/>
                <a:cs typeface="Gotham"/>
                <a:sym typeface="Gotham"/>
              </a:rPr>
              <a:t> les femmes dans un </a:t>
            </a:r>
            <a:r>
              <a:rPr lang="en-US" sz="950" dirty="0" err="1">
                <a:solidFill>
                  <a:srgbClr val="000000"/>
                </a:solidFill>
                <a:latin typeface="Gotham"/>
                <a:ea typeface="Gotham"/>
                <a:cs typeface="Gotham"/>
                <a:sym typeface="Gotham"/>
              </a:rPr>
              <a:t>système</a:t>
            </a:r>
            <a:r>
              <a:rPr lang="en-US" sz="950" dirty="0">
                <a:solidFill>
                  <a:srgbClr val="000000"/>
                </a:solidFill>
                <a:latin typeface="Gotham"/>
                <a:ea typeface="Gotham"/>
                <a:cs typeface="Gotham"/>
                <a:sym typeface="Gotham"/>
              </a:rPr>
              <a:t> de santé </a:t>
            </a:r>
            <a:r>
              <a:rPr lang="en-US" sz="950" dirty="0" err="1">
                <a:solidFill>
                  <a:srgbClr val="000000"/>
                </a:solidFill>
                <a:latin typeface="Gotham"/>
                <a:ea typeface="Gotham"/>
                <a:cs typeface="Gotham"/>
                <a:sym typeface="Gotham"/>
              </a:rPr>
              <a:t>souvent</a:t>
            </a:r>
            <a:r>
              <a:rPr lang="en-US" sz="950" dirty="0">
                <a:solidFill>
                  <a:srgbClr val="000000"/>
                </a:solidFill>
                <a:latin typeface="Gotham"/>
                <a:ea typeface="Gotham"/>
                <a:cs typeface="Gotham"/>
                <a:sym typeface="Gotham"/>
              </a:rPr>
              <a:t> difficile </a:t>
            </a:r>
            <a:r>
              <a:rPr lang="en-US" sz="950" dirty="0" err="1">
                <a:solidFill>
                  <a:srgbClr val="000000"/>
                </a:solidFill>
                <a:latin typeface="Gotham"/>
                <a:ea typeface="Gotham"/>
                <a:cs typeface="Gotham"/>
                <a:sym typeface="Gotham"/>
              </a:rPr>
              <a:t>d’accès</a:t>
            </a:r>
            <a:r>
              <a:rPr lang="en-US" sz="950" dirty="0">
                <a:solidFill>
                  <a:srgbClr val="000000"/>
                </a:solidFill>
                <a:latin typeface="Gotham"/>
                <a:ea typeface="Gotham"/>
                <a:cs typeface="Gotham"/>
                <a:sym typeface="Gotham"/>
              </a:rPr>
              <a:t>, et de </a:t>
            </a:r>
            <a:r>
              <a:rPr lang="en-US" sz="950" dirty="0" err="1">
                <a:solidFill>
                  <a:srgbClr val="000000"/>
                </a:solidFill>
                <a:latin typeface="Gotham"/>
                <a:ea typeface="Gotham"/>
                <a:cs typeface="Gotham"/>
                <a:sym typeface="Gotham"/>
              </a:rPr>
              <a:t>soutenir</a:t>
            </a:r>
            <a:r>
              <a:rPr lang="en-US" sz="950" dirty="0">
                <a:solidFill>
                  <a:srgbClr val="000000"/>
                </a:solidFill>
                <a:latin typeface="Gotham"/>
                <a:ea typeface="Gotham"/>
                <a:cs typeface="Gotham"/>
                <a:sym typeface="Gotham"/>
              </a:rPr>
              <a:t> la </a:t>
            </a:r>
            <a:r>
              <a:rPr lang="en-US" sz="950" dirty="0" err="1">
                <a:solidFill>
                  <a:srgbClr val="000000"/>
                </a:solidFill>
                <a:latin typeface="Gotham"/>
                <a:ea typeface="Gotham"/>
                <a:cs typeface="Gotham"/>
                <a:sym typeface="Gotham"/>
              </a:rPr>
              <a:t>continuité</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leurs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prises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en</a:t>
            </a:r>
            <a:r>
              <a:rPr lang="en-US" sz="950" dirty="0">
                <a:solidFill>
                  <a:srgbClr val="000000"/>
                </a:solidFill>
                <a:latin typeface="Gotham"/>
                <a:ea typeface="Gotham"/>
                <a:cs typeface="Gotham"/>
                <a:sym typeface="Gotham"/>
              </a:rPr>
              <a:t> charge </a:t>
            </a:r>
            <a:r>
              <a:rPr lang="en-US" sz="950" dirty="0" err="1">
                <a:solidFill>
                  <a:srgbClr val="000000"/>
                </a:solidFill>
                <a:latin typeface="Gotham"/>
                <a:ea typeface="Gotham"/>
                <a:cs typeface="Gotham"/>
                <a:sym typeface="Gotham"/>
              </a:rPr>
              <a:t>médicales</a:t>
            </a:r>
            <a:r>
              <a:rPr lang="en-US" sz="950" dirty="0">
                <a:solidFill>
                  <a:srgbClr val="000000"/>
                </a:solidFill>
                <a:latin typeface="Gotham"/>
                <a:ea typeface="Gotham"/>
                <a:cs typeface="Gotham"/>
                <a:sym typeface="Gotham"/>
              </a:rPr>
              <a:t>.</a:t>
            </a:r>
          </a:p>
          <a:p>
            <a:pPr algn="just">
              <a:lnSpc>
                <a:spcPts val="1330"/>
              </a:lnSpc>
            </a:pPr>
            <a:r>
              <a:rPr lang="en-US" sz="950" dirty="0" err="1">
                <a:solidFill>
                  <a:srgbClr val="000000"/>
                </a:solidFill>
                <a:latin typeface="Gotham"/>
                <a:ea typeface="Gotham"/>
                <a:cs typeface="Gotham"/>
                <a:sym typeface="Gotham"/>
              </a:rPr>
              <a:t>L’année</a:t>
            </a:r>
            <a:r>
              <a:rPr lang="en-US" sz="950" dirty="0">
                <a:solidFill>
                  <a:srgbClr val="000000"/>
                </a:solidFill>
                <a:latin typeface="Gotham"/>
                <a:ea typeface="Gotham"/>
                <a:cs typeface="Gotham"/>
                <a:sym typeface="Gotham"/>
              </a:rPr>
              <a:t> a </a:t>
            </a:r>
            <a:r>
              <a:rPr lang="en-US" sz="950" dirty="0" err="1">
                <a:solidFill>
                  <a:srgbClr val="000000"/>
                </a:solidFill>
                <a:latin typeface="Gotham"/>
                <a:ea typeface="Gotham"/>
                <a:cs typeface="Gotham"/>
                <a:sym typeface="Gotham"/>
              </a:rPr>
              <a:t>été</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marquée</a:t>
            </a:r>
            <a:r>
              <a:rPr lang="en-US" sz="950" dirty="0">
                <a:solidFill>
                  <a:srgbClr val="000000"/>
                </a:solidFill>
                <a:latin typeface="Gotham"/>
                <a:ea typeface="Gotham"/>
                <a:cs typeface="Gotham"/>
                <a:sym typeface="Gotham"/>
              </a:rPr>
              <a:t> à la </a:t>
            </a:r>
            <a:r>
              <a:rPr lang="en-US" sz="950" dirty="0" err="1">
                <a:solidFill>
                  <a:srgbClr val="000000"/>
                </a:solidFill>
                <a:latin typeface="Gotham"/>
                <a:ea typeface="Gotham"/>
                <a:cs typeface="Gotham"/>
                <a:sym typeface="Gotham"/>
              </a:rPr>
              <a:t>fois</a:t>
            </a:r>
            <a:r>
              <a:rPr lang="en-US" sz="950" dirty="0">
                <a:solidFill>
                  <a:srgbClr val="000000"/>
                </a:solidFill>
                <a:latin typeface="Gotham"/>
                <a:ea typeface="Gotham"/>
                <a:cs typeface="Gotham"/>
                <a:sym typeface="Gotham"/>
              </a:rPr>
              <a:t> par des </a:t>
            </a:r>
            <a:r>
              <a:rPr lang="en-US" sz="950" dirty="0" err="1">
                <a:solidFill>
                  <a:srgbClr val="000000"/>
                </a:solidFill>
                <a:latin typeface="Gotham"/>
                <a:ea typeface="Gotham"/>
                <a:cs typeface="Gotham"/>
                <a:sym typeface="Gotham"/>
              </a:rPr>
              <a:t>réussites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concrètes</a:t>
            </a:r>
            <a:r>
              <a:rPr lang="en-US" sz="950" dirty="0">
                <a:solidFill>
                  <a:srgbClr val="000000"/>
                </a:solidFill>
                <a:latin typeface="Gotham"/>
                <a:ea typeface="Gotham"/>
                <a:cs typeface="Gotham"/>
                <a:sym typeface="Gotham"/>
              </a:rPr>
              <a:t>, des situations complexes et des obstacles </a:t>
            </a:r>
            <a:r>
              <a:rPr lang="en-US" sz="950" dirty="0" err="1">
                <a:solidFill>
                  <a:srgbClr val="000000"/>
                </a:solidFill>
                <a:latin typeface="Gotham"/>
                <a:ea typeface="Gotham"/>
                <a:cs typeface="Gotham"/>
                <a:sym typeface="Gotham"/>
              </a:rPr>
              <a:t>structurels</a:t>
            </a:r>
            <a:r>
              <a:rPr lang="en-US" sz="950" dirty="0">
                <a:solidFill>
                  <a:srgbClr val="000000"/>
                </a:solidFill>
                <a:latin typeface="Gotham"/>
                <a:ea typeface="Gotham"/>
                <a:cs typeface="Gotham"/>
                <a:sym typeface="Gotham"/>
              </a:rPr>
              <a:t> qui </a:t>
            </a:r>
            <a:r>
              <a:rPr lang="en-US" sz="950" dirty="0" err="1">
                <a:solidFill>
                  <a:srgbClr val="000000"/>
                </a:solidFill>
                <a:latin typeface="Gotham"/>
                <a:ea typeface="Gotham"/>
                <a:cs typeface="Gotham"/>
                <a:sym typeface="Gotham"/>
              </a:rPr>
              <a:t>illustrent</a:t>
            </a:r>
            <a:r>
              <a:rPr lang="en-US" sz="950" dirty="0">
                <a:solidFill>
                  <a:srgbClr val="000000"/>
                </a:solidFill>
                <a:latin typeface="Gotham"/>
                <a:ea typeface="Gotham"/>
                <a:cs typeface="Gotham"/>
                <a:sym typeface="Gotham"/>
              </a:rPr>
              <a:t> la </a:t>
            </a:r>
            <a:r>
              <a:rPr lang="en-US" sz="950" dirty="0" err="1">
                <a:solidFill>
                  <a:srgbClr val="000000"/>
                </a:solidFill>
                <a:latin typeface="Gotham"/>
                <a:ea typeface="Gotham"/>
                <a:cs typeface="Gotham"/>
                <a:sym typeface="Gotham"/>
              </a:rPr>
              <a:t>réalité</a:t>
            </a:r>
            <a:r>
              <a:rPr lang="en-US" sz="950" dirty="0">
                <a:solidFill>
                  <a:srgbClr val="000000"/>
                </a:solidFill>
                <a:latin typeface="Gotham"/>
                <a:ea typeface="Gotham"/>
                <a:cs typeface="Gotham"/>
                <a:sym typeface="Gotham"/>
              </a:rPr>
              <a:t> des </a:t>
            </a:r>
            <a:r>
              <a:rPr lang="en-US" sz="950" dirty="0" err="1">
                <a:solidFill>
                  <a:srgbClr val="000000"/>
                </a:solidFill>
                <a:latin typeface="Gotham"/>
                <a:ea typeface="Gotham"/>
                <a:cs typeface="Gotham"/>
                <a:sym typeface="Gotham"/>
              </a:rPr>
              <a:t>parcours</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soins</a:t>
            </a:r>
            <a:r>
              <a:rPr lang="en-US" sz="950" dirty="0">
                <a:solidFill>
                  <a:srgbClr val="000000"/>
                </a:solidFill>
                <a:latin typeface="Gotham"/>
                <a:ea typeface="Gotham"/>
                <a:cs typeface="Gotham"/>
                <a:sym typeface="Gotham"/>
              </a:rPr>
              <a:t> des femmes </a:t>
            </a:r>
            <a:r>
              <a:rPr lang="en-US" sz="950" dirty="0" err="1">
                <a:solidFill>
                  <a:srgbClr val="000000"/>
                </a:solidFill>
                <a:latin typeface="Gotham"/>
                <a:ea typeface="Gotham"/>
                <a:cs typeface="Gotham"/>
                <a:sym typeface="Gotham"/>
              </a:rPr>
              <a:t>en</a:t>
            </a:r>
            <a:r>
              <a:rPr lang="en-US" sz="950" dirty="0">
                <a:solidFill>
                  <a:srgbClr val="000000"/>
                </a:solidFill>
                <a:latin typeface="Gotham"/>
                <a:ea typeface="Gotham"/>
                <a:cs typeface="Gotham"/>
                <a:sym typeface="Gotham"/>
              </a:rPr>
              <a:t> grande </a:t>
            </a:r>
            <a:r>
              <a:rPr lang="en-US" sz="950" dirty="0" err="1">
                <a:solidFill>
                  <a:srgbClr val="000000"/>
                </a:solidFill>
                <a:latin typeface="Gotham"/>
                <a:ea typeface="Gotham"/>
                <a:cs typeface="Gotham"/>
                <a:sym typeface="Gotham"/>
              </a:rPr>
              <a:t>précarité</a:t>
            </a:r>
            <a:r>
              <a:rPr lang="en-US" sz="950" dirty="0">
                <a:solidFill>
                  <a:srgbClr val="000000"/>
                </a:solidFill>
                <a:latin typeface="Gotham"/>
                <a:ea typeface="Gotham"/>
                <a:cs typeface="Gotham"/>
                <a:sym typeface="Gotham"/>
              </a:rPr>
              <a:t>.</a:t>
            </a:r>
          </a:p>
          <a:p>
            <a:pPr algn="just">
              <a:lnSpc>
                <a:spcPts val="700"/>
              </a:lnSpc>
            </a:pPr>
            <a:endParaRPr lang="en-US" sz="950" dirty="0">
              <a:solidFill>
                <a:srgbClr val="000000"/>
              </a:solidFill>
              <a:latin typeface="Gotham"/>
              <a:ea typeface="Gotham"/>
              <a:cs typeface="Gotham"/>
              <a:sym typeface="Gotham"/>
            </a:endParaRPr>
          </a:p>
          <a:p>
            <a:pPr algn="just">
              <a:lnSpc>
                <a:spcPts val="1330"/>
              </a:lnSpc>
            </a:pPr>
            <a:r>
              <a:rPr lang="en-US" sz="950" b="1" dirty="0" err="1">
                <a:solidFill>
                  <a:srgbClr val="591966"/>
                </a:solidFill>
                <a:latin typeface="Gotham Bold"/>
                <a:ea typeface="Gotham Bold"/>
                <a:cs typeface="Gotham Bold"/>
                <a:sym typeface="Gotham Bold"/>
              </a:rPr>
              <a:t>Accès</a:t>
            </a:r>
            <a:r>
              <a:rPr lang="en-US" sz="950" b="1" dirty="0">
                <a:solidFill>
                  <a:srgbClr val="591966"/>
                </a:solidFill>
                <a:latin typeface="Gotham Bold"/>
                <a:ea typeface="Gotham Bold"/>
                <a:cs typeface="Gotham Bold"/>
                <a:sym typeface="Gotham Bold"/>
              </a:rPr>
              <a:t> au </a:t>
            </a:r>
            <a:r>
              <a:rPr lang="en-US" sz="950" b="1" dirty="0" err="1">
                <a:solidFill>
                  <a:srgbClr val="591966"/>
                </a:solidFill>
                <a:latin typeface="Gotham Bold"/>
                <a:ea typeface="Gotham Bold"/>
                <a:cs typeface="Gotham Bold"/>
                <a:sym typeface="Gotham Bold"/>
              </a:rPr>
              <a:t>médecin</a:t>
            </a:r>
            <a:r>
              <a:rPr lang="en-US" sz="950" b="1" dirty="0">
                <a:solidFill>
                  <a:srgbClr val="591966"/>
                </a:solidFill>
                <a:latin typeface="Gotham Bold"/>
                <a:ea typeface="Gotham Bold"/>
                <a:cs typeface="Gotham Bold"/>
                <a:sym typeface="Gotham Bold"/>
              </a:rPr>
              <a:t> </a:t>
            </a:r>
            <a:r>
              <a:rPr lang="en-US" sz="950" b="1" dirty="0" err="1">
                <a:solidFill>
                  <a:srgbClr val="591966"/>
                </a:solidFill>
                <a:latin typeface="Gotham Bold"/>
                <a:ea typeface="Gotham Bold"/>
                <a:cs typeface="Gotham Bold"/>
                <a:sym typeface="Gotham Bold"/>
              </a:rPr>
              <a:t>traitant</a:t>
            </a:r>
            <a:r>
              <a:rPr lang="en-US" sz="950" b="1" dirty="0">
                <a:solidFill>
                  <a:srgbClr val="591966"/>
                </a:solidFill>
                <a:latin typeface="Gotham Bold"/>
                <a:ea typeface="Gotham Bold"/>
                <a:cs typeface="Gotham Bold"/>
                <a:sym typeface="Gotham Bold"/>
              </a:rPr>
              <a:t> : un </a:t>
            </a:r>
            <a:r>
              <a:rPr lang="en-US" sz="950" b="1" dirty="0" err="1">
                <a:solidFill>
                  <a:srgbClr val="591966"/>
                </a:solidFill>
                <a:latin typeface="Gotham Bold"/>
                <a:ea typeface="Gotham Bold"/>
                <a:cs typeface="Gotham Bold"/>
                <a:sym typeface="Gotham Bold"/>
              </a:rPr>
              <a:t>enjeu</a:t>
            </a:r>
            <a:r>
              <a:rPr lang="en-US" sz="950" b="1" dirty="0">
                <a:solidFill>
                  <a:srgbClr val="591966"/>
                </a:solidFill>
                <a:latin typeface="Gotham Bold"/>
                <a:ea typeface="Gotham Bold"/>
                <a:cs typeface="Gotham Bold"/>
                <a:sym typeface="Gotham Bold"/>
              </a:rPr>
              <a:t> constant </a:t>
            </a:r>
            <a:r>
              <a:rPr lang="en-US" sz="950" b="1" dirty="0" err="1">
                <a:solidFill>
                  <a:srgbClr val="591966"/>
                </a:solidFill>
                <a:latin typeface="Gotham Bold"/>
                <a:ea typeface="Gotham Bold"/>
                <a:cs typeface="Gotham Bold"/>
                <a:sym typeface="Gotham Bold"/>
              </a:rPr>
              <a:t>mais</a:t>
            </a:r>
            <a:r>
              <a:rPr lang="en-US" sz="950" b="1" dirty="0">
                <a:solidFill>
                  <a:srgbClr val="591966"/>
                </a:solidFill>
                <a:latin typeface="Gotham Bold"/>
                <a:ea typeface="Gotham Bold"/>
                <a:cs typeface="Gotham Bold"/>
                <a:sym typeface="Gotham Bold"/>
              </a:rPr>
              <a:t> des solutions </a:t>
            </a:r>
            <a:r>
              <a:rPr lang="en-US" sz="950" b="1" dirty="0" err="1">
                <a:solidFill>
                  <a:srgbClr val="591966"/>
                </a:solidFill>
                <a:latin typeface="Gotham Bold"/>
                <a:ea typeface="Gotham Bold"/>
                <a:cs typeface="Gotham Bold"/>
                <a:sym typeface="Gotham Bold"/>
              </a:rPr>
              <a:t>trouvées</a:t>
            </a:r>
            <a:endParaRPr lang="en-US" sz="950" b="1" dirty="0">
              <a:solidFill>
                <a:srgbClr val="591966"/>
              </a:solidFill>
              <a:latin typeface="Gotham Bold"/>
              <a:ea typeface="Gotham Bold"/>
              <a:cs typeface="Gotham Bold"/>
              <a:sym typeface="Gotham Bold"/>
            </a:endParaRPr>
          </a:p>
          <a:p>
            <a:pPr algn="just">
              <a:lnSpc>
                <a:spcPts val="1330"/>
              </a:lnSpc>
            </a:pPr>
            <a:r>
              <a:rPr lang="en-US" sz="950" dirty="0" err="1">
                <a:solidFill>
                  <a:srgbClr val="000000"/>
                </a:solidFill>
                <a:latin typeface="Gotham"/>
                <a:ea typeface="Gotham"/>
                <a:cs typeface="Gotham"/>
                <a:sym typeface="Gotham"/>
              </a:rPr>
              <a:t>L’accès</a:t>
            </a:r>
            <a:r>
              <a:rPr lang="en-US" sz="950" dirty="0">
                <a:solidFill>
                  <a:srgbClr val="000000"/>
                </a:solidFill>
                <a:latin typeface="Gotham"/>
                <a:ea typeface="Gotham"/>
                <a:cs typeface="Gotham"/>
                <a:sym typeface="Gotham"/>
              </a:rPr>
              <a:t> à un </a:t>
            </a:r>
            <a:r>
              <a:rPr lang="en-US" sz="950" dirty="0" err="1">
                <a:solidFill>
                  <a:srgbClr val="000000"/>
                </a:solidFill>
                <a:latin typeface="Gotham"/>
                <a:ea typeface="Gotham"/>
                <a:cs typeface="Gotham"/>
                <a:sym typeface="Gotham"/>
              </a:rPr>
              <a:t>médecin</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traitant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demeure</a:t>
            </a:r>
            <a:r>
              <a:rPr lang="en-US" sz="950" dirty="0">
                <a:solidFill>
                  <a:srgbClr val="000000"/>
                </a:solidFill>
                <a:latin typeface="Gotham"/>
                <a:ea typeface="Gotham"/>
                <a:cs typeface="Gotham"/>
                <a:sym typeface="Gotham"/>
              </a:rPr>
              <a:t> un </a:t>
            </a:r>
            <a:r>
              <a:rPr lang="en-US" sz="950" dirty="0" err="1">
                <a:solidFill>
                  <a:srgbClr val="000000"/>
                </a:solidFill>
                <a:latin typeface="Gotham"/>
                <a:ea typeface="Gotham"/>
                <a:cs typeface="Gotham"/>
                <a:sym typeface="Gotham"/>
              </a:rPr>
              <a:t>défi</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majeur</a:t>
            </a:r>
            <a:r>
              <a:rPr lang="en-US" sz="950" dirty="0">
                <a:solidFill>
                  <a:srgbClr val="000000"/>
                </a:solidFill>
                <a:latin typeface="Gotham"/>
                <a:ea typeface="Gotham"/>
                <a:cs typeface="Gotham"/>
                <a:sym typeface="Gotham"/>
              </a:rPr>
              <a:t> pour la </a:t>
            </a:r>
            <a:r>
              <a:rPr lang="en-US" sz="950" dirty="0" err="1">
                <a:solidFill>
                  <a:srgbClr val="000000"/>
                </a:solidFill>
                <a:latin typeface="Gotham"/>
                <a:ea typeface="Gotham"/>
                <a:cs typeface="Gotham"/>
                <a:sym typeface="Gotham"/>
              </a:rPr>
              <a:t>majorité</a:t>
            </a:r>
            <a:r>
              <a:rPr lang="en-US" sz="950" dirty="0">
                <a:solidFill>
                  <a:srgbClr val="000000"/>
                </a:solidFill>
                <a:latin typeface="Gotham"/>
                <a:ea typeface="Gotham"/>
                <a:cs typeface="Gotham"/>
                <a:sym typeface="Gotham"/>
              </a:rPr>
              <a:t> des femmes reçues. Les </a:t>
            </a:r>
            <a:r>
              <a:rPr lang="en-US" sz="950" dirty="0" err="1">
                <a:solidFill>
                  <a:srgbClr val="000000"/>
                </a:solidFill>
                <a:latin typeface="Gotham"/>
                <a:ea typeface="Gotham"/>
                <a:cs typeface="Gotham"/>
                <a:sym typeface="Gotham"/>
              </a:rPr>
              <a:t>blocages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sont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nombreux</a:t>
            </a:r>
            <a:r>
              <a:rPr lang="en-US" sz="950" dirty="0">
                <a:solidFill>
                  <a:srgbClr val="000000"/>
                </a:solidFill>
                <a:latin typeface="Gotham"/>
                <a:ea typeface="Gotham"/>
                <a:cs typeface="Gotham"/>
                <a:sym typeface="Gotham"/>
              </a:rPr>
              <a:t> : </a:t>
            </a:r>
            <a:r>
              <a:rPr lang="en-US" sz="950" dirty="0" err="1">
                <a:solidFill>
                  <a:srgbClr val="000000"/>
                </a:solidFill>
                <a:latin typeface="Gotham"/>
                <a:ea typeface="Gotham"/>
                <a:cs typeface="Gotham"/>
                <a:sym typeface="Gotham"/>
              </a:rPr>
              <a:t>pénurie</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médecins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disponibles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refus</a:t>
            </a:r>
            <a:r>
              <a:rPr lang="en-US" sz="950" dirty="0">
                <a:solidFill>
                  <a:srgbClr val="000000"/>
                </a:solidFill>
                <a:latin typeface="Gotham"/>
                <a:ea typeface="Gotham"/>
                <a:cs typeface="Gotham"/>
                <a:sym typeface="Gotham"/>
              </a:rPr>
              <a:t> de nouveaux patients, </a:t>
            </a:r>
            <a:r>
              <a:rPr lang="en-US" sz="950" dirty="0" err="1">
                <a:solidFill>
                  <a:srgbClr val="000000"/>
                </a:solidFill>
                <a:latin typeface="Gotham"/>
                <a:ea typeface="Gotham"/>
                <a:cs typeface="Gotham"/>
                <a:sym typeface="Gotham"/>
              </a:rPr>
              <a:t>difficultés</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prise</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rendez</a:t>
            </a:r>
            <a:r>
              <a:rPr lang="en-US" sz="950" dirty="0">
                <a:solidFill>
                  <a:srgbClr val="000000"/>
                </a:solidFill>
                <a:latin typeface="Gotham"/>
                <a:ea typeface="Gotham"/>
                <a:cs typeface="Gotham"/>
                <a:sym typeface="Gotham"/>
              </a:rPr>
              <a:t>-vous, absence de couverture </a:t>
            </a:r>
            <a:r>
              <a:rPr lang="en-US" sz="950" dirty="0" err="1">
                <a:solidFill>
                  <a:srgbClr val="000000"/>
                </a:solidFill>
                <a:latin typeface="Gotham"/>
                <a:ea typeface="Gotham"/>
                <a:cs typeface="Gotham"/>
                <a:sym typeface="Gotham"/>
              </a:rPr>
              <a:t>mutuelle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ou</a:t>
            </a:r>
            <a:r>
              <a:rPr lang="en-US" sz="950" dirty="0">
                <a:solidFill>
                  <a:srgbClr val="000000"/>
                </a:solidFill>
                <a:latin typeface="Gotham"/>
                <a:ea typeface="Gotham"/>
                <a:cs typeface="Gotham"/>
                <a:sym typeface="Gotham"/>
              </a:rPr>
              <a:t> encore </a:t>
            </a:r>
            <a:r>
              <a:rPr lang="en-US" sz="950" dirty="0" err="1">
                <a:solidFill>
                  <a:srgbClr val="000000"/>
                </a:solidFill>
                <a:latin typeface="Gotham"/>
                <a:ea typeface="Gotham"/>
                <a:cs typeface="Gotham"/>
                <a:sym typeface="Gotham"/>
              </a:rPr>
              <a:t>appréhension</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liée</a:t>
            </a:r>
            <a:r>
              <a:rPr lang="en-US" sz="950" dirty="0">
                <a:solidFill>
                  <a:srgbClr val="000000"/>
                </a:solidFill>
                <a:latin typeface="Gotham"/>
                <a:ea typeface="Gotham"/>
                <a:cs typeface="Gotham"/>
                <a:sym typeface="Gotham"/>
              </a:rPr>
              <a:t> à des </a:t>
            </a:r>
            <a:r>
              <a:rPr lang="en-US" sz="950" dirty="0" err="1">
                <a:solidFill>
                  <a:srgbClr val="000000"/>
                </a:solidFill>
                <a:latin typeface="Gotham"/>
                <a:ea typeface="Gotham"/>
                <a:cs typeface="Gotham"/>
                <a:sym typeface="Gotham"/>
              </a:rPr>
              <a:t>expériences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médicales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antérieures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difficiles</a:t>
            </a:r>
            <a:r>
              <a:rPr lang="en-US" sz="950" dirty="0">
                <a:solidFill>
                  <a:srgbClr val="000000"/>
                </a:solidFill>
                <a:latin typeface="Gotham"/>
                <a:ea typeface="Gotham"/>
                <a:cs typeface="Gotham"/>
                <a:sym typeface="Gotham"/>
              </a:rPr>
              <a:t>.</a:t>
            </a:r>
          </a:p>
          <a:p>
            <a:pPr algn="just">
              <a:lnSpc>
                <a:spcPts val="1330"/>
              </a:lnSpc>
            </a:pPr>
            <a:r>
              <a:rPr lang="en-US" sz="950" dirty="0">
                <a:solidFill>
                  <a:srgbClr val="000000"/>
                </a:solidFill>
                <a:latin typeface="Gotham"/>
                <a:ea typeface="Gotham"/>
                <a:cs typeface="Gotham"/>
                <a:sym typeface="Gotham"/>
              </a:rPr>
              <a:t>Malgré </a:t>
            </a:r>
            <a:r>
              <a:rPr lang="en-US" sz="950" dirty="0" err="1">
                <a:solidFill>
                  <a:srgbClr val="000000"/>
                </a:solidFill>
                <a:latin typeface="Gotham"/>
                <a:ea typeface="Gotham"/>
                <a:cs typeface="Gotham"/>
                <a:sym typeface="Gotham"/>
              </a:rPr>
              <a:t>ces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contraintes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plusieurs</a:t>
            </a:r>
            <a:r>
              <a:rPr lang="en-US" sz="950" dirty="0">
                <a:solidFill>
                  <a:srgbClr val="000000"/>
                </a:solidFill>
                <a:latin typeface="Gotham"/>
                <a:ea typeface="Gotham"/>
                <a:cs typeface="Gotham"/>
                <a:sym typeface="Gotham"/>
              </a:rPr>
              <a:t> solutions </a:t>
            </a:r>
            <a:r>
              <a:rPr lang="en-US" sz="950" dirty="0" err="1">
                <a:solidFill>
                  <a:srgbClr val="000000"/>
                </a:solidFill>
                <a:latin typeface="Gotham"/>
                <a:ea typeface="Gotham"/>
                <a:cs typeface="Gotham"/>
                <a:sym typeface="Gotham"/>
              </a:rPr>
              <a:t>ont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pu</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être</a:t>
            </a:r>
            <a:r>
              <a:rPr lang="en-US" sz="950" dirty="0">
                <a:solidFill>
                  <a:srgbClr val="000000"/>
                </a:solidFill>
                <a:latin typeface="Gotham"/>
                <a:ea typeface="Gotham"/>
                <a:cs typeface="Gotham"/>
                <a:sym typeface="Gotham"/>
              </a:rPr>
              <a:t> mises </a:t>
            </a:r>
            <a:r>
              <a:rPr lang="en-US" sz="950" dirty="0" err="1">
                <a:solidFill>
                  <a:srgbClr val="000000"/>
                </a:solidFill>
                <a:latin typeface="Gotham"/>
                <a:ea typeface="Gotham"/>
                <a:cs typeface="Gotham"/>
                <a:sym typeface="Gotham"/>
              </a:rPr>
              <a:t>en</a:t>
            </a:r>
            <a:r>
              <a:rPr lang="en-US" sz="950" dirty="0">
                <a:solidFill>
                  <a:srgbClr val="000000"/>
                </a:solidFill>
                <a:latin typeface="Gotham"/>
                <a:ea typeface="Gotham"/>
                <a:cs typeface="Gotham"/>
                <a:sym typeface="Gotham"/>
              </a:rPr>
              <a:t> place :</a:t>
            </a:r>
          </a:p>
          <a:p>
            <a:pPr algn="just">
              <a:lnSpc>
                <a:spcPts val="1330"/>
              </a:lnSpc>
            </a:pPr>
            <a:r>
              <a:rPr lang="en-US" sz="950" dirty="0">
                <a:solidFill>
                  <a:srgbClr val="000000"/>
                </a:solidFill>
                <a:latin typeface="Gotham"/>
                <a:ea typeface="Gotham"/>
                <a:cs typeface="Gotham"/>
                <a:sym typeface="Gotham"/>
              </a:rPr>
              <a:t>• Une recherche active via </a:t>
            </a:r>
            <a:r>
              <a:rPr lang="en-US" sz="950" dirty="0" err="1">
                <a:solidFill>
                  <a:srgbClr val="000000"/>
                </a:solidFill>
                <a:latin typeface="Gotham"/>
                <a:ea typeface="Gotham"/>
                <a:cs typeface="Gotham"/>
                <a:sym typeface="Gotham"/>
              </a:rPr>
              <a:t>Doctolib</a:t>
            </a:r>
            <a:r>
              <a:rPr lang="en-US" sz="950" dirty="0">
                <a:solidFill>
                  <a:srgbClr val="000000"/>
                </a:solidFill>
                <a:latin typeface="Gotham"/>
                <a:ea typeface="Gotham"/>
                <a:cs typeface="Gotham"/>
                <a:sym typeface="Gotham"/>
              </a:rPr>
              <a:t> et les réseaux de </a:t>
            </a:r>
            <a:r>
              <a:rPr lang="en-US" sz="950" dirty="0" err="1">
                <a:solidFill>
                  <a:srgbClr val="000000"/>
                </a:solidFill>
                <a:latin typeface="Gotham"/>
                <a:ea typeface="Gotham"/>
                <a:cs typeface="Gotham"/>
                <a:sym typeface="Gotham"/>
              </a:rPr>
              <a:t>soins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locaux</a:t>
            </a:r>
            <a:r>
              <a:rPr lang="en-US" sz="950" dirty="0">
                <a:solidFill>
                  <a:srgbClr val="000000"/>
                </a:solidFill>
                <a:latin typeface="Gotham"/>
                <a:ea typeface="Gotham"/>
                <a:cs typeface="Gotham"/>
                <a:sym typeface="Gotham"/>
              </a:rPr>
              <a:t> a </a:t>
            </a:r>
            <a:r>
              <a:rPr lang="en-US" sz="950" dirty="0" err="1">
                <a:solidFill>
                  <a:srgbClr val="000000"/>
                </a:solidFill>
                <a:latin typeface="Gotham"/>
                <a:ea typeface="Gotham"/>
                <a:cs typeface="Gotham"/>
                <a:sym typeface="Gotham"/>
              </a:rPr>
              <a:t>permis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d’obtenir</a:t>
            </a:r>
            <a:r>
              <a:rPr lang="en-US" sz="950" dirty="0">
                <a:solidFill>
                  <a:srgbClr val="000000"/>
                </a:solidFill>
                <a:latin typeface="Gotham"/>
                <a:ea typeface="Gotham"/>
                <a:cs typeface="Gotham"/>
                <a:sym typeface="Gotham"/>
              </a:rPr>
              <a:t> des </a:t>
            </a:r>
            <a:r>
              <a:rPr lang="en-US" sz="950" dirty="0" err="1">
                <a:solidFill>
                  <a:srgbClr val="000000"/>
                </a:solidFill>
                <a:latin typeface="Gotham"/>
                <a:ea typeface="Gotham"/>
                <a:cs typeface="Gotham"/>
                <a:sym typeface="Gotham"/>
              </a:rPr>
              <a:t>rendez</a:t>
            </a:r>
            <a:r>
              <a:rPr lang="en-US" sz="950" dirty="0">
                <a:solidFill>
                  <a:srgbClr val="000000"/>
                </a:solidFill>
                <a:latin typeface="Gotham"/>
                <a:ea typeface="Gotham"/>
                <a:cs typeface="Gotham"/>
                <a:sym typeface="Gotham"/>
              </a:rPr>
              <a:t>-vous, </a:t>
            </a:r>
            <a:r>
              <a:rPr lang="en-US" sz="950" dirty="0" err="1">
                <a:solidFill>
                  <a:srgbClr val="000000"/>
                </a:solidFill>
                <a:latin typeface="Gotham"/>
                <a:ea typeface="Gotham"/>
                <a:cs typeface="Gotham"/>
                <a:sym typeface="Gotham"/>
              </a:rPr>
              <a:t>parfois</a:t>
            </a:r>
            <a:r>
              <a:rPr lang="en-US" sz="950" dirty="0">
                <a:solidFill>
                  <a:srgbClr val="000000"/>
                </a:solidFill>
                <a:latin typeface="Gotham"/>
                <a:ea typeface="Gotham"/>
                <a:cs typeface="Gotham"/>
                <a:sym typeface="Gotham"/>
              </a:rPr>
              <a:t> après </a:t>
            </a:r>
            <a:r>
              <a:rPr lang="en-US" sz="950" dirty="0" err="1">
                <a:solidFill>
                  <a:srgbClr val="000000"/>
                </a:solidFill>
                <a:latin typeface="Gotham"/>
                <a:ea typeface="Gotham"/>
                <a:cs typeface="Gotham"/>
                <a:sym typeface="Gotham"/>
              </a:rPr>
              <a:t>plusieurs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tentatives</a:t>
            </a:r>
            <a:r>
              <a:rPr lang="en-US" sz="950" dirty="0">
                <a:solidFill>
                  <a:srgbClr val="000000"/>
                </a:solidFill>
                <a:latin typeface="Gotham"/>
                <a:ea typeface="Gotham"/>
                <a:cs typeface="Gotham"/>
                <a:sym typeface="Gotham"/>
              </a:rPr>
              <a:t> et un important travail de </a:t>
            </a:r>
            <a:r>
              <a:rPr lang="en-US" sz="950" dirty="0" err="1">
                <a:solidFill>
                  <a:srgbClr val="000000"/>
                </a:solidFill>
                <a:latin typeface="Gotham"/>
                <a:ea typeface="Gotham"/>
                <a:cs typeface="Gotham"/>
                <a:sym typeface="Gotham"/>
              </a:rPr>
              <a:t>repérage</a:t>
            </a:r>
            <a:r>
              <a:rPr lang="en-US" sz="950" dirty="0">
                <a:solidFill>
                  <a:srgbClr val="000000"/>
                </a:solidFill>
                <a:latin typeface="Gotham"/>
                <a:ea typeface="Gotham"/>
                <a:cs typeface="Gotham"/>
                <a:sym typeface="Gotham"/>
              </a:rPr>
              <a:t>.</a:t>
            </a:r>
          </a:p>
          <a:p>
            <a:pPr algn="just">
              <a:lnSpc>
                <a:spcPts val="1330"/>
              </a:lnSpc>
            </a:pPr>
            <a:r>
              <a:rPr lang="en-US" sz="950" dirty="0">
                <a:solidFill>
                  <a:srgbClr val="000000"/>
                </a:solidFill>
                <a:latin typeface="Gotham"/>
                <a:ea typeface="Gotham"/>
                <a:cs typeface="Gotham"/>
                <a:sym typeface="Gotham"/>
              </a:rPr>
              <a:t>• Pour </a:t>
            </a:r>
            <a:r>
              <a:rPr lang="en-US" sz="950" dirty="0" err="1">
                <a:solidFill>
                  <a:srgbClr val="000000"/>
                </a:solidFill>
                <a:latin typeface="Gotham"/>
                <a:ea typeface="Gotham"/>
                <a:cs typeface="Gotham"/>
                <a:sym typeface="Gotham"/>
              </a:rPr>
              <a:t>une</a:t>
            </a:r>
            <a:r>
              <a:rPr lang="en-US" sz="950" dirty="0">
                <a:solidFill>
                  <a:srgbClr val="000000"/>
                </a:solidFill>
                <a:latin typeface="Gotham"/>
                <a:ea typeface="Gotham"/>
                <a:cs typeface="Gotham"/>
                <a:sym typeface="Gotham"/>
              </a:rPr>
              <a:t> femme </a:t>
            </a:r>
            <a:r>
              <a:rPr lang="en-US" sz="950" dirty="0" err="1">
                <a:solidFill>
                  <a:srgbClr val="000000"/>
                </a:solidFill>
                <a:latin typeface="Gotham"/>
                <a:ea typeface="Gotham"/>
                <a:cs typeface="Gotham"/>
                <a:sym typeface="Gotham"/>
              </a:rPr>
              <a:t>souffrant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d’une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arthrose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sévère</a:t>
            </a:r>
            <a:r>
              <a:rPr lang="en-US" sz="950" dirty="0">
                <a:solidFill>
                  <a:srgbClr val="000000"/>
                </a:solidFill>
                <a:latin typeface="Gotham"/>
                <a:ea typeface="Gotham"/>
                <a:cs typeface="Gotham"/>
                <a:sym typeface="Gotham"/>
              </a:rPr>
              <a:t>, le lien avec son </a:t>
            </a:r>
            <a:r>
              <a:rPr lang="en-US" sz="950" dirty="0" err="1">
                <a:solidFill>
                  <a:srgbClr val="000000"/>
                </a:solidFill>
                <a:latin typeface="Gotham"/>
                <a:ea typeface="Gotham"/>
                <a:cs typeface="Gotham"/>
                <a:sym typeface="Gotham"/>
              </a:rPr>
              <a:t>médecin</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traitant</a:t>
            </a:r>
            <a:r>
              <a:rPr lang="en-US" sz="950" dirty="0">
                <a:solidFill>
                  <a:srgbClr val="000000"/>
                </a:solidFill>
                <a:latin typeface="Gotham"/>
                <a:ea typeface="Gotham"/>
                <a:cs typeface="Gotham"/>
                <a:sym typeface="Gotham"/>
              </a:rPr>
              <a:t> a </a:t>
            </a:r>
            <a:r>
              <a:rPr lang="en-US" sz="950" dirty="0" err="1">
                <a:solidFill>
                  <a:srgbClr val="000000"/>
                </a:solidFill>
                <a:latin typeface="Gotham"/>
                <a:ea typeface="Gotham"/>
                <a:cs typeface="Gotham"/>
                <a:sym typeface="Gotham"/>
              </a:rPr>
              <a:t>été</a:t>
            </a:r>
            <a:r>
              <a:rPr lang="en-US" sz="950" dirty="0">
                <a:solidFill>
                  <a:srgbClr val="000000"/>
                </a:solidFill>
                <a:latin typeface="Gotham"/>
                <a:ea typeface="Gotham"/>
                <a:cs typeface="Gotham"/>
                <a:sym typeface="Gotham"/>
              </a:rPr>
              <a:t> un point d’appui </a:t>
            </a:r>
            <a:r>
              <a:rPr lang="en-US" sz="950" dirty="0" err="1">
                <a:solidFill>
                  <a:srgbClr val="000000"/>
                </a:solidFill>
                <a:latin typeface="Gotham"/>
                <a:ea typeface="Gotham"/>
                <a:cs typeface="Gotham"/>
                <a:sym typeface="Gotham"/>
              </a:rPr>
              <a:t>essentiel</a:t>
            </a:r>
            <a:r>
              <a:rPr lang="en-US" sz="950" dirty="0">
                <a:solidFill>
                  <a:srgbClr val="000000"/>
                </a:solidFill>
                <a:latin typeface="Gotham"/>
                <a:ea typeface="Gotham"/>
                <a:cs typeface="Gotham"/>
                <a:sym typeface="Gotham"/>
              </a:rPr>
              <a:t>. Cela a </a:t>
            </a:r>
            <a:r>
              <a:rPr lang="en-US" sz="950" dirty="0" err="1">
                <a:solidFill>
                  <a:srgbClr val="000000"/>
                </a:solidFill>
                <a:latin typeface="Gotham"/>
                <a:ea typeface="Gotham"/>
                <a:cs typeface="Gotham"/>
                <a:sym typeface="Gotham"/>
              </a:rPr>
              <a:t>facilité</a:t>
            </a:r>
            <a:r>
              <a:rPr lang="en-US" sz="950" dirty="0">
                <a:solidFill>
                  <a:srgbClr val="000000"/>
                </a:solidFill>
                <a:latin typeface="Gotham"/>
                <a:ea typeface="Gotham"/>
                <a:cs typeface="Gotham"/>
                <a:sym typeface="Gotham"/>
              </a:rPr>
              <a:t> le lien avec un </a:t>
            </a:r>
            <a:r>
              <a:rPr lang="en-US" sz="950" dirty="0" err="1">
                <a:solidFill>
                  <a:srgbClr val="000000"/>
                </a:solidFill>
                <a:latin typeface="Gotham"/>
                <a:ea typeface="Gotham"/>
                <a:cs typeface="Gotham"/>
                <a:sym typeface="Gotham"/>
              </a:rPr>
              <a:t>chirurgien</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permettant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l’ouverture</a:t>
            </a:r>
            <a:r>
              <a:rPr lang="en-US" sz="950" dirty="0">
                <a:solidFill>
                  <a:srgbClr val="000000"/>
                </a:solidFill>
                <a:latin typeface="Gotham"/>
                <a:ea typeface="Gotham"/>
                <a:cs typeface="Gotham"/>
                <a:sym typeface="Gotham"/>
              </a:rPr>
              <a:t> d’un </a:t>
            </a:r>
            <a:r>
              <a:rPr lang="en-US" sz="950" dirty="0" err="1">
                <a:solidFill>
                  <a:srgbClr val="000000"/>
                </a:solidFill>
                <a:latin typeface="Gotham"/>
                <a:ea typeface="Gotham"/>
                <a:cs typeface="Gotham"/>
                <a:sym typeface="Gotham"/>
              </a:rPr>
              <a:t>parcours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spécialisé</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adapté</a:t>
            </a:r>
            <a:r>
              <a:rPr lang="en-US" sz="950" dirty="0">
                <a:solidFill>
                  <a:srgbClr val="000000"/>
                </a:solidFill>
                <a:latin typeface="Gotham"/>
                <a:ea typeface="Gotham"/>
                <a:cs typeface="Gotham"/>
                <a:sym typeface="Gotham"/>
              </a:rPr>
              <a:t> à </a:t>
            </a:r>
            <a:r>
              <a:rPr lang="en-US" sz="950" dirty="0" err="1">
                <a:solidFill>
                  <a:srgbClr val="000000"/>
                </a:solidFill>
                <a:latin typeface="Gotham"/>
                <a:ea typeface="Gotham"/>
                <a:cs typeface="Gotham"/>
                <a:sym typeface="Gotham"/>
              </a:rPr>
              <a:t>sa</a:t>
            </a:r>
            <a:r>
              <a:rPr lang="en-US" sz="950" dirty="0">
                <a:solidFill>
                  <a:srgbClr val="000000"/>
                </a:solidFill>
                <a:latin typeface="Gotham"/>
                <a:ea typeface="Gotham"/>
                <a:cs typeface="Gotham"/>
                <a:sym typeface="Gotham"/>
              </a:rPr>
              <a:t> situation.</a:t>
            </a:r>
          </a:p>
          <a:p>
            <a:pPr algn="just">
              <a:lnSpc>
                <a:spcPts val="1330"/>
              </a:lnSpc>
            </a:pPr>
            <a:r>
              <a:rPr lang="en-US" sz="950" dirty="0">
                <a:solidFill>
                  <a:srgbClr val="000000"/>
                </a:solidFill>
                <a:latin typeface="Gotham"/>
                <a:ea typeface="Gotham"/>
                <a:cs typeface="Gotham"/>
                <a:sym typeface="Gotham"/>
              </a:rPr>
              <a:t>• Une </a:t>
            </a:r>
            <a:r>
              <a:rPr lang="en-US" sz="950" dirty="0" err="1">
                <a:solidFill>
                  <a:srgbClr val="000000"/>
                </a:solidFill>
                <a:latin typeface="Gotham"/>
                <a:ea typeface="Gotham"/>
                <a:cs typeface="Gotham"/>
                <a:sym typeface="Gotham"/>
              </a:rPr>
              <a:t>autre</a:t>
            </a:r>
            <a:r>
              <a:rPr lang="en-US" sz="950" dirty="0">
                <a:solidFill>
                  <a:srgbClr val="000000"/>
                </a:solidFill>
                <a:latin typeface="Gotham"/>
                <a:ea typeface="Gotham"/>
                <a:cs typeface="Gotham"/>
                <a:sym typeface="Gotham"/>
              </a:rPr>
              <a:t> situation a </a:t>
            </a:r>
            <a:r>
              <a:rPr lang="en-US" sz="950" dirty="0" err="1">
                <a:solidFill>
                  <a:srgbClr val="000000"/>
                </a:solidFill>
                <a:latin typeface="Gotham"/>
                <a:ea typeface="Gotham"/>
                <a:cs typeface="Gotham"/>
                <a:sym typeface="Gotham"/>
              </a:rPr>
              <a:t>nécessité</a:t>
            </a:r>
            <a:r>
              <a:rPr lang="en-US" sz="950" dirty="0">
                <a:solidFill>
                  <a:srgbClr val="000000"/>
                </a:solidFill>
                <a:latin typeface="Gotham"/>
                <a:ea typeface="Gotham"/>
                <a:cs typeface="Gotham"/>
                <a:sym typeface="Gotham"/>
              </a:rPr>
              <a:t> la mise </a:t>
            </a:r>
            <a:r>
              <a:rPr lang="en-US" sz="950" dirty="0" err="1">
                <a:solidFill>
                  <a:srgbClr val="000000"/>
                </a:solidFill>
                <a:latin typeface="Gotham"/>
                <a:ea typeface="Gotham"/>
                <a:cs typeface="Gotham"/>
                <a:sym typeface="Gotham"/>
              </a:rPr>
              <a:t>en</a:t>
            </a:r>
            <a:r>
              <a:rPr lang="en-US" sz="950" dirty="0">
                <a:solidFill>
                  <a:srgbClr val="000000"/>
                </a:solidFill>
                <a:latin typeface="Gotham"/>
                <a:ea typeface="Gotham"/>
                <a:cs typeface="Gotham"/>
                <a:sym typeface="Gotham"/>
              </a:rPr>
              <a:t> place d’un contact </a:t>
            </a:r>
            <a:r>
              <a:rPr lang="en-US" sz="950" dirty="0" err="1">
                <a:solidFill>
                  <a:srgbClr val="000000"/>
                </a:solidFill>
                <a:latin typeface="Gotham"/>
                <a:ea typeface="Gotham"/>
                <a:cs typeface="Gotham"/>
                <a:sym typeface="Gotham"/>
              </a:rPr>
              <a:t>régulier</a:t>
            </a:r>
            <a:r>
              <a:rPr lang="en-US" sz="950" dirty="0">
                <a:solidFill>
                  <a:srgbClr val="000000"/>
                </a:solidFill>
                <a:latin typeface="Gotham"/>
                <a:ea typeface="Gotham"/>
                <a:cs typeface="Gotham"/>
                <a:sym typeface="Gotham"/>
              </a:rPr>
              <a:t> avec un </a:t>
            </a:r>
            <a:r>
              <a:rPr lang="en-US" sz="950" dirty="0" err="1">
                <a:solidFill>
                  <a:srgbClr val="000000"/>
                </a:solidFill>
                <a:latin typeface="Gotham"/>
                <a:ea typeface="Gotham"/>
                <a:cs typeface="Gotham"/>
                <a:sym typeface="Gotham"/>
              </a:rPr>
              <a:t>médecin</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traitant</a:t>
            </a:r>
            <a:r>
              <a:rPr lang="en-US" sz="950" dirty="0">
                <a:solidFill>
                  <a:srgbClr val="000000"/>
                </a:solidFill>
                <a:latin typeface="Gotham"/>
                <a:ea typeface="Gotham"/>
                <a:cs typeface="Gotham"/>
                <a:sym typeface="Gotham"/>
              </a:rPr>
              <a:t> qui </a:t>
            </a:r>
            <a:r>
              <a:rPr lang="en-US" sz="950" dirty="0" err="1">
                <a:solidFill>
                  <a:srgbClr val="000000"/>
                </a:solidFill>
                <a:latin typeface="Gotham"/>
                <a:ea typeface="Gotham"/>
                <a:cs typeface="Gotham"/>
                <a:sym typeface="Gotham"/>
              </a:rPr>
              <a:t>souhaitait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que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l’association</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accompagne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principalement</a:t>
            </a:r>
            <a:r>
              <a:rPr lang="en-US" sz="950" dirty="0">
                <a:solidFill>
                  <a:srgbClr val="000000"/>
                </a:solidFill>
                <a:latin typeface="Gotham"/>
                <a:ea typeface="Gotham"/>
                <a:cs typeface="Gotham"/>
                <a:sym typeface="Gotham"/>
              </a:rPr>
              <a:t> la dimension </a:t>
            </a:r>
            <a:r>
              <a:rPr lang="en-US" sz="950" dirty="0" err="1">
                <a:solidFill>
                  <a:srgbClr val="000000"/>
                </a:solidFill>
                <a:latin typeface="Gotham"/>
                <a:ea typeface="Gotham"/>
                <a:cs typeface="Gotham"/>
                <a:sym typeface="Gotham"/>
              </a:rPr>
              <a:t>psychologique</a:t>
            </a:r>
            <a:r>
              <a:rPr lang="en-US" sz="950" dirty="0">
                <a:solidFill>
                  <a:srgbClr val="000000"/>
                </a:solidFill>
                <a:latin typeface="Gotham"/>
                <a:ea typeface="Gotham"/>
                <a:cs typeface="Gotham"/>
                <a:sym typeface="Gotham"/>
              </a:rPr>
              <a:t>. Cela a </a:t>
            </a:r>
            <a:r>
              <a:rPr lang="en-US" sz="950" dirty="0" err="1">
                <a:solidFill>
                  <a:srgbClr val="000000"/>
                </a:solidFill>
                <a:latin typeface="Gotham"/>
                <a:ea typeface="Gotham"/>
                <a:cs typeface="Gotham"/>
                <a:sym typeface="Gotham"/>
              </a:rPr>
              <a:t>impliqué</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une</a:t>
            </a:r>
            <a:r>
              <a:rPr lang="en-US" sz="950" dirty="0">
                <a:solidFill>
                  <a:srgbClr val="000000"/>
                </a:solidFill>
                <a:latin typeface="Gotham"/>
                <a:ea typeface="Gotham"/>
                <a:cs typeface="Gotham"/>
                <a:sym typeface="Gotham"/>
              </a:rPr>
              <a:t> coordination plus </a:t>
            </a:r>
            <a:r>
              <a:rPr lang="en-US" sz="950" dirty="0" err="1">
                <a:solidFill>
                  <a:srgbClr val="000000"/>
                </a:solidFill>
                <a:latin typeface="Gotham"/>
                <a:ea typeface="Gotham"/>
                <a:cs typeface="Gotham"/>
                <a:sym typeface="Gotham"/>
              </a:rPr>
              <a:t>étroite</a:t>
            </a:r>
            <a:r>
              <a:rPr lang="en-US" sz="950" dirty="0">
                <a:solidFill>
                  <a:srgbClr val="000000"/>
                </a:solidFill>
                <a:latin typeface="Gotham"/>
                <a:ea typeface="Gotham"/>
                <a:cs typeface="Gotham"/>
                <a:sym typeface="Gotham"/>
              </a:rPr>
              <a:t> et </a:t>
            </a:r>
            <a:r>
              <a:rPr lang="en-US" sz="950" dirty="0" err="1">
                <a:solidFill>
                  <a:srgbClr val="000000"/>
                </a:solidFill>
                <a:latin typeface="Gotham"/>
                <a:ea typeface="Gotham"/>
                <a:cs typeface="Gotham"/>
                <a:sym typeface="Gotham"/>
              </a:rPr>
              <a:t>une</a:t>
            </a:r>
            <a:r>
              <a:rPr lang="en-US" sz="950" dirty="0">
                <a:solidFill>
                  <a:srgbClr val="000000"/>
                </a:solidFill>
                <a:latin typeface="Gotham"/>
                <a:ea typeface="Gotham"/>
                <a:cs typeface="Gotham"/>
                <a:sym typeface="Gotham"/>
              </a:rPr>
              <a:t> adaptation du </a:t>
            </a:r>
            <a:r>
              <a:rPr lang="en-US" sz="950" dirty="0" err="1">
                <a:solidFill>
                  <a:srgbClr val="000000"/>
                </a:solidFill>
                <a:latin typeface="Gotham"/>
                <a:ea typeface="Gotham"/>
                <a:cs typeface="Gotham"/>
                <a:sym typeface="Gotham"/>
              </a:rPr>
              <a:t>rôle</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l’association</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en</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fonction</a:t>
            </a:r>
            <a:r>
              <a:rPr lang="en-US" sz="950" dirty="0">
                <a:solidFill>
                  <a:srgbClr val="000000"/>
                </a:solidFill>
                <a:latin typeface="Gotham"/>
                <a:ea typeface="Gotham"/>
                <a:cs typeface="Gotham"/>
                <a:sym typeface="Gotham"/>
              </a:rPr>
              <a:t> des </a:t>
            </a:r>
            <a:r>
              <a:rPr lang="en-US" sz="950" dirty="0" err="1">
                <a:solidFill>
                  <a:srgbClr val="000000"/>
                </a:solidFill>
                <a:latin typeface="Gotham"/>
                <a:ea typeface="Gotham"/>
                <a:cs typeface="Gotham"/>
                <a:sym typeface="Gotham"/>
              </a:rPr>
              <a:t>besoins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identifiés</a:t>
            </a:r>
            <a:r>
              <a:rPr lang="en-US" sz="950" dirty="0">
                <a:solidFill>
                  <a:srgbClr val="000000"/>
                </a:solidFill>
                <a:latin typeface="Gotham"/>
                <a:ea typeface="Gotham"/>
                <a:cs typeface="Gotham"/>
                <a:sym typeface="Gotham"/>
              </a:rPr>
              <a:t> par le </a:t>
            </a:r>
            <a:r>
              <a:rPr lang="en-US" sz="950" dirty="0" err="1">
                <a:solidFill>
                  <a:srgbClr val="000000"/>
                </a:solidFill>
                <a:latin typeface="Gotham"/>
                <a:ea typeface="Gotham"/>
                <a:cs typeface="Gotham"/>
                <a:sym typeface="Gotham"/>
              </a:rPr>
              <a:t>médecin</a:t>
            </a:r>
            <a:r>
              <a:rPr lang="en-US" sz="950" dirty="0">
                <a:solidFill>
                  <a:srgbClr val="000000"/>
                </a:solidFill>
                <a:latin typeface="Gotham"/>
                <a:ea typeface="Gotham"/>
                <a:cs typeface="Gotham"/>
                <a:sym typeface="Gotham"/>
              </a:rPr>
              <a:t> et la femme </a:t>
            </a:r>
            <a:r>
              <a:rPr lang="en-US" sz="950" dirty="0" err="1">
                <a:solidFill>
                  <a:srgbClr val="000000"/>
                </a:solidFill>
                <a:latin typeface="Gotham"/>
                <a:ea typeface="Gotham"/>
                <a:cs typeface="Gotham"/>
                <a:sym typeface="Gotham"/>
              </a:rPr>
              <a:t>concernée</a:t>
            </a:r>
            <a:r>
              <a:rPr lang="en-US" sz="950" dirty="0">
                <a:solidFill>
                  <a:srgbClr val="000000"/>
                </a:solidFill>
                <a:latin typeface="Gotham"/>
                <a:ea typeface="Gotham"/>
                <a:cs typeface="Gotham"/>
                <a:sym typeface="Gotham"/>
              </a:rPr>
              <a:t>.</a:t>
            </a:r>
          </a:p>
          <a:p>
            <a:pPr algn="just">
              <a:lnSpc>
                <a:spcPts val="700"/>
              </a:lnSpc>
            </a:pPr>
            <a:endParaRPr lang="en-US" sz="950" dirty="0">
              <a:solidFill>
                <a:srgbClr val="000000"/>
              </a:solidFill>
              <a:latin typeface="Gotham"/>
              <a:ea typeface="Gotham"/>
              <a:cs typeface="Gotham"/>
              <a:sym typeface="Gotham"/>
            </a:endParaRPr>
          </a:p>
          <a:p>
            <a:pPr algn="just">
              <a:lnSpc>
                <a:spcPts val="1330"/>
              </a:lnSpc>
            </a:pPr>
            <a:r>
              <a:rPr lang="en-US" sz="950" dirty="0">
                <a:solidFill>
                  <a:srgbClr val="000000"/>
                </a:solidFill>
                <a:latin typeface="Gotham"/>
                <a:ea typeface="Gotham"/>
                <a:cs typeface="Gotham"/>
                <a:sym typeface="Gotham"/>
              </a:rPr>
              <a:t> </a:t>
            </a:r>
            <a:r>
              <a:rPr lang="en-US" sz="950" b="1" dirty="0" err="1">
                <a:solidFill>
                  <a:srgbClr val="591966"/>
                </a:solidFill>
                <a:latin typeface="Gotham Bold"/>
                <a:ea typeface="Gotham Bold"/>
                <a:cs typeface="Gotham Bold"/>
                <a:sym typeface="Gotham Bold"/>
              </a:rPr>
              <a:t>Accueil</a:t>
            </a:r>
            <a:r>
              <a:rPr lang="en-US" sz="950" b="1" dirty="0">
                <a:solidFill>
                  <a:srgbClr val="591966"/>
                </a:solidFill>
                <a:latin typeface="Gotham Bold"/>
                <a:ea typeface="Gotham Bold"/>
                <a:cs typeface="Gotham Bold"/>
                <a:sym typeface="Gotham Bold"/>
              </a:rPr>
              <a:t>, </a:t>
            </a:r>
            <a:r>
              <a:rPr lang="en-US" sz="950" b="1" dirty="0" err="1">
                <a:solidFill>
                  <a:srgbClr val="591966"/>
                </a:solidFill>
                <a:latin typeface="Gotham Bold"/>
                <a:ea typeface="Gotham Bold"/>
                <a:cs typeface="Gotham Bold"/>
                <a:sym typeface="Gotham Bold"/>
              </a:rPr>
              <a:t>évaluation</a:t>
            </a:r>
            <a:r>
              <a:rPr lang="en-US" sz="950" b="1" dirty="0">
                <a:solidFill>
                  <a:srgbClr val="591966"/>
                </a:solidFill>
                <a:latin typeface="Gotham Bold"/>
                <a:ea typeface="Gotham Bold"/>
                <a:cs typeface="Gotham Bold"/>
                <a:sym typeface="Gotham Bold"/>
              </a:rPr>
              <a:t> et mise </a:t>
            </a:r>
            <a:r>
              <a:rPr lang="en-US" sz="950" b="1" dirty="0" err="1">
                <a:solidFill>
                  <a:srgbClr val="591966"/>
                </a:solidFill>
                <a:latin typeface="Gotham Bold"/>
                <a:ea typeface="Gotham Bold"/>
                <a:cs typeface="Gotham Bold"/>
                <a:sym typeface="Gotham Bold"/>
              </a:rPr>
              <a:t>en</a:t>
            </a:r>
            <a:r>
              <a:rPr lang="en-US" sz="950" b="1" dirty="0">
                <a:solidFill>
                  <a:srgbClr val="591966"/>
                </a:solidFill>
                <a:latin typeface="Gotham Bold"/>
                <a:ea typeface="Gotham Bold"/>
                <a:cs typeface="Gotham Bold"/>
                <a:sym typeface="Gotham Bold"/>
              </a:rPr>
              <a:t> lien </a:t>
            </a:r>
            <a:r>
              <a:rPr lang="en-US" sz="950" b="1" dirty="0" err="1">
                <a:solidFill>
                  <a:srgbClr val="591966"/>
                </a:solidFill>
                <a:latin typeface="Gotham Bold"/>
                <a:ea typeface="Gotham Bold"/>
                <a:cs typeface="Gotham Bold"/>
                <a:sym typeface="Gotham Bold"/>
              </a:rPr>
              <a:t>lors</a:t>
            </a:r>
            <a:r>
              <a:rPr lang="en-US" sz="950" b="1" dirty="0">
                <a:solidFill>
                  <a:srgbClr val="591966"/>
                </a:solidFill>
                <a:latin typeface="Gotham Bold"/>
                <a:ea typeface="Gotham Bold"/>
                <a:cs typeface="Gotham Bold"/>
                <a:sym typeface="Gotham Bold"/>
              </a:rPr>
              <a:t> des </a:t>
            </a:r>
            <a:r>
              <a:rPr lang="en-US" sz="950" b="1" dirty="0" err="1">
                <a:solidFill>
                  <a:srgbClr val="591966"/>
                </a:solidFill>
                <a:latin typeface="Gotham Bold"/>
                <a:ea typeface="Gotham Bold"/>
                <a:cs typeface="Gotham Bold"/>
                <a:sym typeface="Gotham Bold"/>
              </a:rPr>
              <a:t>entretiens</a:t>
            </a:r>
            <a:r>
              <a:rPr lang="en-US" sz="950" b="1" dirty="0">
                <a:solidFill>
                  <a:srgbClr val="591966"/>
                </a:solidFill>
                <a:latin typeface="Gotham Bold"/>
                <a:ea typeface="Gotham Bold"/>
                <a:cs typeface="Gotham Bold"/>
                <a:sym typeface="Gotham Bold"/>
              </a:rPr>
              <a:t> </a:t>
            </a:r>
            <a:r>
              <a:rPr lang="en-US" sz="950" b="1" dirty="0" err="1">
                <a:solidFill>
                  <a:srgbClr val="591966"/>
                </a:solidFill>
                <a:latin typeface="Gotham Bold"/>
                <a:ea typeface="Gotham Bold"/>
                <a:cs typeface="Gotham Bold"/>
                <a:sym typeface="Gotham Bold"/>
              </a:rPr>
              <a:t>individuels</a:t>
            </a:r>
            <a:endParaRPr lang="en-US" sz="950" b="1" dirty="0">
              <a:solidFill>
                <a:srgbClr val="591966"/>
              </a:solidFill>
              <a:latin typeface="Gotham Bold"/>
              <a:ea typeface="Gotham Bold"/>
              <a:cs typeface="Gotham Bold"/>
              <a:sym typeface="Gotham Bold"/>
            </a:endParaRPr>
          </a:p>
          <a:p>
            <a:pPr algn="just">
              <a:lnSpc>
                <a:spcPts val="1330"/>
              </a:lnSpc>
            </a:pPr>
            <a:r>
              <a:rPr lang="en-US" sz="950" dirty="0">
                <a:solidFill>
                  <a:srgbClr val="000000"/>
                </a:solidFill>
                <a:latin typeface="Gotham"/>
                <a:ea typeface="Gotham"/>
                <a:cs typeface="Gotham"/>
                <a:sym typeface="Gotham"/>
              </a:rPr>
              <a:t>De </a:t>
            </a:r>
            <a:r>
              <a:rPr lang="en-US" sz="950" dirty="0" err="1">
                <a:solidFill>
                  <a:srgbClr val="000000"/>
                </a:solidFill>
                <a:latin typeface="Gotham"/>
                <a:ea typeface="Gotham"/>
                <a:cs typeface="Gotham"/>
                <a:sym typeface="Gotham"/>
              </a:rPr>
              <a:t>nombreux</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entretiens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individuels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ont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été</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consacrés</a:t>
            </a:r>
            <a:r>
              <a:rPr lang="en-US" sz="950" dirty="0">
                <a:solidFill>
                  <a:srgbClr val="000000"/>
                </a:solidFill>
                <a:latin typeface="Gotham"/>
                <a:ea typeface="Gotham"/>
                <a:cs typeface="Gotham"/>
                <a:sym typeface="Gotham"/>
              </a:rPr>
              <a:t> à </a:t>
            </a:r>
            <a:r>
              <a:rPr lang="en-US" sz="950" dirty="0" err="1">
                <a:solidFill>
                  <a:srgbClr val="000000"/>
                </a:solidFill>
                <a:latin typeface="Gotham"/>
                <a:ea typeface="Gotham"/>
                <a:cs typeface="Gotham"/>
                <a:sym typeface="Gotham"/>
              </a:rPr>
              <a:t>l’accueil</a:t>
            </a:r>
            <a:r>
              <a:rPr lang="en-US" sz="950" dirty="0">
                <a:solidFill>
                  <a:srgbClr val="000000"/>
                </a:solidFill>
                <a:latin typeface="Gotham"/>
                <a:ea typeface="Gotham"/>
                <a:cs typeface="Gotham"/>
                <a:sym typeface="Gotham"/>
              </a:rPr>
              <a:t> et à la </a:t>
            </a:r>
            <a:r>
              <a:rPr lang="en-US" sz="950" dirty="0" err="1">
                <a:solidFill>
                  <a:srgbClr val="000000"/>
                </a:solidFill>
                <a:latin typeface="Gotham"/>
                <a:ea typeface="Gotham"/>
                <a:cs typeface="Gotham"/>
                <a:sym typeface="Gotham"/>
              </a:rPr>
              <a:t>présentation</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l’association</a:t>
            </a:r>
            <a:r>
              <a:rPr lang="en-US" sz="950" dirty="0">
                <a:solidFill>
                  <a:srgbClr val="000000"/>
                </a:solidFill>
                <a:latin typeface="Gotham"/>
                <a:ea typeface="Gotham"/>
                <a:cs typeface="Gotham"/>
                <a:sym typeface="Gotham"/>
              </a:rPr>
              <a:t>.</a:t>
            </a:r>
          </a:p>
          <a:p>
            <a:pPr algn="just">
              <a:lnSpc>
                <a:spcPts val="1330"/>
              </a:lnSpc>
            </a:pPr>
            <a:r>
              <a:rPr lang="en-US" sz="950" dirty="0" err="1">
                <a:solidFill>
                  <a:srgbClr val="000000"/>
                </a:solidFill>
                <a:latin typeface="Gotham"/>
                <a:ea typeface="Gotham"/>
                <a:cs typeface="Gotham"/>
                <a:sym typeface="Gotham"/>
              </a:rPr>
              <a:t>Ces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entretiens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avaient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plusieurs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objectifs</a:t>
            </a:r>
            <a:r>
              <a:rPr lang="en-US" sz="950" dirty="0">
                <a:solidFill>
                  <a:srgbClr val="000000"/>
                </a:solidFill>
                <a:latin typeface="Gotham"/>
                <a:ea typeface="Gotham"/>
                <a:cs typeface="Gotham"/>
                <a:sym typeface="Gotham"/>
              </a:rPr>
              <a:t> :</a:t>
            </a:r>
          </a:p>
          <a:p>
            <a:pPr algn="just">
              <a:lnSpc>
                <a:spcPts val="1330"/>
              </a:lnSpc>
            </a:pP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Créer</a:t>
            </a:r>
            <a:r>
              <a:rPr lang="en-US" sz="950" dirty="0">
                <a:solidFill>
                  <a:srgbClr val="000000"/>
                </a:solidFill>
                <a:latin typeface="Gotham"/>
                <a:ea typeface="Gotham"/>
                <a:cs typeface="Gotham"/>
                <a:sym typeface="Gotham"/>
              </a:rPr>
              <a:t> un premier contact </a:t>
            </a:r>
            <a:r>
              <a:rPr lang="en-US" sz="950" dirty="0" err="1">
                <a:solidFill>
                  <a:srgbClr val="000000"/>
                </a:solidFill>
                <a:latin typeface="Gotham"/>
                <a:ea typeface="Gotham"/>
                <a:cs typeface="Gotham"/>
                <a:sym typeface="Gotham"/>
              </a:rPr>
              <a:t>sécurisant</a:t>
            </a:r>
            <a:r>
              <a:rPr lang="en-US" sz="950" dirty="0">
                <a:solidFill>
                  <a:srgbClr val="000000"/>
                </a:solidFill>
                <a:latin typeface="Gotham"/>
                <a:ea typeface="Gotham"/>
                <a:cs typeface="Gotham"/>
                <a:sym typeface="Gotham"/>
              </a:rPr>
              <a:t>, dans un </a:t>
            </a:r>
            <a:r>
              <a:rPr lang="en-US" sz="950" dirty="0" err="1">
                <a:solidFill>
                  <a:srgbClr val="000000"/>
                </a:solidFill>
                <a:latin typeface="Gotham"/>
                <a:ea typeface="Gotham"/>
                <a:cs typeface="Gotham"/>
                <a:sym typeface="Gotham"/>
              </a:rPr>
              <a:t>contexte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où</a:t>
            </a:r>
            <a:r>
              <a:rPr lang="en-US" sz="950" dirty="0">
                <a:solidFill>
                  <a:srgbClr val="000000"/>
                </a:solidFill>
                <a:latin typeface="Gotham"/>
                <a:ea typeface="Gotham"/>
                <a:cs typeface="Gotham"/>
                <a:sym typeface="Gotham"/>
              </a:rPr>
              <a:t> la relation de </a:t>
            </a:r>
            <a:r>
              <a:rPr lang="en-US" sz="950" dirty="0" err="1">
                <a:solidFill>
                  <a:srgbClr val="000000"/>
                </a:solidFill>
                <a:latin typeface="Gotham"/>
                <a:ea typeface="Gotham"/>
                <a:cs typeface="Gotham"/>
                <a:sym typeface="Gotham"/>
              </a:rPr>
              <a:t>confiance</a:t>
            </a:r>
            <a:r>
              <a:rPr lang="en-US" sz="950" dirty="0">
                <a:solidFill>
                  <a:srgbClr val="000000"/>
                </a:solidFill>
                <a:latin typeface="Gotham"/>
                <a:ea typeface="Gotham"/>
                <a:cs typeface="Gotham"/>
                <a:sym typeface="Gotham"/>
              </a:rPr>
              <a:t> est </a:t>
            </a:r>
            <a:r>
              <a:rPr lang="en-US" sz="950" dirty="0" err="1">
                <a:solidFill>
                  <a:srgbClr val="000000"/>
                </a:solidFill>
                <a:latin typeface="Gotham"/>
                <a:ea typeface="Gotham"/>
                <a:cs typeface="Gotham"/>
                <a:sym typeface="Gotham"/>
              </a:rPr>
              <a:t>souvent</a:t>
            </a:r>
            <a:r>
              <a:rPr lang="en-US" sz="950" dirty="0">
                <a:solidFill>
                  <a:srgbClr val="000000"/>
                </a:solidFill>
                <a:latin typeface="Gotham"/>
                <a:ea typeface="Gotham"/>
                <a:cs typeface="Gotham"/>
                <a:sym typeface="Gotham"/>
              </a:rPr>
              <a:t> fragile.</a:t>
            </a:r>
          </a:p>
          <a:p>
            <a:pPr algn="just">
              <a:lnSpc>
                <a:spcPts val="1330"/>
              </a:lnSpc>
            </a:pP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Évaluer</a:t>
            </a:r>
            <a:r>
              <a:rPr lang="en-US" sz="950" dirty="0">
                <a:solidFill>
                  <a:srgbClr val="000000"/>
                </a:solidFill>
                <a:latin typeface="Gotham"/>
                <a:ea typeface="Gotham"/>
                <a:cs typeface="Gotham"/>
                <a:sym typeface="Gotham"/>
              </a:rPr>
              <a:t> les </a:t>
            </a:r>
            <a:r>
              <a:rPr lang="en-US" sz="950" dirty="0" err="1">
                <a:solidFill>
                  <a:srgbClr val="000000"/>
                </a:solidFill>
                <a:latin typeface="Gotham"/>
                <a:ea typeface="Gotham"/>
                <a:cs typeface="Gotham"/>
                <a:sym typeface="Gotham"/>
              </a:rPr>
              <a:t>besoins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médicaux</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immédiats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repérer</a:t>
            </a:r>
            <a:r>
              <a:rPr lang="en-US" sz="950" dirty="0">
                <a:solidFill>
                  <a:srgbClr val="000000"/>
                </a:solidFill>
                <a:latin typeface="Gotham"/>
                <a:ea typeface="Gotham"/>
                <a:cs typeface="Gotham"/>
                <a:sym typeface="Gotham"/>
              </a:rPr>
              <a:t> les situations </a:t>
            </a:r>
            <a:r>
              <a:rPr lang="en-US" sz="950" dirty="0" err="1">
                <a:solidFill>
                  <a:srgbClr val="000000"/>
                </a:solidFill>
                <a:latin typeface="Gotham"/>
                <a:ea typeface="Gotham"/>
                <a:cs typeface="Gotham"/>
                <a:sym typeface="Gotham"/>
              </a:rPr>
              <a:t>d’urgence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ou</a:t>
            </a:r>
            <a:r>
              <a:rPr lang="en-US" sz="950" dirty="0">
                <a:solidFill>
                  <a:srgbClr val="000000"/>
                </a:solidFill>
                <a:latin typeface="Gotham"/>
                <a:ea typeface="Gotham"/>
                <a:cs typeface="Gotham"/>
                <a:sym typeface="Gotham"/>
              </a:rPr>
              <a:t> de rupture de </a:t>
            </a:r>
            <a:r>
              <a:rPr lang="en-US" sz="950" dirty="0" err="1">
                <a:solidFill>
                  <a:srgbClr val="000000"/>
                </a:solidFill>
                <a:latin typeface="Gotham"/>
                <a:ea typeface="Gotham"/>
                <a:cs typeface="Gotham"/>
                <a:sym typeface="Gotham"/>
              </a:rPr>
              <a:t>soins</a:t>
            </a:r>
            <a:r>
              <a:rPr lang="en-US" sz="950" dirty="0">
                <a:solidFill>
                  <a:srgbClr val="000000"/>
                </a:solidFill>
                <a:latin typeface="Gotham"/>
                <a:ea typeface="Gotham"/>
                <a:cs typeface="Gotham"/>
                <a:sym typeface="Gotham"/>
              </a:rPr>
              <a:t>, et identifier les obstacles </a:t>
            </a:r>
            <a:r>
              <a:rPr lang="en-US" sz="950" dirty="0" err="1">
                <a:solidFill>
                  <a:srgbClr val="000000"/>
                </a:solidFill>
                <a:latin typeface="Gotham"/>
                <a:ea typeface="Gotham"/>
                <a:cs typeface="Gotham"/>
                <a:sym typeface="Gotham"/>
              </a:rPr>
              <a:t>concrets</a:t>
            </a:r>
            <a:r>
              <a:rPr lang="en-US" sz="950" dirty="0">
                <a:solidFill>
                  <a:srgbClr val="000000"/>
                </a:solidFill>
                <a:latin typeface="Gotham"/>
                <a:ea typeface="Gotham"/>
                <a:cs typeface="Gotham"/>
                <a:sym typeface="Gotham"/>
              </a:rPr>
              <a:t> (absence de couverture, manque de documents </a:t>
            </a:r>
            <a:r>
              <a:rPr lang="en-US" sz="950" dirty="0" err="1">
                <a:solidFill>
                  <a:srgbClr val="000000"/>
                </a:solidFill>
                <a:latin typeface="Gotham"/>
                <a:ea typeface="Gotham"/>
                <a:cs typeface="Gotham"/>
                <a:sym typeface="Gotham"/>
              </a:rPr>
              <a:t>administratifs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difficultés</a:t>
            </a:r>
            <a:r>
              <a:rPr lang="en-US" sz="950" dirty="0">
                <a:solidFill>
                  <a:srgbClr val="000000"/>
                </a:solidFill>
                <a:latin typeface="Gotham"/>
                <a:ea typeface="Gotham"/>
                <a:cs typeface="Gotham"/>
                <a:sym typeface="Gotham"/>
              </a:rPr>
              <a:t> à prendre un </a:t>
            </a:r>
            <a:r>
              <a:rPr lang="en-US" sz="950" dirty="0" err="1">
                <a:solidFill>
                  <a:srgbClr val="000000"/>
                </a:solidFill>
                <a:latin typeface="Gotham"/>
                <a:ea typeface="Gotham"/>
                <a:cs typeface="Gotham"/>
                <a:sym typeface="Gotham"/>
              </a:rPr>
              <a:t>rendez</a:t>
            </a:r>
            <a:r>
              <a:rPr lang="en-US" sz="950" dirty="0">
                <a:solidFill>
                  <a:srgbClr val="000000"/>
                </a:solidFill>
                <a:latin typeface="Gotham"/>
                <a:ea typeface="Gotham"/>
                <a:cs typeface="Gotham"/>
                <a:sym typeface="Gotham"/>
              </a:rPr>
              <a:t>-vous, etc.).</a:t>
            </a:r>
          </a:p>
          <a:p>
            <a:pPr algn="just">
              <a:lnSpc>
                <a:spcPts val="1330"/>
              </a:lnSpc>
            </a:pPr>
            <a:r>
              <a:rPr lang="en-US" sz="950" dirty="0">
                <a:solidFill>
                  <a:srgbClr val="000000"/>
                </a:solidFill>
                <a:latin typeface="Gotham"/>
                <a:ea typeface="Gotham"/>
                <a:cs typeface="Gotham"/>
                <a:sym typeface="Gotham"/>
              </a:rPr>
              <a:t>• Informer sur le </a:t>
            </a:r>
            <a:r>
              <a:rPr lang="en-US" sz="950" dirty="0" err="1">
                <a:solidFill>
                  <a:srgbClr val="000000"/>
                </a:solidFill>
                <a:latin typeface="Gotham"/>
                <a:ea typeface="Gotham"/>
                <a:cs typeface="Gotham"/>
                <a:sym typeface="Gotham"/>
              </a:rPr>
              <a:t>système</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soins</a:t>
            </a:r>
            <a:r>
              <a:rPr lang="en-US" sz="950" dirty="0">
                <a:solidFill>
                  <a:srgbClr val="000000"/>
                </a:solidFill>
                <a:latin typeface="Gotham"/>
                <a:ea typeface="Gotham"/>
                <a:cs typeface="Gotham"/>
                <a:sym typeface="Gotham"/>
              </a:rPr>
              <a:t>, les droits </a:t>
            </a:r>
            <a:r>
              <a:rPr lang="en-US" sz="950" dirty="0" err="1">
                <a:solidFill>
                  <a:srgbClr val="000000"/>
                </a:solidFill>
                <a:latin typeface="Gotham"/>
                <a:ea typeface="Gotham"/>
                <a:cs typeface="Gotham"/>
                <a:sym typeface="Gotham"/>
              </a:rPr>
              <a:t>associés</a:t>
            </a:r>
            <a:r>
              <a:rPr lang="en-US" sz="950" dirty="0">
                <a:solidFill>
                  <a:srgbClr val="000000"/>
                </a:solidFill>
                <a:latin typeface="Gotham"/>
                <a:ea typeface="Gotham"/>
                <a:cs typeface="Gotham"/>
                <a:sym typeface="Gotham"/>
              </a:rPr>
              <a:t>, et les </a:t>
            </a:r>
            <a:r>
              <a:rPr lang="en-US" sz="950" dirty="0" err="1">
                <a:solidFill>
                  <a:srgbClr val="000000"/>
                </a:solidFill>
                <a:latin typeface="Gotham"/>
                <a:ea typeface="Gotham"/>
                <a:cs typeface="Gotham"/>
                <a:sym typeface="Gotham"/>
              </a:rPr>
              <a:t>possibilités</a:t>
            </a:r>
            <a:r>
              <a:rPr lang="en-US" sz="950" dirty="0">
                <a:solidFill>
                  <a:srgbClr val="000000"/>
                </a:solidFill>
                <a:latin typeface="Gotham"/>
                <a:ea typeface="Gotham"/>
                <a:cs typeface="Gotham"/>
                <a:sym typeface="Gotham"/>
              </a:rPr>
              <a:t> locales pour les </a:t>
            </a:r>
            <a:r>
              <a:rPr lang="en-US" sz="950" dirty="0" err="1">
                <a:solidFill>
                  <a:srgbClr val="000000"/>
                </a:solidFill>
                <a:latin typeface="Gotham"/>
                <a:ea typeface="Gotham"/>
                <a:cs typeface="Gotham"/>
                <a:sym typeface="Gotham"/>
              </a:rPr>
              <a:t>soins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primaires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ou</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spécialisés</a:t>
            </a:r>
            <a:r>
              <a:rPr lang="en-US" sz="950" dirty="0">
                <a:solidFill>
                  <a:srgbClr val="000000"/>
                </a:solidFill>
                <a:latin typeface="Gotham"/>
                <a:ea typeface="Gotham"/>
                <a:cs typeface="Gotham"/>
                <a:sym typeface="Gotham"/>
              </a:rPr>
              <a:t>.</a:t>
            </a:r>
          </a:p>
          <a:p>
            <a:pPr algn="just">
              <a:lnSpc>
                <a:spcPts val="1330"/>
              </a:lnSpc>
            </a:pP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Repérer</a:t>
            </a:r>
            <a:r>
              <a:rPr lang="en-US" sz="950" dirty="0">
                <a:solidFill>
                  <a:srgbClr val="000000"/>
                </a:solidFill>
                <a:latin typeface="Gotham"/>
                <a:ea typeface="Gotham"/>
                <a:cs typeface="Gotham"/>
                <a:sym typeface="Gotham"/>
              </a:rPr>
              <a:t> les situations </a:t>
            </a:r>
            <a:r>
              <a:rPr lang="en-US" sz="950" dirty="0" err="1">
                <a:solidFill>
                  <a:srgbClr val="000000"/>
                </a:solidFill>
                <a:latin typeface="Gotham"/>
                <a:ea typeface="Gotham"/>
                <a:cs typeface="Gotham"/>
                <a:sym typeface="Gotham"/>
              </a:rPr>
              <a:t>nécessitant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une</a:t>
            </a:r>
            <a:r>
              <a:rPr lang="en-US" sz="950" dirty="0">
                <a:solidFill>
                  <a:srgbClr val="000000"/>
                </a:solidFill>
                <a:latin typeface="Gotham"/>
                <a:ea typeface="Gotham"/>
                <a:cs typeface="Gotham"/>
                <a:sym typeface="Gotham"/>
              </a:rPr>
              <a:t> orientation </a:t>
            </a:r>
            <a:r>
              <a:rPr lang="en-US" sz="950" dirty="0" err="1">
                <a:solidFill>
                  <a:srgbClr val="000000"/>
                </a:solidFill>
                <a:latin typeface="Gotham"/>
                <a:ea typeface="Gotham"/>
                <a:cs typeface="Gotham"/>
                <a:sym typeface="Gotham"/>
              </a:rPr>
              <a:t>rapide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que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ce</a:t>
            </a:r>
            <a:r>
              <a:rPr lang="en-US" sz="950" dirty="0">
                <a:solidFill>
                  <a:srgbClr val="000000"/>
                </a:solidFill>
                <a:latin typeface="Gotham"/>
                <a:ea typeface="Gotham"/>
                <a:cs typeface="Gotham"/>
                <a:sym typeface="Gotham"/>
              </a:rPr>
              <a:t> soit vers un </a:t>
            </a:r>
            <a:r>
              <a:rPr lang="en-US" sz="950" dirty="0" err="1">
                <a:solidFill>
                  <a:srgbClr val="000000"/>
                </a:solidFill>
                <a:latin typeface="Gotham"/>
                <a:ea typeface="Gotham"/>
                <a:cs typeface="Gotham"/>
                <a:sym typeface="Gotham"/>
              </a:rPr>
              <a:t>médecin</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traitant</a:t>
            </a:r>
            <a:r>
              <a:rPr lang="en-US" sz="950" dirty="0">
                <a:solidFill>
                  <a:srgbClr val="000000"/>
                </a:solidFill>
                <a:latin typeface="Gotham"/>
                <a:ea typeface="Gotham"/>
                <a:cs typeface="Gotham"/>
                <a:sym typeface="Gotham"/>
              </a:rPr>
              <a:t>, un service </a:t>
            </a:r>
            <a:r>
              <a:rPr lang="en-US" sz="950" dirty="0" err="1">
                <a:solidFill>
                  <a:srgbClr val="000000"/>
                </a:solidFill>
                <a:latin typeface="Gotham"/>
                <a:ea typeface="Gotham"/>
                <a:cs typeface="Gotham"/>
                <a:sym typeface="Gotham"/>
              </a:rPr>
              <a:t>hospitalier</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une</a:t>
            </a:r>
            <a:r>
              <a:rPr lang="en-US" sz="950" dirty="0">
                <a:solidFill>
                  <a:srgbClr val="000000"/>
                </a:solidFill>
                <a:latin typeface="Gotham"/>
                <a:ea typeface="Gotham"/>
                <a:cs typeface="Gotham"/>
                <a:sym typeface="Gotham"/>
              </a:rPr>
              <a:t> structure de santé </a:t>
            </a:r>
            <a:r>
              <a:rPr lang="en-US" sz="950" dirty="0" err="1">
                <a:solidFill>
                  <a:srgbClr val="000000"/>
                </a:solidFill>
                <a:latin typeface="Gotham"/>
                <a:ea typeface="Gotham"/>
                <a:cs typeface="Gotham"/>
                <a:sym typeface="Gotham"/>
              </a:rPr>
              <a:t>mentale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ou</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une</a:t>
            </a:r>
            <a:r>
              <a:rPr lang="en-US" sz="950" dirty="0">
                <a:solidFill>
                  <a:srgbClr val="000000"/>
                </a:solidFill>
                <a:latin typeface="Gotham"/>
                <a:ea typeface="Gotham"/>
                <a:cs typeface="Gotham"/>
                <a:sym typeface="Gotham"/>
              </a:rPr>
              <a:t> permanence </a:t>
            </a:r>
            <a:r>
              <a:rPr lang="en-US" sz="950" dirty="0" err="1">
                <a:solidFill>
                  <a:srgbClr val="000000"/>
                </a:solidFill>
                <a:latin typeface="Gotham"/>
                <a:ea typeface="Gotham"/>
                <a:cs typeface="Gotham"/>
                <a:sym typeface="Gotham"/>
              </a:rPr>
              <a:t>sociale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adaptée</a:t>
            </a:r>
            <a:r>
              <a:rPr lang="en-US" sz="950" dirty="0">
                <a:solidFill>
                  <a:srgbClr val="000000"/>
                </a:solidFill>
                <a:latin typeface="Gotham"/>
                <a:ea typeface="Gotham"/>
                <a:cs typeface="Gotham"/>
                <a:sym typeface="Gotham"/>
              </a:rPr>
              <a:t>.</a:t>
            </a:r>
          </a:p>
          <a:p>
            <a:pPr algn="just">
              <a:lnSpc>
                <a:spcPts val="1330"/>
              </a:lnSpc>
            </a:pPr>
            <a:r>
              <a:rPr lang="en-US" sz="950" dirty="0" err="1">
                <a:solidFill>
                  <a:srgbClr val="000000"/>
                </a:solidFill>
                <a:latin typeface="Gotham"/>
                <a:ea typeface="Gotham"/>
                <a:cs typeface="Gotham"/>
                <a:sym typeface="Gotham"/>
              </a:rPr>
              <a:t>Ces</a:t>
            </a:r>
            <a:r>
              <a:rPr lang="en-US" sz="950" dirty="0">
                <a:solidFill>
                  <a:srgbClr val="000000"/>
                </a:solidFill>
                <a:latin typeface="Gotham"/>
                <a:ea typeface="Gotham"/>
                <a:cs typeface="Gotham"/>
                <a:sym typeface="Gotham"/>
              </a:rPr>
              <a:t> moments </a:t>
            </a:r>
            <a:r>
              <a:rPr lang="en-US" sz="950" dirty="0" err="1">
                <a:solidFill>
                  <a:srgbClr val="000000"/>
                </a:solidFill>
                <a:latin typeface="Gotham"/>
                <a:ea typeface="Gotham"/>
                <a:cs typeface="Gotham"/>
                <a:sym typeface="Gotham"/>
              </a:rPr>
              <a:t>d’accueil</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permettent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souvent</a:t>
            </a:r>
            <a:r>
              <a:rPr lang="en-US" sz="950" dirty="0">
                <a:solidFill>
                  <a:srgbClr val="000000"/>
                </a:solidFill>
                <a:latin typeface="Gotham"/>
                <a:ea typeface="Gotham"/>
                <a:cs typeface="Gotham"/>
                <a:sym typeface="Gotham"/>
              </a:rPr>
              <a:t> de poser les bases de </a:t>
            </a:r>
            <a:r>
              <a:rPr lang="en-US" sz="950" dirty="0" err="1">
                <a:solidFill>
                  <a:srgbClr val="000000"/>
                </a:solidFill>
                <a:latin typeface="Gotham"/>
                <a:ea typeface="Gotham"/>
                <a:cs typeface="Gotham"/>
                <a:sym typeface="Gotham"/>
              </a:rPr>
              <a:t>l’accompagnement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même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lorsque</a:t>
            </a:r>
            <a:r>
              <a:rPr lang="en-US" sz="950" dirty="0">
                <a:solidFill>
                  <a:srgbClr val="000000"/>
                </a:solidFill>
                <a:latin typeface="Gotham"/>
                <a:ea typeface="Gotham"/>
                <a:cs typeface="Gotham"/>
                <a:sym typeface="Gotham"/>
              </a:rPr>
              <a:t> la suite du </a:t>
            </a:r>
            <a:r>
              <a:rPr lang="en-US" sz="950" dirty="0" err="1">
                <a:solidFill>
                  <a:srgbClr val="000000"/>
                </a:solidFill>
                <a:latin typeface="Gotham"/>
                <a:ea typeface="Gotham"/>
                <a:cs typeface="Gotham"/>
                <a:sym typeface="Gotham"/>
              </a:rPr>
              <a:t>parcours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dépend</a:t>
            </a:r>
            <a:r>
              <a:rPr lang="en-US" sz="950" dirty="0">
                <a:solidFill>
                  <a:srgbClr val="000000"/>
                </a:solidFill>
                <a:latin typeface="Gotham"/>
                <a:ea typeface="Gotham"/>
                <a:cs typeface="Gotham"/>
                <a:sym typeface="Gotham"/>
              </a:rPr>
              <a:t> ensuite </a:t>
            </a:r>
            <a:r>
              <a:rPr lang="en-US" sz="950" dirty="0" err="1">
                <a:solidFill>
                  <a:srgbClr val="000000"/>
                </a:solidFill>
                <a:latin typeface="Gotham"/>
                <a:ea typeface="Gotham"/>
                <a:cs typeface="Gotham"/>
                <a:sym typeface="Gotham"/>
              </a:rPr>
              <a:t>principalement</a:t>
            </a:r>
            <a:r>
              <a:rPr lang="en-US" sz="950" dirty="0">
                <a:solidFill>
                  <a:srgbClr val="000000"/>
                </a:solidFill>
                <a:latin typeface="Gotham"/>
                <a:ea typeface="Gotham"/>
                <a:cs typeface="Gotham"/>
                <a:sym typeface="Gotham"/>
              </a:rPr>
              <a:t> des équipes </a:t>
            </a:r>
            <a:r>
              <a:rPr lang="en-US" sz="950" dirty="0" err="1">
                <a:solidFill>
                  <a:srgbClr val="000000"/>
                </a:solidFill>
                <a:latin typeface="Gotham"/>
                <a:ea typeface="Gotham"/>
                <a:cs typeface="Gotham"/>
                <a:sym typeface="Gotham"/>
              </a:rPr>
              <a:t>sociales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ou</a:t>
            </a:r>
            <a:r>
              <a:rPr lang="en-US" sz="950" dirty="0">
                <a:solidFill>
                  <a:srgbClr val="000000"/>
                </a:solidFill>
                <a:latin typeface="Gotham"/>
                <a:ea typeface="Gotham"/>
                <a:cs typeface="Gotham"/>
                <a:sym typeface="Gotham"/>
              </a:rPr>
              <a:t> des </a:t>
            </a:r>
            <a:r>
              <a:rPr lang="en-US" sz="950" dirty="0" err="1">
                <a:solidFill>
                  <a:srgbClr val="000000"/>
                </a:solidFill>
                <a:latin typeface="Gotham"/>
                <a:ea typeface="Gotham"/>
                <a:cs typeface="Gotham"/>
                <a:sym typeface="Gotham"/>
              </a:rPr>
              <a:t>partenaires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extérieurs</a:t>
            </a:r>
            <a:r>
              <a:rPr lang="en-US" sz="950" dirty="0">
                <a:solidFill>
                  <a:srgbClr val="000000"/>
                </a:solidFill>
                <a:latin typeface="Gotham"/>
                <a:ea typeface="Gotham"/>
                <a:cs typeface="Gotham"/>
                <a:sym typeface="Gotham"/>
              </a:rPr>
              <a:t>.</a:t>
            </a:r>
          </a:p>
          <a:p>
            <a:pPr algn="just">
              <a:lnSpc>
                <a:spcPts val="700"/>
              </a:lnSpc>
            </a:pPr>
            <a:endParaRPr lang="en-US" sz="950" dirty="0">
              <a:solidFill>
                <a:srgbClr val="000000"/>
              </a:solidFill>
              <a:latin typeface="Gotham"/>
              <a:ea typeface="Gotham"/>
              <a:cs typeface="Gotham"/>
              <a:sym typeface="Gotham"/>
            </a:endParaRPr>
          </a:p>
          <a:p>
            <a:pPr algn="just">
              <a:lnSpc>
                <a:spcPts val="1330"/>
              </a:lnSpc>
            </a:pPr>
            <a:r>
              <a:rPr lang="en-US" sz="950" b="1" dirty="0">
                <a:solidFill>
                  <a:srgbClr val="591966"/>
                </a:solidFill>
                <a:latin typeface="Gotham Bold"/>
                <a:ea typeface="Gotham Bold"/>
                <a:cs typeface="Gotham Bold"/>
                <a:sym typeface="Gotham Bold"/>
              </a:rPr>
              <a:t>Constat de terrain : la santé dans un </a:t>
            </a:r>
            <a:r>
              <a:rPr lang="en-US" sz="950" b="1" dirty="0" err="1">
                <a:solidFill>
                  <a:srgbClr val="591966"/>
                </a:solidFill>
                <a:latin typeface="Gotham Bold"/>
                <a:ea typeface="Gotham Bold"/>
                <a:cs typeface="Gotham Bold"/>
                <a:sym typeface="Gotham Bold"/>
              </a:rPr>
              <a:t>contexte</a:t>
            </a:r>
            <a:r>
              <a:rPr lang="en-US" sz="950" b="1" dirty="0">
                <a:solidFill>
                  <a:srgbClr val="591966"/>
                </a:solidFill>
                <a:latin typeface="Gotham Bold"/>
                <a:ea typeface="Gotham Bold"/>
                <a:cs typeface="Gotham Bold"/>
                <a:sym typeface="Gotham Bold"/>
              </a:rPr>
              <a:t> de </a:t>
            </a:r>
            <a:r>
              <a:rPr lang="en-US" sz="950" b="1" dirty="0" err="1">
                <a:solidFill>
                  <a:srgbClr val="591966"/>
                </a:solidFill>
                <a:latin typeface="Gotham Bold"/>
                <a:ea typeface="Gotham Bold"/>
                <a:cs typeface="Gotham Bold"/>
                <a:sym typeface="Gotham Bold"/>
              </a:rPr>
              <a:t>précarité</a:t>
            </a:r>
            <a:r>
              <a:rPr lang="en-US" sz="950" b="1" dirty="0">
                <a:solidFill>
                  <a:srgbClr val="591966"/>
                </a:solidFill>
                <a:latin typeface="Gotham Bold"/>
                <a:ea typeface="Gotham Bold"/>
                <a:cs typeface="Gotham Bold"/>
                <a:sym typeface="Gotham Bold"/>
              </a:rPr>
              <a:t> </a:t>
            </a:r>
            <a:r>
              <a:rPr lang="en-US" sz="950" b="1" dirty="0" err="1">
                <a:solidFill>
                  <a:srgbClr val="591966"/>
                </a:solidFill>
                <a:latin typeface="Gotham Bold"/>
                <a:ea typeface="Gotham Bold"/>
                <a:cs typeface="Gotham Bold"/>
                <a:sym typeface="Gotham Bold"/>
              </a:rPr>
              <a:t>importante</a:t>
            </a:r>
            <a:endParaRPr lang="en-US" sz="950" b="1" dirty="0">
              <a:solidFill>
                <a:srgbClr val="591966"/>
              </a:solidFill>
              <a:latin typeface="Gotham Bold"/>
              <a:ea typeface="Gotham Bold"/>
              <a:cs typeface="Gotham Bold"/>
              <a:sym typeface="Gotham Bold"/>
            </a:endParaRPr>
          </a:p>
          <a:p>
            <a:pPr algn="just">
              <a:lnSpc>
                <a:spcPts val="1330"/>
              </a:lnSpc>
            </a:pPr>
            <a:r>
              <a:rPr lang="en-US" sz="950" dirty="0" err="1">
                <a:solidFill>
                  <a:srgbClr val="000000"/>
                </a:solidFill>
                <a:latin typeface="Gotham"/>
                <a:ea typeface="Gotham"/>
                <a:cs typeface="Gotham"/>
                <a:sym typeface="Gotham"/>
              </a:rPr>
              <a:t>L’accompagnement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individuel</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en</a:t>
            </a:r>
            <a:r>
              <a:rPr lang="en-US" sz="950" dirty="0">
                <a:solidFill>
                  <a:srgbClr val="000000"/>
                </a:solidFill>
                <a:latin typeface="Gotham"/>
                <a:ea typeface="Gotham"/>
                <a:cs typeface="Gotham"/>
                <a:sym typeface="Gotham"/>
              </a:rPr>
              <a:t> 2025 a </a:t>
            </a:r>
            <a:r>
              <a:rPr lang="en-US" sz="950" dirty="0" err="1">
                <a:solidFill>
                  <a:srgbClr val="000000"/>
                </a:solidFill>
                <a:latin typeface="Gotham"/>
                <a:ea typeface="Gotham"/>
                <a:cs typeface="Gotham"/>
                <a:sym typeface="Gotham"/>
              </a:rPr>
              <a:t>été</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fortement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marqué</a:t>
            </a:r>
            <a:r>
              <a:rPr lang="en-US" sz="950" dirty="0">
                <a:solidFill>
                  <a:srgbClr val="000000"/>
                </a:solidFill>
                <a:latin typeface="Gotham"/>
                <a:ea typeface="Gotham"/>
                <a:cs typeface="Gotham"/>
                <a:sym typeface="Gotham"/>
              </a:rPr>
              <a:t> par la situation de </a:t>
            </a:r>
            <a:r>
              <a:rPr lang="en-US" sz="950" dirty="0" err="1">
                <a:solidFill>
                  <a:srgbClr val="000000"/>
                </a:solidFill>
                <a:latin typeface="Gotham"/>
                <a:ea typeface="Gotham"/>
                <a:cs typeface="Gotham"/>
                <a:sym typeface="Gotham"/>
              </a:rPr>
              <a:t>nombreuses</a:t>
            </a:r>
            <a:r>
              <a:rPr lang="en-US" sz="950" dirty="0">
                <a:solidFill>
                  <a:srgbClr val="000000"/>
                </a:solidFill>
                <a:latin typeface="Gotham"/>
                <a:ea typeface="Gotham"/>
                <a:cs typeface="Gotham"/>
                <a:sym typeface="Gotham"/>
              </a:rPr>
              <a:t> femmes vivant à la rue </a:t>
            </a:r>
            <a:r>
              <a:rPr lang="en-US" sz="950" dirty="0" err="1">
                <a:solidFill>
                  <a:srgbClr val="000000"/>
                </a:solidFill>
                <a:latin typeface="Gotham"/>
                <a:ea typeface="Gotham"/>
                <a:cs typeface="Gotham"/>
                <a:sym typeface="Gotham"/>
              </a:rPr>
              <a:t>ou</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en</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hébergement</a:t>
            </a:r>
            <a:r>
              <a:rPr lang="en-US" sz="950" dirty="0">
                <a:solidFill>
                  <a:srgbClr val="000000"/>
                </a:solidFill>
                <a:latin typeface="Gotham"/>
                <a:ea typeface="Gotham"/>
                <a:cs typeface="Gotham"/>
                <a:sym typeface="Gotham"/>
              </a:rPr>
              <a:t> instable. Cette </a:t>
            </a:r>
            <a:r>
              <a:rPr lang="en-US" sz="950" dirty="0" err="1">
                <a:solidFill>
                  <a:srgbClr val="000000"/>
                </a:solidFill>
                <a:latin typeface="Gotham"/>
                <a:ea typeface="Gotham"/>
                <a:cs typeface="Gotham"/>
                <a:sym typeface="Gotham"/>
              </a:rPr>
              <a:t>réalité</a:t>
            </a:r>
            <a:r>
              <a:rPr lang="en-US" sz="950" dirty="0">
                <a:solidFill>
                  <a:srgbClr val="000000"/>
                </a:solidFill>
                <a:latin typeface="Gotham"/>
                <a:ea typeface="Gotham"/>
                <a:cs typeface="Gotham"/>
                <a:sym typeface="Gotham"/>
              </a:rPr>
              <a:t> a des </a:t>
            </a:r>
            <a:r>
              <a:rPr lang="en-US" sz="950" dirty="0" err="1">
                <a:solidFill>
                  <a:srgbClr val="000000"/>
                </a:solidFill>
                <a:latin typeface="Gotham"/>
                <a:ea typeface="Gotham"/>
                <a:cs typeface="Gotham"/>
                <a:sym typeface="Gotham"/>
              </a:rPr>
              <a:t>répercussions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directes</a:t>
            </a:r>
            <a:r>
              <a:rPr lang="en-US" sz="950" dirty="0">
                <a:solidFill>
                  <a:srgbClr val="000000"/>
                </a:solidFill>
                <a:latin typeface="Gotham"/>
                <a:ea typeface="Gotham"/>
                <a:cs typeface="Gotham"/>
                <a:sym typeface="Gotham"/>
              </a:rPr>
              <a:t> sur </a:t>
            </a:r>
            <a:r>
              <a:rPr lang="en-US" sz="950" dirty="0" err="1">
                <a:solidFill>
                  <a:srgbClr val="000000"/>
                </a:solidFill>
                <a:latin typeface="Gotham"/>
                <a:ea typeface="Gotham"/>
                <a:cs typeface="Gotham"/>
                <a:sym typeface="Gotham"/>
              </a:rPr>
              <a:t>leur</a:t>
            </a:r>
            <a:r>
              <a:rPr lang="en-US" sz="950" dirty="0">
                <a:solidFill>
                  <a:srgbClr val="000000"/>
                </a:solidFill>
                <a:latin typeface="Gotham"/>
                <a:ea typeface="Gotham"/>
                <a:cs typeface="Gotham"/>
                <a:sym typeface="Gotham"/>
              </a:rPr>
              <a:t> santé :</a:t>
            </a:r>
          </a:p>
          <a:p>
            <a:pPr algn="just">
              <a:lnSpc>
                <a:spcPts val="1330"/>
              </a:lnSpc>
            </a:pP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difficulté</a:t>
            </a:r>
            <a:r>
              <a:rPr lang="en-US" sz="950" dirty="0">
                <a:solidFill>
                  <a:srgbClr val="000000"/>
                </a:solidFill>
                <a:latin typeface="Gotham"/>
                <a:ea typeface="Gotham"/>
                <a:cs typeface="Gotham"/>
                <a:sym typeface="Gotham"/>
              </a:rPr>
              <a:t> à assurer un </a:t>
            </a:r>
            <a:r>
              <a:rPr lang="en-US" sz="950" dirty="0" err="1">
                <a:solidFill>
                  <a:srgbClr val="000000"/>
                </a:solidFill>
                <a:latin typeface="Gotham"/>
                <a:ea typeface="Gotham"/>
                <a:cs typeface="Gotham"/>
                <a:sym typeface="Gotham"/>
              </a:rPr>
              <a:t>suivi</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régulier</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notamment</a:t>
            </a:r>
            <a:r>
              <a:rPr lang="en-US" sz="950" dirty="0">
                <a:solidFill>
                  <a:srgbClr val="000000"/>
                </a:solidFill>
                <a:latin typeface="Gotham"/>
                <a:ea typeface="Gotham"/>
                <a:cs typeface="Gotham"/>
                <a:sym typeface="Gotham"/>
              </a:rPr>
              <a:t> pour les maladies chroniques ;</a:t>
            </a:r>
          </a:p>
          <a:p>
            <a:pPr algn="just">
              <a:lnSpc>
                <a:spcPts val="1330"/>
              </a:lnSpc>
            </a:pP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impossibilité</a:t>
            </a:r>
            <a:r>
              <a:rPr lang="en-US" sz="950" dirty="0">
                <a:solidFill>
                  <a:srgbClr val="000000"/>
                </a:solidFill>
                <a:latin typeface="Gotham"/>
                <a:ea typeface="Gotham"/>
                <a:cs typeface="Gotham"/>
                <a:sym typeface="Gotham"/>
              </a:rPr>
              <a:t> de conserver des </a:t>
            </a:r>
            <a:r>
              <a:rPr lang="en-US" sz="950" dirty="0" err="1">
                <a:solidFill>
                  <a:srgbClr val="000000"/>
                </a:solidFill>
                <a:latin typeface="Gotham"/>
                <a:ea typeface="Gotham"/>
                <a:cs typeface="Gotham"/>
                <a:sym typeface="Gotham"/>
              </a:rPr>
              <a:t>traitements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ou</a:t>
            </a:r>
            <a:r>
              <a:rPr lang="en-US" sz="950" dirty="0">
                <a:solidFill>
                  <a:srgbClr val="000000"/>
                </a:solidFill>
                <a:latin typeface="Gotham"/>
                <a:ea typeface="Gotham"/>
                <a:cs typeface="Gotham"/>
                <a:sym typeface="Gotham"/>
              </a:rPr>
              <a:t> des documents </a:t>
            </a:r>
            <a:r>
              <a:rPr lang="en-US" sz="950" dirty="0" err="1">
                <a:solidFill>
                  <a:srgbClr val="000000"/>
                </a:solidFill>
                <a:latin typeface="Gotham"/>
                <a:ea typeface="Gotham"/>
                <a:cs typeface="Gotham"/>
                <a:sym typeface="Gotham"/>
              </a:rPr>
              <a:t>médicaux</a:t>
            </a:r>
            <a:r>
              <a:rPr lang="en-US" sz="950" dirty="0">
                <a:solidFill>
                  <a:srgbClr val="000000"/>
                </a:solidFill>
                <a:latin typeface="Gotham"/>
                <a:ea typeface="Gotham"/>
                <a:cs typeface="Gotham"/>
                <a:sym typeface="Gotham"/>
              </a:rPr>
              <a:t> ;</a:t>
            </a:r>
          </a:p>
          <a:p>
            <a:pPr algn="just">
              <a:lnSpc>
                <a:spcPts val="1330"/>
              </a:lnSpc>
            </a:pPr>
            <a:r>
              <a:rPr lang="en-US" sz="950" dirty="0">
                <a:solidFill>
                  <a:srgbClr val="000000"/>
                </a:solidFill>
                <a:latin typeface="Gotham"/>
                <a:ea typeface="Gotham"/>
                <a:cs typeface="Gotham"/>
                <a:sym typeface="Gotham"/>
              </a:rPr>
              <a:t>• retards dans le diagnostic et la </a:t>
            </a:r>
            <a:r>
              <a:rPr lang="en-US" sz="950" dirty="0" err="1">
                <a:solidFill>
                  <a:srgbClr val="000000"/>
                </a:solidFill>
                <a:latin typeface="Gotham"/>
                <a:ea typeface="Gotham"/>
                <a:cs typeface="Gotham"/>
                <a:sym typeface="Gotham"/>
              </a:rPr>
              <a:t>prise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en</a:t>
            </a:r>
            <a:r>
              <a:rPr lang="en-US" sz="950" dirty="0">
                <a:solidFill>
                  <a:srgbClr val="000000"/>
                </a:solidFill>
                <a:latin typeface="Gotham"/>
                <a:ea typeface="Gotham"/>
                <a:cs typeface="Gotham"/>
                <a:sym typeface="Gotham"/>
              </a:rPr>
              <a:t> charge ;</a:t>
            </a:r>
          </a:p>
          <a:p>
            <a:pPr algn="just">
              <a:lnSpc>
                <a:spcPts val="1330"/>
              </a:lnSpc>
            </a:pP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accès</a:t>
            </a:r>
            <a:r>
              <a:rPr lang="en-US" sz="950" dirty="0">
                <a:solidFill>
                  <a:srgbClr val="000000"/>
                </a:solidFill>
                <a:latin typeface="Gotham"/>
                <a:ea typeface="Gotham"/>
                <a:cs typeface="Gotham"/>
                <a:sym typeface="Gotham"/>
              </a:rPr>
              <a:t> très </a:t>
            </a:r>
            <a:r>
              <a:rPr lang="en-US" sz="950" dirty="0" err="1">
                <a:solidFill>
                  <a:srgbClr val="000000"/>
                </a:solidFill>
                <a:latin typeface="Gotham"/>
                <a:ea typeface="Gotham"/>
                <a:cs typeface="Gotham"/>
                <a:sym typeface="Gotham"/>
              </a:rPr>
              <a:t>limité</a:t>
            </a:r>
            <a:r>
              <a:rPr lang="en-US" sz="950" dirty="0">
                <a:solidFill>
                  <a:srgbClr val="000000"/>
                </a:solidFill>
                <a:latin typeface="Gotham"/>
                <a:ea typeface="Gotham"/>
                <a:cs typeface="Gotham"/>
                <a:sym typeface="Gotham"/>
              </a:rPr>
              <a:t> aux </a:t>
            </a:r>
            <a:r>
              <a:rPr lang="en-US" sz="950" dirty="0" err="1">
                <a:solidFill>
                  <a:srgbClr val="000000"/>
                </a:solidFill>
                <a:latin typeface="Gotham"/>
                <a:ea typeface="Gotham"/>
                <a:cs typeface="Gotham"/>
                <a:sym typeface="Gotham"/>
              </a:rPr>
              <a:t>soins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spécialisés</a:t>
            </a:r>
            <a:r>
              <a:rPr lang="en-US" sz="950" dirty="0">
                <a:solidFill>
                  <a:srgbClr val="000000"/>
                </a:solidFill>
                <a:latin typeface="Gotham"/>
                <a:ea typeface="Gotham"/>
                <a:cs typeface="Gotham"/>
                <a:sym typeface="Gotham"/>
              </a:rPr>
              <a:t> ;</a:t>
            </a:r>
          </a:p>
          <a:p>
            <a:pPr algn="just">
              <a:lnSpc>
                <a:spcPts val="1330"/>
              </a:lnSpc>
            </a:pP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renoncement</a:t>
            </a:r>
            <a:r>
              <a:rPr lang="en-US" sz="950" dirty="0">
                <a:solidFill>
                  <a:srgbClr val="000000"/>
                </a:solidFill>
                <a:latin typeface="Gotham"/>
                <a:ea typeface="Gotham"/>
                <a:cs typeface="Gotham"/>
                <a:sym typeface="Gotham"/>
              </a:rPr>
              <a:t> aux </a:t>
            </a:r>
            <a:r>
              <a:rPr lang="en-US" sz="950" dirty="0" err="1">
                <a:solidFill>
                  <a:srgbClr val="000000"/>
                </a:solidFill>
                <a:latin typeface="Gotham"/>
                <a:ea typeface="Gotham"/>
                <a:cs typeface="Gotham"/>
                <a:sym typeface="Gotham"/>
              </a:rPr>
              <a:t>soins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lié</a:t>
            </a:r>
            <a:r>
              <a:rPr lang="en-US" sz="950" dirty="0">
                <a:solidFill>
                  <a:srgbClr val="000000"/>
                </a:solidFill>
                <a:latin typeface="Gotham"/>
                <a:ea typeface="Gotham"/>
                <a:cs typeface="Gotham"/>
                <a:sym typeface="Gotham"/>
              </a:rPr>
              <a:t> à </a:t>
            </a:r>
            <a:r>
              <a:rPr lang="en-US" sz="950" dirty="0" err="1">
                <a:solidFill>
                  <a:srgbClr val="000000"/>
                </a:solidFill>
                <a:latin typeface="Gotham"/>
                <a:ea typeface="Gotham"/>
                <a:cs typeface="Gotham"/>
                <a:sym typeface="Gotham"/>
              </a:rPr>
              <a:t>l’épuisement</a:t>
            </a:r>
            <a:r>
              <a:rPr lang="en-US" sz="950" dirty="0">
                <a:solidFill>
                  <a:srgbClr val="000000"/>
                </a:solidFill>
                <a:latin typeface="Gotham"/>
                <a:ea typeface="Gotham"/>
                <a:cs typeface="Gotham"/>
                <a:sym typeface="Gotham"/>
              </a:rPr>
              <a:t>, la </a:t>
            </a:r>
            <a:r>
              <a:rPr lang="en-US" sz="950" dirty="0" err="1">
                <a:solidFill>
                  <a:srgbClr val="000000"/>
                </a:solidFill>
                <a:latin typeface="Gotham"/>
                <a:ea typeface="Gotham"/>
                <a:cs typeface="Gotham"/>
                <a:sym typeface="Gotham"/>
              </a:rPr>
              <a:t>peur</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ou</a:t>
            </a:r>
            <a:r>
              <a:rPr lang="en-US" sz="950" dirty="0">
                <a:solidFill>
                  <a:srgbClr val="000000"/>
                </a:solidFill>
                <a:latin typeface="Gotham"/>
                <a:ea typeface="Gotham"/>
                <a:cs typeface="Gotham"/>
                <a:sym typeface="Gotham"/>
              </a:rPr>
              <a:t> le sentiment d’être perdu face aux démarches.</a:t>
            </a:r>
          </a:p>
          <a:p>
            <a:pPr algn="just">
              <a:lnSpc>
                <a:spcPts val="700"/>
              </a:lnSpc>
            </a:pPr>
            <a:endParaRPr lang="en-US" sz="950" dirty="0">
              <a:solidFill>
                <a:srgbClr val="000000"/>
              </a:solidFill>
              <a:latin typeface="Gotham"/>
              <a:ea typeface="Gotham"/>
              <a:cs typeface="Gotham"/>
              <a:sym typeface="Gotham"/>
            </a:endParaRPr>
          </a:p>
          <a:p>
            <a:pPr algn="just">
              <a:lnSpc>
                <a:spcPts val="1330"/>
              </a:lnSpc>
            </a:pPr>
            <a:r>
              <a:rPr lang="en-US" sz="950" b="1" dirty="0">
                <a:solidFill>
                  <a:srgbClr val="591966"/>
                </a:solidFill>
                <a:latin typeface="Gotham Bold"/>
                <a:ea typeface="Gotham Bold"/>
                <a:cs typeface="Gotham Bold"/>
                <a:sym typeface="Gotham Bold"/>
              </a:rPr>
              <a:t>Perspectives et </a:t>
            </a:r>
            <a:r>
              <a:rPr lang="en-US" sz="950" b="1" dirty="0" err="1">
                <a:solidFill>
                  <a:srgbClr val="591966"/>
                </a:solidFill>
                <a:latin typeface="Gotham Bold"/>
                <a:ea typeface="Gotham Bold"/>
                <a:cs typeface="Gotham Bold"/>
                <a:sym typeface="Gotham Bold"/>
              </a:rPr>
              <a:t>besoins</a:t>
            </a:r>
            <a:r>
              <a:rPr lang="en-US" sz="950" b="1" dirty="0">
                <a:solidFill>
                  <a:srgbClr val="591966"/>
                </a:solidFill>
                <a:latin typeface="Gotham Bold"/>
                <a:ea typeface="Gotham Bold"/>
                <a:cs typeface="Gotham Bold"/>
                <a:sym typeface="Gotham Bold"/>
              </a:rPr>
              <a:t> </a:t>
            </a:r>
            <a:r>
              <a:rPr lang="en-US" sz="950" b="1" dirty="0" err="1">
                <a:solidFill>
                  <a:srgbClr val="591966"/>
                </a:solidFill>
                <a:latin typeface="Gotham Bold"/>
                <a:ea typeface="Gotham Bold"/>
                <a:cs typeface="Gotham Bold"/>
                <a:sym typeface="Gotham Bold"/>
              </a:rPr>
              <a:t>identifiés</a:t>
            </a:r>
            <a:endParaRPr lang="en-US" sz="950" b="1" dirty="0">
              <a:solidFill>
                <a:srgbClr val="591966"/>
              </a:solidFill>
              <a:latin typeface="Gotham Bold"/>
              <a:ea typeface="Gotham Bold"/>
              <a:cs typeface="Gotham Bold"/>
              <a:sym typeface="Gotham Bold"/>
            </a:endParaRPr>
          </a:p>
          <a:p>
            <a:pPr algn="just">
              <a:lnSpc>
                <a:spcPts val="1330"/>
              </a:lnSpc>
            </a:pPr>
            <a:r>
              <a:rPr lang="en-US" sz="950" dirty="0" err="1">
                <a:solidFill>
                  <a:srgbClr val="000000"/>
                </a:solidFill>
                <a:latin typeface="Gotham"/>
                <a:ea typeface="Gotham"/>
                <a:cs typeface="Gotham"/>
                <a:sym typeface="Gotham"/>
              </a:rPr>
              <a:t>Ces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accompagnements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mettent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également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en</a:t>
            </a:r>
            <a:r>
              <a:rPr lang="en-US" sz="950" dirty="0">
                <a:solidFill>
                  <a:srgbClr val="000000"/>
                </a:solidFill>
                <a:latin typeface="Gotham"/>
                <a:ea typeface="Gotham"/>
                <a:cs typeface="Gotham"/>
                <a:sym typeface="Gotham"/>
              </a:rPr>
              <a:t> lumière </a:t>
            </a:r>
            <a:r>
              <a:rPr lang="en-US" sz="950" dirty="0" err="1">
                <a:solidFill>
                  <a:srgbClr val="000000"/>
                </a:solidFill>
                <a:latin typeface="Gotham"/>
                <a:ea typeface="Gotham"/>
                <a:cs typeface="Gotham"/>
                <a:sym typeface="Gotham"/>
              </a:rPr>
              <a:t>plusieurs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besoins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structurels</a:t>
            </a:r>
            <a:r>
              <a:rPr lang="en-US" sz="950" dirty="0">
                <a:solidFill>
                  <a:srgbClr val="000000"/>
                </a:solidFill>
                <a:latin typeface="Gotham"/>
                <a:ea typeface="Gotham"/>
                <a:cs typeface="Gotham"/>
                <a:sym typeface="Gotham"/>
              </a:rPr>
              <a:t> :</a:t>
            </a:r>
          </a:p>
          <a:p>
            <a:pPr algn="just">
              <a:lnSpc>
                <a:spcPts val="1330"/>
              </a:lnSpc>
            </a:pPr>
            <a:r>
              <a:rPr lang="en-US" sz="950" dirty="0">
                <a:solidFill>
                  <a:srgbClr val="000000"/>
                </a:solidFill>
                <a:latin typeface="Gotham"/>
                <a:ea typeface="Gotham"/>
                <a:cs typeface="Gotham"/>
                <a:sym typeface="Gotham"/>
              </a:rPr>
              <a:t>• Une </a:t>
            </a:r>
            <a:r>
              <a:rPr lang="en-US" sz="950" dirty="0" err="1">
                <a:solidFill>
                  <a:srgbClr val="000000"/>
                </a:solidFill>
                <a:latin typeface="Gotham"/>
                <a:ea typeface="Gotham"/>
                <a:cs typeface="Gotham"/>
                <a:sym typeface="Gotham"/>
              </a:rPr>
              <a:t>meilleure</a:t>
            </a:r>
            <a:r>
              <a:rPr lang="en-US" sz="950" dirty="0">
                <a:solidFill>
                  <a:srgbClr val="000000"/>
                </a:solidFill>
                <a:latin typeface="Gotham"/>
                <a:ea typeface="Gotham"/>
                <a:cs typeface="Gotham"/>
                <a:sym typeface="Gotham"/>
              </a:rPr>
              <a:t> coordination avec les </a:t>
            </a:r>
            <a:r>
              <a:rPr lang="en-US" sz="950" dirty="0" err="1">
                <a:solidFill>
                  <a:srgbClr val="000000"/>
                </a:solidFill>
                <a:latin typeface="Gotham"/>
                <a:ea typeface="Gotham"/>
                <a:cs typeface="Gotham"/>
                <a:sym typeface="Gotham"/>
              </a:rPr>
              <a:t>médecins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traitants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volontaires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afin</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faciliter</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l’accès</a:t>
            </a:r>
            <a:r>
              <a:rPr lang="en-US" sz="950" dirty="0">
                <a:solidFill>
                  <a:srgbClr val="000000"/>
                </a:solidFill>
                <a:latin typeface="Gotham"/>
                <a:ea typeface="Gotham"/>
                <a:cs typeface="Gotham"/>
                <a:sym typeface="Gotham"/>
              </a:rPr>
              <a:t> à un premier </a:t>
            </a:r>
            <a:r>
              <a:rPr lang="en-US" sz="950" dirty="0" err="1">
                <a:solidFill>
                  <a:srgbClr val="000000"/>
                </a:solidFill>
                <a:latin typeface="Gotham"/>
                <a:ea typeface="Gotham"/>
                <a:cs typeface="Gotham"/>
                <a:sym typeface="Gotham"/>
              </a:rPr>
              <a:t>rendez</a:t>
            </a:r>
            <a:r>
              <a:rPr lang="en-US" sz="950" dirty="0">
                <a:solidFill>
                  <a:srgbClr val="000000"/>
                </a:solidFill>
                <a:latin typeface="Gotham"/>
                <a:ea typeface="Gotham"/>
                <a:cs typeface="Gotham"/>
                <a:sym typeface="Gotham"/>
              </a:rPr>
              <a:t>-vous.</a:t>
            </a:r>
          </a:p>
          <a:p>
            <a:pPr algn="just">
              <a:lnSpc>
                <a:spcPts val="1330"/>
              </a:lnSpc>
            </a:pPr>
            <a:r>
              <a:rPr lang="en-US" sz="950" dirty="0">
                <a:solidFill>
                  <a:srgbClr val="000000"/>
                </a:solidFill>
                <a:latin typeface="Gotham"/>
                <a:ea typeface="Gotham"/>
                <a:cs typeface="Gotham"/>
                <a:sym typeface="Gotham"/>
              </a:rPr>
              <a:t>• La </a:t>
            </a:r>
            <a:r>
              <a:rPr lang="en-US" sz="950" dirty="0" err="1">
                <a:solidFill>
                  <a:srgbClr val="000000"/>
                </a:solidFill>
                <a:latin typeface="Gotham"/>
                <a:ea typeface="Gotham"/>
                <a:cs typeface="Gotham"/>
                <a:sym typeface="Gotham"/>
              </a:rPr>
              <a:t>nécessité</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renforcer</a:t>
            </a:r>
            <a:r>
              <a:rPr lang="en-US" sz="950" dirty="0">
                <a:solidFill>
                  <a:srgbClr val="000000"/>
                </a:solidFill>
                <a:latin typeface="Gotham"/>
                <a:ea typeface="Gotham"/>
                <a:cs typeface="Gotham"/>
                <a:sym typeface="Gotham"/>
              </a:rPr>
              <a:t> les </a:t>
            </a:r>
            <a:r>
              <a:rPr lang="en-US" sz="950" dirty="0" err="1">
                <a:solidFill>
                  <a:srgbClr val="000000"/>
                </a:solidFill>
                <a:latin typeface="Gotham"/>
                <a:ea typeface="Gotham"/>
                <a:cs typeface="Gotham"/>
                <a:sym typeface="Gotham"/>
              </a:rPr>
              <a:t>ponts</a:t>
            </a:r>
            <a:r>
              <a:rPr lang="en-US" sz="950" dirty="0">
                <a:solidFill>
                  <a:srgbClr val="000000"/>
                </a:solidFill>
                <a:latin typeface="Gotham"/>
                <a:ea typeface="Gotham"/>
                <a:cs typeface="Gotham"/>
                <a:sym typeface="Gotham"/>
              </a:rPr>
              <a:t> avec les structures de santé </a:t>
            </a:r>
            <a:r>
              <a:rPr lang="en-US" sz="950" dirty="0" err="1">
                <a:solidFill>
                  <a:srgbClr val="000000"/>
                </a:solidFill>
                <a:latin typeface="Gotham"/>
                <a:ea typeface="Gotham"/>
                <a:cs typeface="Gotham"/>
                <a:sym typeface="Gotham"/>
              </a:rPr>
              <a:t>mentale</a:t>
            </a:r>
            <a:r>
              <a:rPr lang="en-US" sz="950" dirty="0">
                <a:solidFill>
                  <a:srgbClr val="000000"/>
                </a:solidFill>
                <a:latin typeface="Gotham"/>
                <a:ea typeface="Gotham"/>
                <a:cs typeface="Gotham"/>
                <a:sym typeface="Gotham"/>
              </a:rPr>
              <a:t>, très </a:t>
            </a:r>
            <a:r>
              <a:rPr lang="en-US" sz="950" dirty="0" err="1">
                <a:solidFill>
                  <a:srgbClr val="000000"/>
                </a:solidFill>
                <a:latin typeface="Gotham"/>
                <a:ea typeface="Gotham"/>
                <a:cs typeface="Gotham"/>
                <a:sym typeface="Gotham"/>
              </a:rPr>
              <a:t>sollicitées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mais</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souvent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saturées</a:t>
            </a:r>
            <a:r>
              <a:rPr lang="en-US" sz="950" dirty="0">
                <a:solidFill>
                  <a:srgbClr val="000000"/>
                </a:solidFill>
                <a:latin typeface="Gotham"/>
                <a:ea typeface="Gotham"/>
                <a:cs typeface="Gotham"/>
                <a:sym typeface="Gotham"/>
              </a:rPr>
              <a:t>.</a:t>
            </a:r>
          </a:p>
          <a:p>
            <a:pPr algn="just">
              <a:lnSpc>
                <a:spcPts val="1330"/>
              </a:lnSpc>
            </a:pPr>
            <a:r>
              <a:rPr lang="en-US" sz="950" dirty="0">
                <a:solidFill>
                  <a:srgbClr val="000000"/>
                </a:solidFill>
                <a:latin typeface="Gotham"/>
                <a:ea typeface="Gotham"/>
                <a:cs typeface="Gotham"/>
                <a:sym typeface="Gotham"/>
              </a:rPr>
              <a:t>• Le </a:t>
            </a:r>
            <a:r>
              <a:rPr lang="en-US" sz="950" dirty="0" err="1">
                <a:solidFill>
                  <a:srgbClr val="000000"/>
                </a:solidFill>
                <a:latin typeface="Gotham"/>
                <a:ea typeface="Gotham"/>
                <a:cs typeface="Gotham"/>
                <a:sym typeface="Gotham"/>
              </a:rPr>
              <a:t>besoin</a:t>
            </a:r>
            <a:r>
              <a:rPr lang="en-US" sz="950" dirty="0">
                <a:solidFill>
                  <a:srgbClr val="000000"/>
                </a:solidFill>
                <a:latin typeface="Gotham"/>
                <a:ea typeface="Gotham"/>
                <a:cs typeface="Gotham"/>
                <a:sym typeface="Gotham"/>
              </a:rPr>
              <a:t> de </a:t>
            </a:r>
            <a:r>
              <a:rPr lang="en-US" sz="950" dirty="0" err="1">
                <a:solidFill>
                  <a:srgbClr val="000000"/>
                </a:solidFill>
                <a:latin typeface="Gotham"/>
                <a:ea typeface="Gotham"/>
                <a:cs typeface="Gotham"/>
                <a:sym typeface="Gotham"/>
              </a:rPr>
              <a:t>reconnaître</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l’impact</a:t>
            </a:r>
            <a:r>
              <a:rPr lang="en-US" sz="950" dirty="0">
                <a:solidFill>
                  <a:srgbClr val="000000"/>
                </a:solidFill>
                <a:latin typeface="Gotham"/>
                <a:ea typeface="Gotham"/>
                <a:cs typeface="Gotham"/>
                <a:sym typeface="Gotham"/>
              </a:rPr>
              <a:t> de la </a:t>
            </a:r>
            <a:r>
              <a:rPr lang="en-US" sz="950" dirty="0" err="1">
                <a:solidFill>
                  <a:srgbClr val="000000"/>
                </a:solidFill>
                <a:latin typeface="Gotham"/>
                <a:ea typeface="Gotham"/>
                <a:cs typeface="Gotham"/>
                <a:sym typeface="Gotham"/>
              </a:rPr>
              <a:t>précarité</a:t>
            </a:r>
            <a:r>
              <a:rPr lang="en-US" sz="950" dirty="0">
                <a:solidFill>
                  <a:srgbClr val="000000"/>
                </a:solidFill>
                <a:latin typeface="Gotham"/>
                <a:ea typeface="Gotham"/>
                <a:cs typeface="Gotham"/>
                <a:sym typeface="Gotham"/>
              </a:rPr>
              <a:t> sur la santé et </a:t>
            </a:r>
            <a:r>
              <a:rPr lang="en-US" sz="950" dirty="0" err="1">
                <a:solidFill>
                  <a:srgbClr val="000000"/>
                </a:solidFill>
                <a:latin typeface="Gotham"/>
                <a:ea typeface="Gotham"/>
                <a:cs typeface="Gotham"/>
                <a:sym typeface="Gotham"/>
              </a:rPr>
              <a:t>d’adapter</a:t>
            </a:r>
            <a:r>
              <a:rPr lang="en-US" sz="950" dirty="0">
                <a:solidFill>
                  <a:srgbClr val="000000"/>
                </a:solidFill>
                <a:latin typeface="Gotham"/>
                <a:ea typeface="Gotham"/>
                <a:cs typeface="Gotham"/>
                <a:sym typeface="Gotham"/>
              </a:rPr>
              <a:t> les modes </a:t>
            </a:r>
            <a:r>
              <a:rPr lang="en-US" sz="950" dirty="0" err="1">
                <a:solidFill>
                  <a:srgbClr val="000000"/>
                </a:solidFill>
                <a:latin typeface="Gotham"/>
                <a:ea typeface="Gotham"/>
                <a:cs typeface="Gotham"/>
                <a:sym typeface="Gotham"/>
              </a:rPr>
              <a:t>d’accompagnement</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en</a:t>
            </a:r>
            <a:r>
              <a:rPr lang="en-US" sz="950" dirty="0">
                <a:solidFill>
                  <a:srgbClr val="000000"/>
                </a:solidFill>
                <a:latin typeface="Gotham"/>
                <a:ea typeface="Gotham"/>
                <a:cs typeface="Gotham"/>
                <a:sym typeface="Gotham"/>
              </a:rPr>
              <a:t> </a:t>
            </a:r>
            <a:r>
              <a:rPr lang="en-US" sz="950" dirty="0" err="1">
                <a:solidFill>
                  <a:srgbClr val="000000"/>
                </a:solidFill>
                <a:latin typeface="Gotham"/>
                <a:ea typeface="Gotham"/>
                <a:cs typeface="Gotham"/>
                <a:sym typeface="Gotham"/>
              </a:rPr>
              <a:t>conséquence</a:t>
            </a:r>
            <a:r>
              <a:rPr lang="en-US" sz="950" dirty="0">
                <a:solidFill>
                  <a:srgbClr val="000000"/>
                </a:solidFill>
                <a:latin typeface="Gotham"/>
                <a:ea typeface="Gotham"/>
                <a:cs typeface="Gotham"/>
                <a:sym typeface="Gotham"/>
              </a:rPr>
              <a:t>.</a:t>
            </a:r>
          </a:p>
          <a:p>
            <a:pPr algn="r">
              <a:lnSpc>
                <a:spcPts val="1470"/>
              </a:lnSpc>
              <a:spcBef>
                <a:spcPct val="0"/>
              </a:spcBef>
            </a:pPr>
            <a:r>
              <a:rPr lang="en-US" sz="1050" dirty="0">
                <a:solidFill>
                  <a:srgbClr val="000000"/>
                </a:solidFill>
                <a:latin typeface="Gotham"/>
                <a:ea typeface="Gotham"/>
                <a:cs typeface="Gotham"/>
                <a:sym typeface="Gotham"/>
              </a:rPr>
              <a:t>Dr Marion Dupuis</a:t>
            </a:r>
          </a:p>
        </p:txBody>
      </p:sp>
      <p:grpSp>
        <p:nvGrpSpPr>
          <p:cNvPr id="3" name="Group 3"/>
          <p:cNvGrpSpPr/>
          <p:nvPr/>
        </p:nvGrpSpPr>
        <p:grpSpPr>
          <a:xfrm>
            <a:off x="-201573" y="0"/>
            <a:ext cx="591792" cy="4252500"/>
            <a:chOff x="0" y="0"/>
            <a:chExt cx="377040" cy="2709333"/>
          </a:xfrm>
        </p:grpSpPr>
        <p:sp>
          <p:nvSpPr>
            <p:cNvPr id="4" name="Freeform 4"/>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FB6405"/>
            </a:solidFill>
          </p:spPr>
          <p:txBody>
            <a:bodyPr/>
            <a:lstStyle/>
            <a:p>
              <a:endParaRPr lang="fr-FR"/>
            </a:p>
          </p:txBody>
        </p:sp>
        <p:sp>
          <p:nvSpPr>
            <p:cNvPr id="5" name="TextBox 5"/>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6" name="Group 6"/>
          <p:cNvGrpSpPr/>
          <p:nvPr/>
        </p:nvGrpSpPr>
        <p:grpSpPr>
          <a:xfrm>
            <a:off x="-765393" y="-8503"/>
            <a:ext cx="10076750" cy="817742"/>
            <a:chOff x="0" y="0"/>
            <a:chExt cx="6420053" cy="520996"/>
          </a:xfrm>
        </p:grpSpPr>
        <p:sp>
          <p:nvSpPr>
            <p:cNvPr id="7" name="Freeform 7"/>
            <p:cNvSpPr/>
            <p:nvPr/>
          </p:nvSpPr>
          <p:spPr>
            <a:xfrm>
              <a:off x="0" y="0"/>
              <a:ext cx="6420053" cy="520996"/>
            </a:xfrm>
            <a:custGeom>
              <a:avLst/>
              <a:gdLst/>
              <a:ahLst/>
              <a:cxnLst/>
              <a:rect l="l" t="t" r="r" b="b"/>
              <a:pathLst>
                <a:path w="6420053" h="520996">
                  <a:moveTo>
                    <a:pt x="0" y="0"/>
                  </a:moveTo>
                  <a:lnTo>
                    <a:pt x="6420053" y="0"/>
                  </a:lnTo>
                  <a:lnTo>
                    <a:pt x="6420053" y="520996"/>
                  </a:lnTo>
                  <a:lnTo>
                    <a:pt x="0" y="520996"/>
                  </a:lnTo>
                  <a:close/>
                </a:path>
              </a:pathLst>
            </a:custGeom>
            <a:solidFill>
              <a:srgbClr val="591966"/>
            </a:solidFill>
          </p:spPr>
          <p:txBody>
            <a:bodyPr/>
            <a:lstStyle/>
            <a:p>
              <a:endParaRPr lang="fr-FR"/>
            </a:p>
          </p:txBody>
        </p:sp>
        <p:sp>
          <p:nvSpPr>
            <p:cNvPr id="8" name="TextBox 8"/>
            <p:cNvSpPr txBox="1"/>
            <p:nvPr/>
          </p:nvSpPr>
          <p:spPr>
            <a:xfrm>
              <a:off x="0" y="-38100"/>
              <a:ext cx="6420053" cy="559096"/>
            </a:xfrm>
            <a:prstGeom prst="rect">
              <a:avLst/>
            </a:prstGeom>
          </p:spPr>
          <p:txBody>
            <a:bodyPr lIns="21000" tIns="21000" rIns="21000" bIns="21000" rtlCol="0" anchor="ctr"/>
            <a:lstStyle/>
            <a:p>
              <a:pPr algn="ctr">
                <a:lnSpc>
                  <a:spcPts val="1099"/>
                </a:lnSpc>
              </a:pPr>
              <a:endParaRPr/>
            </a:p>
          </p:txBody>
        </p:sp>
      </p:grpSp>
      <p:grpSp>
        <p:nvGrpSpPr>
          <p:cNvPr id="9" name="Group 9"/>
          <p:cNvGrpSpPr/>
          <p:nvPr/>
        </p:nvGrpSpPr>
        <p:grpSpPr>
          <a:xfrm>
            <a:off x="-201573" y="0"/>
            <a:ext cx="591792" cy="4252500"/>
            <a:chOff x="0" y="0"/>
            <a:chExt cx="377040" cy="2709333"/>
          </a:xfrm>
        </p:grpSpPr>
        <p:sp>
          <p:nvSpPr>
            <p:cNvPr id="10" name="Freeform 10"/>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FB6405"/>
            </a:solidFill>
          </p:spPr>
          <p:txBody>
            <a:bodyPr/>
            <a:lstStyle/>
            <a:p>
              <a:endParaRPr lang="fr-FR"/>
            </a:p>
          </p:txBody>
        </p:sp>
        <p:sp>
          <p:nvSpPr>
            <p:cNvPr id="11" name="TextBox 11"/>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12" name="Group 12"/>
          <p:cNvGrpSpPr/>
          <p:nvPr/>
        </p:nvGrpSpPr>
        <p:grpSpPr>
          <a:xfrm>
            <a:off x="108000" y="135647"/>
            <a:ext cx="6142702" cy="529442"/>
            <a:chOff x="0" y="0"/>
            <a:chExt cx="8190269" cy="705923"/>
          </a:xfrm>
        </p:grpSpPr>
        <p:sp>
          <p:nvSpPr>
            <p:cNvPr id="13" name="TextBox 13"/>
            <p:cNvSpPr txBox="1"/>
            <p:nvPr/>
          </p:nvSpPr>
          <p:spPr>
            <a:xfrm>
              <a:off x="976983" y="187139"/>
              <a:ext cx="7213286" cy="518784"/>
            </a:xfrm>
            <a:prstGeom prst="rect">
              <a:avLst/>
            </a:prstGeom>
          </p:spPr>
          <p:txBody>
            <a:bodyPr lIns="0" tIns="0" rIns="0" bIns="0" rtlCol="0" anchor="t">
              <a:spAutoFit/>
            </a:bodyPr>
            <a:lstStyle/>
            <a:p>
              <a:pPr marL="0" lvl="0" indent="0" algn="l">
                <a:lnSpc>
                  <a:spcPts val="2651"/>
                </a:lnSpc>
              </a:pPr>
              <a:r>
                <a:rPr lang="en-US" sz="2246" b="1" spc="-44">
                  <a:solidFill>
                    <a:srgbClr val="FFFFFF"/>
                  </a:solidFill>
                  <a:latin typeface="Agrandir Bold"/>
                  <a:ea typeface="Agrandir Bold"/>
                  <a:cs typeface="Agrandir Bold"/>
                  <a:sym typeface="Agrandir Bold"/>
                </a:rPr>
                <a:t>Accompagner chacune</a:t>
              </a:r>
            </a:p>
          </p:txBody>
        </p:sp>
        <p:grpSp>
          <p:nvGrpSpPr>
            <p:cNvPr id="14" name="Group 14"/>
            <p:cNvGrpSpPr/>
            <p:nvPr/>
          </p:nvGrpSpPr>
          <p:grpSpPr>
            <a:xfrm>
              <a:off x="479420" y="614182"/>
              <a:ext cx="359831" cy="63500"/>
              <a:chOff x="0" y="0"/>
              <a:chExt cx="171941" cy="30343"/>
            </a:xfrm>
          </p:grpSpPr>
          <p:sp>
            <p:nvSpPr>
              <p:cNvPr id="15" name="Freeform 15"/>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FB6405"/>
              </a:solidFill>
            </p:spPr>
            <p:txBody>
              <a:bodyPr/>
              <a:lstStyle/>
              <a:p>
                <a:endParaRPr lang="fr-FR"/>
              </a:p>
            </p:txBody>
          </p:sp>
          <p:sp>
            <p:nvSpPr>
              <p:cNvPr id="16" name="TextBox 16"/>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7" name="TextBox 17"/>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FB6405"/>
                  </a:solidFill>
                  <a:latin typeface="Gotham Bold"/>
                  <a:ea typeface="Gotham Bold"/>
                  <a:cs typeface="Gotham Bold"/>
                  <a:sym typeface="Gotham Bold"/>
                </a:rPr>
                <a:t>3</a:t>
              </a:r>
            </a:p>
          </p:txBody>
        </p:sp>
      </p:grpSp>
      <p:grpSp>
        <p:nvGrpSpPr>
          <p:cNvPr id="18" name="Group 18"/>
          <p:cNvGrpSpPr/>
          <p:nvPr/>
        </p:nvGrpSpPr>
        <p:grpSpPr>
          <a:xfrm>
            <a:off x="0" y="9745716"/>
            <a:ext cx="7696403" cy="1047371"/>
            <a:chOff x="0" y="0"/>
            <a:chExt cx="2884410" cy="392527"/>
          </a:xfrm>
        </p:grpSpPr>
        <p:sp>
          <p:nvSpPr>
            <p:cNvPr id="19" name="Freeform 19"/>
            <p:cNvSpPr/>
            <p:nvPr/>
          </p:nvSpPr>
          <p:spPr>
            <a:xfrm>
              <a:off x="0" y="0"/>
              <a:ext cx="2884410" cy="392527"/>
            </a:xfrm>
            <a:custGeom>
              <a:avLst/>
              <a:gdLst/>
              <a:ahLst/>
              <a:cxnLst/>
              <a:rect l="l" t="t" r="r" b="b"/>
              <a:pathLst>
                <a:path w="2884410" h="392527">
                  <a:moveTo>
                    <a:pt x="0" y="0"/>
                  </a:moveTo>
                  <a:lnTo>
                    <a:pt x="2884410" y="0"/>
                  </a:lnTo>
                  <a:lnTo>
                    <a:pt x="2884410" y="392527"/>
                  </a:lnTo>
                  <a:lnTo>
                    <a:pt x="0" y="392527"/>
                  </a:lnTo>
                  <a:close/>
                </a:path>
              </a:pathLst>
            </a:custGeom>
            <a:blipFill>
              <a:blip r:embed="rId2"/>
              <a:stretch>
                <a:fillRect t="-194331" b="-194331"/>
              </a:stretch>
            </a:blipFill>
          </p:spPr>
          <p:txBody>
            <a:bodyPr/>
            <a:lstStyle/>
            <a:p>
              <a:endParaRPr lang="fr-FR"/>
            </a:p>
          </p:txBody>
        </p:sp>
      </p:grpSp>
      <p:sp>
        <p:nvSpPr>
          <p:cNvPr id="20" name="TextBox 20"/>
          <p:cNvSpPr txBox="1"/>
          <p:nvPr/>
        </p:nvSpPr>
        <p:spPr>
          <a:xfrm>
            <a:off x="909354" y="886287"/>
            <a:ext cx="4539993" cy="280408"/>
          </a:xfrm>
          <a:prstGeom prst="rect">
            <a:avLst/>
          </a:prstGeom>
        </p:spPr>
        <p:txBody>
          <a:bodyPr lIns="0" tIns="0" rIns="0" bIns="0" rtlCol="0" anchor="t">
            <a:spAutoFit/>
          </a:bodyPr>
          <a:lstStyle/>
          <a:p>
            <a:pPr marL="0" lvl="0" indent="0" algn="l">
              <a:lnSpc>
                <a:spcPts val="1943"/>
              </a:lnSpc>
            </a:pPr>
            <a:r>
              <a:rPr lang="en-US" sz="1646" b="1" spc="-32">
                <a:solidFill>
                  <a:srgbClr val="591966"/>
                </a:solidFill>
                <a:latin typeface="Agrandir Bold"/>
                <a:ea typeface="Agrandir Bold"/>
                <a:cs typeface="Agrandir Bold"/>
                <a:sym typeface="Agrandir Bold"/>
              </a:rPr>
              <a:t>Accompagner chacune - zoom “soin et santé”</a:t>
            </a:r>
          </a:p>
        </p:txBody>
      </p:sp>
      <p:grpSp>
        <p:nvGrpSpPr>
          <p:cNvPr id="21" name="Group 21"/>
          <p:cNvGrpSpPr/>
          <p:nvPr/>
        </p:nvGrpSpPr>
        <p:grpSpPr>
          <a:xfrm>
            <a:off x="6910940" y="9540779"/>
            <a:ext cx="378382" cy="47625"/>
            <a:chOff x="0" y="0"/>
            <a:chExt cx="241073" cy="30343"/>
          </a:xfrm>
        </p:grpSpPr>
        <p:sp>
          <p:nvSpPr>
            <p:cNvPr id="22" name="Freeform 22"/>
            <p:cNvSpPr/>
            <p:nvPr/>
          </p:nvSpPr>
          <p:spPr>
            <a:xfrm>
              <a:off x="0" y="0"/>
              <a:ext cx="241073" cy="30343"/>
            </a:xfrm>
            <a:custGeom>
              <a:avLst/>
              <a:gdLst/>
              <a:ahLst/>
              <a:cxnLst/>
              <a:rect l="l" t="t" r="r" b="b"/>
              <a:pathLst>
                <a:path w="241073" h="30343">
                  <a:moveTo>
                    <a:pt x="0" y="0"/>
                  </a:moveTo>
                  <a:lnTo>
                    <a:pt x="241073" y="0"/>
                  </a:lnTo>
                  <a:lnTo>
                    <a:pt x="241073" y="30343"/>
                  </a:lnTo>
                  <a:lnTo>
                    <a:pt x="0" y="30343"/>
                  </a:lnTo>
                  <a:close/>
                </a:path>
              </a:pathLst>
            </a:custGeom>
            <a:solidFill>
              <a:srgbClr val="FF6601"/>
            </a:solidFill>
          </p:spPr>
          <p:txBody>
            <a:bodyPr/>
            <a:lstStyle/>
            <a:p>
              <a:endParaRPr lang="fr-FR"/>
            </a:p>
          </p:txBody>
        </p:sp>
        <p:sp>
          <p:nvSpPr>
            <p:cNvPr id="23" name="TextBox 23"/>
            <p:cNvSpPr txBox="1"/>
            <p:nvPr/>
          </p:nvSpPr>
          <p:spPr>
            <a:xfrm>
              <a:off x="0" y="-38100"/>
              <a:ext cx="241073" cy="68443"/>
            </a:xfrm>
            <a:prstGeom prst="rect">
              <a:avLst/>
            </a:prstGeom>
          </p:spPr>
          <p:txBody>
            <a:bodyPr lIns="21000" tIns="21000" rIns="21000" bIns="21000" rtlCol="0" anchor="ctr"/>
            <a:lstStyle/>
            <a:p>
              <a:pPr algn="ctr">
                <a:lnSpc>
                  <a:spcPts val="1099"/>
                </a:lnSpc>
              </a:pPr>
              <a:endParaRPr/>
            </a:p>
          </p:txBody>
        </p:sp>
      </p:grpSp>
      <p:grpSp>
        <p:nvGrpSpPr>
          <p:cNvPr id="24" name="Group 24"/>
          <p:cNvGrpSpPr/>
          <p:nvPr/>
        </p:nvGrpSpPr>
        <p:grpSpPr>
          <a:xfrm>
            <a:off x="490129" y="924387"/>
            <a:ext cx="265871" cy="242308"/>
            <a:chOff x="0" y="0"/>
            <a:chExt cx="95282" cy="86838"/>
          </a:xfrm>
        </p:grpSpPr>
        <p:sp>
          <p:nvSpPr>
            <p:cNvPr id="25" name="Freeform 25"/>
            <p:cNvSpPr/>
            <p:nvPr/>
          </p:nvSpPr>
          <p:spPr>
            <a:xfrm>
              <a:off x="0" y="0"/>
              <a:ext cx="95282" cy="86838"/>
            </a:xfrm>
            <a:custGeom>
              <a:avLst/>
              <a:gdLst/>
              <a:ahLst/>
              <a:cxnLst/>
              <a:rect l="l" t="t" r="r" b="b"/>
              <a:pathLst>
                <a:path w="95282" h="86838">
                  <a:moveTo>
                    <a:pt x="0" y="0"/>
                  </a:moveTo>
                  <a:lnTo>
                    <a:pt x="95282" y="0"/>
                  </a:lnTo>
                  <a:lnTo>
                    <a:pt x="95282" y="86838"/>
                  </a:lnTo>
                  <a:lnTo>
                    <a:pt x="0" y="86838"/>
                  </a:lnTo>
                  <a:close/>
                </a:path>
              </a:pathLst>
            </a:custGeom>
            <a:solidFill>
              <a:srgbClr val="FB6405"/>
            </a:solidFill>
          </p:spPr>
          <p:txBody>
            <a:bodyPr/>
            <a:lstStyle/>
            <a:p>
              <a:endParaRPr lang="fr-FR"/>
            </a:p>
          </p:txBody>
        </p:sp>
        <p:sp>
          <p:nvSpPr>
            <p:cNvPr id="26" name="TextBox 26"/>
            <p:cNvSpPr txBox="1"/>
            <p:nvPr/>
          </p:nvSpPr>
          <p:spPr>
            <a:xfrm>
              <a:off x="0" y="-38100"/>
              <a:ext cx="95282" cy="124938"/>
            </a:xfrm>
            <a:prstGeom prst="rect">
              <a:avLst/>
            </a:prstGeom>
          </p:spPr>
          <p:txBody>
            <a:bodyPr lIns="50800" tIns="50800" rIns="50800" bIns="50800" rtlCol="0" anchor="ctr"/>
            <a:lstStyle/>
            <a:p>
              <a:pPr algn="ctr">
                <a:lnSpc>
                  <a:spcPts val="1943"/>
                </a:lnSpc>
              </a:pPr>
              <a:endParaRPr/>
            </a:p>
          </p:txBody>
        </p:sp>
      </p:grpSp>
      <p:sp>
        <p:nvSpPr>
          <p:cNvPr id="27" name="TextBox 27"/>
          <p:cNvSpPr txBox="1"/>
          <p:nvPr/>
        </p:nvSpPr>
        <p:spPr>
          <a:xfrm>
            <a:off x="332552" y="10070964"/>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1573" y="0"/>
            <a:ext cx="591792" cy="4252500"/>
            <a:chOff x="0" y="0"/>
            <a:chExt cx="377040" cy="2709333"/>
          </a:xfrm>
        </p:grpSpPr>
        <p:sp>
          <p:nvSpPr>
            <p:cNvPr id="3" name="Freeform 3"/>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FB6405"/>
            </a:solidFill>
          </p:spPr>
          <p:txBody>
            <a:bodyPr/>
            <a:lstStyle/>
            <a:p>
              <a:endParaRPr lang="fr-FR"/>
            </a:p>
          </p:txBody>
        </p:sp>
        <p:sp>
          <p:nvSpPr>
            <p:cNvPr id="4" name="TextBox 4"/>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5" name="Group 5"/>
          <p:cNvGrpSpPr/>
          <p:nvPr/>
        </p:nvGrpSpPr>
        <p:grpSpPr>
          <a:xfrm>
            <a:off x="-765393" y="-8503"/>
            <a:ext cx="10076750" cy="817742"/>
            <a:chOff x="0" y="0"/>
            <a:chExt cx="6420053" cy="520996"/>
          </a:xfrm>
        </p:grpSpPr>
        <p:sp>
          <p:nvSpPr>
            <p:cNvPr id="6" name="Freeform 6"/>
            <p:cNvSpPr/>
            <p:nvPr/>
          </p:nvSpPr>
          <p:spPr>
            <a:xfrm>
              <a:off x="0" y="0"/>
              <a:ext cx="6420053" cy="520996"/>
            </a:xfrm>
            <a:custGeom>
              <a:avLst/>
              <a:gdLst/>
              <a:ahLst/>
              <a:cxnLst/>
              <a:rect l="l" t="t" r="r" b="b"/>
              <a:pathLst>
                <a:path w="6420053" h="520996">
                  <a:moveTo>
                    <a:pt x="0" y="0"/>
                  </a:moveTo>
                  <a:lnTo>
                    <a:pt x="6420053" y="0"/>
                  </a:lnTo>
                  <a:lnTo>
                    <a:pt x="6420053" y="520996"/>
                  </a:lnTo>
                  <a:lnTo>
                    <a:pt x="0" y="520996"/>
                  </a:lnTo>
                  <a:close/>
                </a:path>
              </a:pathLst>
            </a:custGeom>
            <a:solidFill>
              <a:srgbClr val="FB6405"/>
            </a:solidFill>
          </p:spPr>
          <p:txBody>
            <a:bodyPr/>
            <a:lstStyle/>
            <a:p>
              <a:endParaRPr lang="fr-FR"/>
            </a:p>
          </p:txBody>
        </p:sp>
        <p:sp>
          <p:nvSpPr>
            <p:cNvPr id="7" name="TextBox 7"/>
            <p:cNvSpPr txBox="1"/>
            <p:nvPr/>
          </p:nvSpPr>
          <p:spPr>
            <a:xfrm>
              <a:off x="0" y="-38100"/>
              <a:ext cx="6420053" cy="559096"/>
            </a:xfrm>
            <a:prstGeom prst="rect">
              <a:avLst/>
            </a:prstGeom>
          </p:spPr>
          <p:txBody>
            <a:bodyPr lIns="21000" tIns="21000" rIns="21000" bIns="21000" rtlCol="0" anchor="ctr"/>
            <a:lstStyle/>
            <a:p>
              <a:pPr algn="ctr">
                <a:lnSpc>
                  <a:spcPts val="1099"/>
                </a:lnSpc>
              </a:pPr>
              <a:endParaRPr/>
            </a:p>
          </p:txBody>
        </p:sp>
      </p:grpSp>
      <p:grpSp>
        <p:nvGrpSpPr>
          <p:cNvPr id="8" name="Group 8"/>
          <p:cNvGrpSpPr/>
          <p:nvPr/>
        </p:nvGrpSpPr>
        <p:grpSpPr>
          <a:xfrm>
            <a:off x="-201573" y="0"/>
            <a:ext cx="591792" cy="4252500"/>
            <a:chOff x="0" y="0"/>
            <a:chExt cx="377040" cy="2709333"/>
          </a:xfrm>
        </p:grpSpPr>
        <p:sp>
          <p:nvSpPr>
            <p:cNvPr id="9" name="Freeform 9"/>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FB6405"/>
            </a:solidFill>
          </p:spPr>
          <p:txBody>
            <a:bodyPr/>
            <a:lstStyle/>
            <a:p>
              <a:endParaRPr lang="fr-FR"/>
            </a:p>
          </p:txBody>
        </p:sp>
        <p:sp>
          <p:nvSpPr>
            <p:cNvPr id="10" name="TextBox 10"/>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11" name="Group 11"/>
          <p:cNvGrpSpPr/>
          <p:nvPr/>
        </p:nvGrpSpPr>
        <p:grpSpPr>
          <a:xfrm>
            <a:off x="108000" y="135647"/>
            <a:ext cx="6142702" cy="529442"/>
            <a:chOff x="0" y="0"/>
            <a:chExt cx="8190269" cy="705923"/>
          </a:xfrm>
        </p:grpSpPr>
        <p:sp>
          <p:nvSpPr>
            <p:cNvPr id="12" name="TextBox 12"/>
            <p:cNvSpPr txBox="1"/>
            <p:nvPr/>
          </p:nvSpPr>
          <p:spPr>
            <a:xfrm>
              <a:off x="976983" y="122623"/>
              <a:ext cx="7213286" cy="583300"/>
            </a:xfrm>
            <a:prstGeom prst="rect">
              <a:avLst/>
            </a:prstGeom>
          </p:spPr>
          <p:txBody>
            <a:bodyPr lIns="0" tIns="0" rIns="0" bIns="0" rtlCol="0" anchor="t">
              <a:spAutoFit/>
            </a:bodyPr>
            <a:lstStyle/>
            <a:p>
              <a:pPr marL="0" lvl="0" indent="0" algn="l">
                <a:lnSpc>
                  <a:spcPts val="3005"/>
                </a:lnSpc>
              </a:pPr>
              <a:r>
                <a:rPr lang="en-US" sz="2546" b="1" spc="-50">
                  <a:solidFill>
                    <a:srgbClr val="FFFFFF"/>
                  </a:solidFill>
                  <a:latin typeface="Agrandir Bold"/>
                  <a:ea typeface="Agrandir Bold"/>
                  <a:cs typeface="Agrandir Bold"/>
                  <a:sym typeface="Agrandir Bold"/>
                </a:rPr>
                <a:t>Partenariat et playdoyer</a:t>
              </a:r>
            </a:p>
          </p:txBody>
        </p:sp>
        <p:grpSp>
          <p:nvGrpSpPr>
            <p:cNvPr id="13" name="Group 13"/>
            <p:cNvGrpSpPr/>
            <p:nvPr/>
          </p:nvGrpSpPr>
          <p:grpSpPr>
            <a:xfrm>
              <a:off x="479420" y="614182"/>
              <a:ext cx="359831" cy="63500"/>
              <a:chOff x="0" y="0"/>
              <a:chExt cx="171941" cy="30343"/>
            </a:xfrm>
          </p:grpSpPr>
          <p:sp>
            <p:nvSpPr>
              <p:cNvPr id="14" name="Freeform 14"/>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591966"/>
              </a:solidFill>
            </p:spPr>
            <p:txBody>
              <a:bodyPr/>
              <a:lstStyle/>
              <a:p>
                <a:endParaRPr lang="fr-FR"/>
              </a:p>
            </p:txBody>
          </p:sp>
          <p:sp>
            <p:nvSpPr>
              <p:cNvPr id="15" name="TextBox 15"/>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6" name="TextBox 16"/>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591966"/>
                  </a:solidFill>
                  <a:latin typeface="Gotham Bold"/>
                  <a:ea typeface="Gotham Bold"/>
                  <a:cs typeface="Gotham Bold"/>
                  <a:sym typeface="Gotham Bold"/>
                </a:rPr>
                <a:t>4</a:t>
              </a:r>
            </a:p>
          </p:txBody>
        </p:sp>
      </p:grpSp>
      <p:grpSp>
        <p:nvGrpSpPr>
          <p:cNvPr id="17" name="Group 17"/>
          <p:cNvGrpSpPr/>
          <p:nvPr/>
        </p:nvGrpSpPr>
        <p:grpSpPr>
          <a:xfrm>
            <a:off x="6768259" y="10198470"/>
            <a:ext cx="378382" cy="47625"/>
            <a:chOff x="0" y="0"/>
            <a:chExt cx="241073" cy="30343"/>
          </a:xfrm>
        </p:grpSpPr>
        <p:sp>
          <p:nvSpPr>
            <p:cNvPr id="18" name="Freeform 18"/>
            <p:cNvSpPr/>
            <p:nvPr/>
          </p:nvSpPr>
          <p:spPr>
            <a:xfrm>
              <a:off x="0" y="0"/>
              <a:ext cx="241073" cy="30343"/>
            </a:xfrm>
            <a:custGeom>
              <a:avLst/>
              <a:gdLst/>
              <a:ahLst/>
              <a:cxnLst/>
              <a:rect l="l" t="t" r="r" b="b"/>
              <a:pathLst>
                <a:path w="241073" h="30343">
                  <a:moveTo>
                    <a:pt x="0" y="0"/>
                  </a:moveTo>
                  <a:lnTo>
                    <a:pt x="241073" y="0"/>
                  </a:lnTo>
                  <a:lnTo>
                    <a:pt x="241073" y="30343"/>
                  </a:lnTo>
                  <a:lnTo>
                    <a:pt x="0" y="30343"/>
                  </a:lnTo>
                  <a:close/>
                </a:path>
              </a:pathLst>
            </a:custGeom>
            <a:solidFill>
              <a:srgbClr val="FF6601"/>
            </a:solidFill>
          </p:spPr>
          <p:txBody>
            <a:bodyPr/>
            <a:lstStyle/>
            <a:p>
              <a:endParaRPr lang="fr-FR"/>
            </a:p>
          </p:txBody>
        </p:sp>
        <p:sp>
          <p:nvSpPr>
            <p:cNvPr id="19" name="TextBox 19"/>
            <p:cNvSpPr txBox="1"/>
            <p:nvPr/>
          </p:nvSpPr>
          <p:spPr>
            <a:xfrm>
              <a:off x="0" y="-38100"/>
              <a:ext cx="241073" cy="68443"/>
            </a:xfrm>
            <a:prstGeom prst="rect">
              <a:avLst/>
            </a:prstGeom>
          </p:spPr>
          <p:txBody>
            <a:bodyPr lIns="21000" tIns="21000" rIns="21000" bIns="21000" rtlCol="0" anchor="ctr"/>
            <a:lstStyle/>
            <a:p>
              <a:pPr algn="ctr">
                <a:lnSpc>
                  <a:spcPts val="1099"/>
                </a:lnSpc>
              </a:pPr>
              <a:endParaRPr/>
            </a:p>
          </p:txBody>
        </p:sp>
      </p:grpSp>
      <p:sp>
        <p:nvSpPr>
          <p:cNvPr id="20" name="TextBox 20"/>
          <p:cNvSpPr txBox="1"/>
          <p:nvPr/>
        </p:nvSpPr>
        <p:spPr>
          <a:xfrm>
            <a:off x="584822" y="1868077"/>
            <a:ext cx="4543425" cy="320040"/>
          </a:xfrm>
          <a:prstGeom prst="rect">
            <a:avLst/>
          </a:prstGeom>
        </p:spPr>
        <p:txBody>
          <a:bodyPr lIns="0" tIns="0" rIns="0" bIns="0" rtlCol="0" anchor="t">
            <a:spAutoFit/>
          </a:bodyPr>
          <a:lstStyle/>
          <a:p>
            <a:pPr marL="0" lvl="0" indent="0" algn="l">
              <a:lnSpc>
                <a:spcPts val="2310"/>
              </a:lnSpc>
              <a:spcBef>
                <a:spcPct val="0"/>
              </a:spcBef>
            </a:pPr>
            <a:r>
              <a:rPr lang="en-US" sz="1650" b="1" u="none" strike="noStrike">
                <a:solidFill>
                  <a:srgbClr val="591966"/>
                </a:solidFill>
                <a:latin typeface="Agrandir Bold"/>
                <a:ea typeface="Agrandir Bold"/>
                <a:cs typeface="Agrandir Bold"/>
                <a:sym typeface="Agrandir Bold"/>
              </a:rPr>
              <a:t>Temps forts partenariaux 2025</a:t>
            </a:r>
          </a:p>
        </p:txBody>
      </p:sp>
      <p:sp>
        <p:nvSpPr>
          <p:cNvPr id="21" name="TextBox 21"/>
          <p:cNvSpPr txBox="1"/>
          <p:nvPr/>
        </p:nvSpPr>
        <p:spPr>
          <a:xfrm>
            <a:off x="756000" y="1227362"/>
            <a:ext cx="5705475" cy="535940"/>
          </a:xfrm>
          <a:prstGeom prst="rect">
            <a:avLst/>
          </a:prstGeom>
        </p:spPr>
        <p:txBody>
          <a:bodyPr lIns="0" tIns="0" rIns="0" bIns="0" rtlCol="0" anchor="t">
            <a:spAutoFit/>
          </a:bodyPr>
          <a:lstStyle/>
          <a:p>
            <a:pPr marL="215899" lvl="1" indent="-107950" algn="l">
              <a:lnSpc>
                <a:spcPts val="1479"/>
              </a:lnSpc>
              <a:buFont typeface="Arial"/>
              <a:buChar char="•"/>
            </a:pPr>
            <a:r>
              <a:rPr lang="en-US" sz="999" u="none" strike="noStrike">
                <a:solidFill>
                  <a:srgbClr val="000000"/>
                </a:solidFill>
                <a:latin typeface="Gotham"/>
                <a:ea typeface="Gotham"/>
                <a:cs typeface="Gotham"/>
                <a:sym typeface="Gotham"/>
              </a:rPr>
              <a:t>Participation au </a:t>
            </a:r>
            <a:r>
              <a:rPr lang="en-US" sz="999" b="1" u="none" strike="noStrike">
                <a:solidFill>
                  <a:srgbClr val="591966"/>
                </a:solidFill>
                <a:latin typeface="Gotham Bold"/>
                <a:ea typeface="Gotham Bold"/>
                <a:cs typeface="Gotham Bold"/>
                <a:sym typeface="Gotham Bold"/>
              </a:rPr>
              <a:t>groupe de travail migrants/réfugiés </a:t>
            </a:r>
            <a:r>
              <a:rPr lang="en-US" sz="999" u="none" strike="noStrike">
                <a:solidFill>
                  <a:srgbClr val="000000"/>
                </a:solidFill>
                <a:latin typeface="Gotham"/>
                <a:ea typeface="Gotham"/>
                <a:cs typeface="Gotham"/>
                <a:sym typeface="Gotham"/>
              </a:rPr>
              <a:t>de la FAS nationale</a:t>
            </a:r>
          </a:p>
          <a:p>
            <a:pPr marL="215899" lvl="1" indent="-107950" algn="l">
              <a:lnSpc>
                <a:spcPts val="1479"/>
              </a:lnSpc>
              <a:buFont typeface="Arial"/>
              <a:buChar char="•"/>
            </a:pPr>
            <a:r>
              <a:rPr lang="en-US" sz="999" u="none" strike="noStrike">
                <a:solidFill>
                  <a:srgbClr val="000000"/>
                </a:solidFill>
                <a:latin typeface="Gotham"/>
                <a:ea typeface="Gotham"/>
                <a:cs typeface="Gotham"/>
                <a:sym typeface="Gotham"/>
              </a:rPr>
              <a:t>Participation au </a:t>
            </a:r>
            <a:r>
              <a:rPr lang="en-US" sz="999" b="1" u="none" strike="noStrike">
                <a:solidFill>
                  <a:srgbClr val="591966"/>
                </a:solidFill>
                <a:latin typeface="Gotham Bold"/>
                <a:ea typeface="Gotham Bold"/>
                <a:cs typeface="Gotham Bold"/>
                <a:sym typeface="Gotham Bold"/>
              </a:rPr>
              <a:t>Conseil pour l'Egalité </a:t>
            </a:r>
            <a:r>
              <a:rPr lang="en-US" sz="999" u="none" strike="noStrike">
                <a:solidFill>
                  <a:srgbClr val="000000"/>
                </a:solidFill>
                <a:latin typeface="Gotham"/>
                <a:ea typeface="Gotham"/>
                <a:cs typeface="Gotham"/>
                <a:sym typeface="Gotham"/>
              </a:rPr>
              <a:t>(Ville de Lyon) et au groupe de travail sur le </a:t>
            </a:r>
            <a:r>
              <a:rPr lang="en-US" sz="999" b="1" u="none" strike="noStrike">
                <a:solidFill>
                  <a:srgbClr val="591966"/>
                </a:solidFill>
                <a:latin typeface="Gotham Bold"/>
                <a:ea typeface="Gotham Bold"/>
                <a:cs typeface="Gotham Bold"/>
                <a:sym typeface="Gotham Bold"/>
              </a:rPr>
              <a:t>Droit des étrangers</a:t>
            </a:r>
          </a:p>
        </p:txBody>
      </p:sp>
      <p:sp>
        <p:nvSpPr>
          <p:cNvPr id="22" name="AutoShape 22"/>
          <p:cNvSpPr/>
          <p:nvPr/>
        </p:nvSpPr>
        <p:spPr>
          <a:xfrm>
            <a:off x="1414907" y="2235933"/>
            <a:ext cx="9172" cy="3845261"/>
          </a:xfrm>
          <a:prstGeom prst="line">
            <a:avLst/>
          </a:prstGeom>
          <a:ln w="19050" cap="flat">
            <a:solidFill>
              <a:srgbClr val="591966"/>
            </a:solidFill>
            <a:prstDash val="solid"/>
            <a:headEnd type="none" w="sm" len="sm"/>
            <a:tailEnd type="none" w="sm" len="sm"/>
          </a:ln>
        </p:spPr>
        <p:txBody>
          <a:bodyPr/>
          <a:lstStyle/>
          <a:p>
            <a:endParaRPr lang="fr-FR"/>
          </a:p>
        </p:txBody>
      </p:sp>
      <p:sp>
        <p:nvSpPr>
          <p:cNvPr id="23" name="TextBox 23"/>
          <p:cNvSpPr txBox="1"/>
          <p:nvPr/>
        </p:nvSpPr>
        <p:spPr>
          <a:xfrm>
            <a:off x="584822" y="2207625"/>
            <a:ext cx="733777" cy="144394"/>
          </a:xfrm>
          <a:prstGeom prst="rect">
            <a:avLst/>
          </a:prstGeom>
        </p:spPr>
        <p:txBody>
          <a:bodyPr lIns="0" tIns="0" rIns="0" bIns="0" rtlCol="0" anchor="t">
            <a:spAutoFit/>
          </a:bodyPr>
          <a:lstStyle/>
          <a:p>
            <a:pPr marL="0" lvl="0" indent="0" algn="r">
              <a:lnSpc>
                <a:spcPts val="1201"/>
              </a:lnSpc>
              <a:spcBef>
                <a:spcPct val="0"/>
              </a:spcBef>
            </a:pPr>
            <a:r>
              <a:rPr lang="en-US" sz="858" b="1" u="none" strike="noStrike">
                <a:solidFill>
                  <a:srgbClr val="591966"/>
                </a:solidFill>
                <a:latin typeface="Gotham Bold"/>
                <a:ea typeface="Gotham Bold"/>
                <a:cs typeface="Gotham Bold"/>
                <a:sym typeface="Gotham Bold"/>
              </a:rPr>
              <a:t>Février</a:t>
            </a:r>
          </a:p>
        </p:txBody>
      </p:sp>
      <p:grpSp>
        <p:nvGrpSpPr>
          <p:cNvPr id="24" name="Group 24"/>
          <p:cNvGrpSpPr/>
          <p:nvPr/>
        </p:nvGrpSpPr>
        <p:grpSpPr>
          <a:xfrm>
            <a:off x="1382805" y="2254517"/>
            <a:ext cx="73378" cy="73326"/>
            <a:chOff x="0" y="0"/>
            <a:chExt cx="101671" cy="101600"/>
          </a:xfrm>
        </p:grpSpPr>
        <p:sp>
          <p:nvSpPr>
            <p:cNvPr id="25" name="Freeform 25"/>
            <p:cNvSpPr/>
            <p:nvPr/>
          </p:nvSpPr>
          <p:spPr>
            <a:xfrm>
              <a:off x="0" y="0"/>
              <a:ext cx="101671" cy="101600"/>
            </a:xfrm>
            <a:custGeom>
              <a:avLst/>
              <a:gdLst/>
              <a:ahLst/>
              <a:cxnLst/>
              <a:rect l="l" t="t" r="r" b="b"/>
              <a:pathLst>
                <a:path w="101671" h="101600">
                  <a:moveTo>
                    <a:pt x="50835" y="0"/>
                  </a:moveTo>
                  <a:cubicBezTo>
                    <a:pt x="22760" y="0"/>
                    <a:pt x="0" y="22744"/>
                    <a:pt x="0" y="50800"/>
                  </a:cubicBezTo>
                  <a:cubicBezTo>
                    <a:pt x="0" y="78856"/>
                    <a:pt x="22760" y="101600"/>
                    <a:pt x="50835" y="101600"/>
                  </a:cubicBezTo>
                  <a:cubicBezTo>
                    <a:pt x="78911" y="101600"/>
                    <a:pt x="101671" y="78856"/>
                    <a:pt x="101671" y="50800"/>
                  </a:cubicBezTo>
                  <a:cubicBezTo>
                    <a:pt x="101671" y="22744"/>
                    <a:pt x="78911" y="0"/>
                    <a:pt x="50835" y="0"/>
                  </a:cubicBezTo>
                  <a:close/>
                </a:path>
              </a:pathLst>
            </a:custGeom>
            <a:solidFill>
              <a:srgbClr val="FB6405"/>
            </a:solidFill>
          </p:spPr>
          <p:txBody>
            <a:bodyPr/>
            <a:lstStyle/>
            <a:p>
              <a:endParaRPr lang="fr-FR"/>
            </a:p>
          </p:txBody>
        </p:sp>
        <p:sp>
          <p:nvSpPr>
            <p:cNvPr id="26" name="TextBox 26"/>
            <p:cNvSpPr txBox="1"/>
            <p:nvPr/>
          </p:nvSpPr>
          <p:spPr>
            <a:xfrm>
              <a:off x="0" y="-28575"/>
              <a:ext cx="101671" cy="130175"/>
            </a:xfrm>
            <a:prstGeom prst="rect">
              <a:avLst/>
            </a:prstGeom>
          </p:spPr>
          <p:txBody>
            <a:bodyPr lIns="56960" tIns="56960" rIns="56960" bIns="56960" rtlCol="0" anchor="ctr"/>
            <a:lstStyle/>
            <a:p>
              <a:pPr algn="l">
                <a:lnSpc>
                  <a:spcPts val="1400"/>
                </a:lnSpc>
              </a:pPr>
              <a:endParaRPr/>
            </a:p>
          </p:txBody>
        </p:sp>
      </p:grpSp>
      <p:sp>
        <p:nvSpPr>
          <p:cNvPr id="27" name="TextBox 27"/>
          <p:cNvSpPr txBox="1"/>
          <p:nvPr/>
        </p:nvSpPr>
        <p:spPr>
          <a:xfrm>
            <a:off x="1547904" y="2212426"/>
            <a:ext cx="5494154" cy="137594"/>
          </a:xfrm>
          <a:prstGeom prst="rect">
            <a:avLst/>
          </a:prstGeom>
        </p:spPr>
        <p:txBody>
          <a:bodyPr lIns="0" tIns="0" rIns="0" bIns="0" rtlCol="0" anchor="t">
            <a:spAutoFit/>
          </a:bodyPr>
          <a:lstStyle/>
          <a:p>
            <a:pPr marL="0" lvl="0" indent="0" algn="l">
              <a:lnSpc>
                <a:spcPts val="1115"/>
              </a:lnSpc>
              <a:spcBef>
                <a:spcPct val="0"/>
              </a:spcBef>
            </a:pPr>
            <a:r>
              <a:rPr lang="en-US" sz="858" u="none" strike="noStrike">
                <a:solidFill>
                  <a:srgbClr val="000000"/>
                </a:solidFill>
                <a:latin typeface="Gotham"/>
                <a:ea typeface="Gotham"/>
                <a:cs typeface="Gotham"/>
                <a:sym typeface="Gotham"/>
              </a:rPr>
              <a:t>Rencontre du nouveau commissaire à la lutte contre la pauvreté</a:t>
            </a:r>
          </a:p>
        </p:txBody>
      </p:sp>
      <p:sp>
        <p:nvSpPr>
          <p:cNvPr id="28" name="TextBox 28"/>
          <p:cNvSpPr txBox="1"/>
          <p:nvPr/>
        </p:nvSpPr>
        <p:spPr>
          <a:xfrm>
            <a:off x="584822" y="2555925"/>
            <a:ext cx="733777" cy="144394"/>
          </a:xfrm>
          <a:prstGeom prst="rect">
            <a:avLst/>
          </a:prstGeom>
        </p:spPr>
        <p:txBody>
          <a:bodyPr lIns="0" tIns="0" rIns="0" bIns="0" rtlCol="0" anchor="t">
            <a:spAutoFit/>
          </a:bodyPr>
          <a:lstStyle/>
          <a:p>
            <a:pPr marL="0" lvl="0" indent="0" algn="r">
              <a:lnSpc>
                <a:spcPts val="1201"/>
              </a:lnSpc>
              <a:spcBef>
                <a:spcPct val="0"/>
              </a:spcBef>
            </a:pPr>
            <a:r>
              <a:rPr lang="en-US" sz="858" b="1" u="none" strike="noStrike">
                <a:solidFill>
                  <a:srgbClr val="591966"/>
                </a:solidFill>
                <a:latin typeface="Gotham Bold"/>
                <a:ea typeface="Gotham Bold"/>
                <a:cs typeface="Gotham Bold"/>
                <a:sym typeface="Gotham Bold"/>
              </a:rPr>
              <a:t>Mars</a:t>
            </a:r>
          </a:p>
        </p:txBody>
      </p:sp>
      <p:grpSp>
        <p:nvGrpSpPr>
          <p:cNvPr id="29" name="Group 29"/>
          <p:cNvGrpSpPr/>
          <p:nvPr/>
        </p:nvGrpSpPr>
        <p:grpSpPr>
          <a:xfrm>
            <a:off x="1382805" y="2602817"/>
            <a:ext cx="73378" cy="73326"/>
            <a:chOff x="0" y="0"/>
            <a:chExt cx="101671" cy="101600"/>
          </a:xfrm>
        </p:grpSpPr>
        <p:sp>
          <p:nvSpPr>
            <p:cNvPr id="30" name="Freeform 30"/>
            <p:cNvSpPr/>
            <p:nvPr/>
          </p:nvSpPr>
          <p:spPr>
            <a:xfrm>
              <a:off x="0" y="0"/>
              <a:ext cx="101671" cy="101600"/>
            </a:xfrm>
            <a:custGeom>
              <a:avLst/>
              <a:gdLst/>
              <a:ahLst/>
              <a:cxnLst/>
              <a:rect l="l" t="t" r="r" b="b"/>
              <a:pathLst>
                <a:path w="101671" h="101600">
                  <a:moveTo>
                    <a:pt x="50835" y="0"/>
                  </a:moveTo>
                  <a:cubicBezTo>
                    <a:pt x="22760" y="0"/>
                    <a:pt x="0" y="22744"/>
                    <a:pt x="0" y="50800"/>
                  </a:cubicBezTo>
                  <a:cubicBezTo>
                    <a:pt x="0" y="78856"/>
                    <a:pt x="22760" y="101600"/>
                    <a:pt x="50835" y="101600"/>
                  </a:cubicBezTo>
                  <a:cubicBezTo>
                    <a:pt x="78911" y="101600"/>
                    <a:pt x="101671" y="78856"/>
                    <a:pt x="101671" y="50800"/>
                  </a:cubicBezTo>
                  <a:cubicBezTo>
                    <a:pt x="101671" y="22744"/>
                    <a:pt x="78911" y="0"/>
                    <a:pt x="50835" y="0"/>
                  </a:cubicBezTo>
                  <a:close/>
                </a:path>
              </a:pathLst>
            </a:custGeom>
            <a:solidFill>
              <a:srgbClr val="FB6405"/>
            </a:solidFill>
          </p:spPr>
          <p:txBody>
            <a:bodyPr/>
            <a:lstStyle/>
            <a:p>
              <a:endParaRPr lang="fr-FR"/>
            </a:p>
          </p:txBody>
        </p:sp>
        <p:sp>
          <p:nvSpPr>
            <p:cNvPr id="31" name="TextBox 31"/>
            <p:cNvSpPr txBox="1"/>
            <p:nvPr/>
          </p:nvSpPr>
          <p:spPr>
            <a:xfrm>
              <a:off x="0" y="-28575"/>
              <a:ext cx="101671" cy="130175"/>
            </a:xfrm>
            <a:prstGeom prst="rect">
              <a:avLst/>
            </a:prstGeom>
          </p:spPr>
          <p:txBody>
            <a:bodyPr lIns="56960" tIns="56960" rIns="56960" bIns="56960" rtlCol="0" anchor="ctr"/>
            <a:lstStyle/>
            <a:p>
              <a:pPr algn="l">
                <a:lnSpc>
                  <a:spcPts val="1400"/>
                </a:lnSpc>
              </a:pPr>
              <a:endParaRPr/>
            </a:p>
          </p:txBody>
        </p:sp>
      </p:grpSp>
      <p:sp>
        <p:nvSpPr>
          <p:cNvPr id="32" name="TextBox 32"/>
          <p:cNvSpPr txBox="1"/>
          <p:nvPr/>
        </p:nvSpPr>
        <p:spPr>
          <a:xfrm>
            <a:off x="1547904" y="2542045"/>
            <a:ext cx="5494154" cy="415531"/>
          </a:xfrm>
          <a:prstGeom prst="rect">
            <a:avLst/>
          </a:prstGeom>
        </p:spPr>
        <p:txBody>
          <a:bodyPr lIns="0" tIns="0" rIns="0" bIns="0" rtlCol="0" anchor="t">
            <a:spAutoFit/>
          </a:bodyPr>
          <a:lstStyle/>
          <a:p>
            <a:pPr marL="0" lvl="0" indent="0" algn="l">
              <a:lnSpc>
                <a:spcPts val="1115"/>
              </a:lnSpc>
              <a:spcBef>
                <a:spcPct val="0"/>
              </a:spcBef>
            </a:pPr>
            <a:r>
              <a:rPr lang="en-US" sz="858" u="none" strike="noStrike">
                <a:solidFill>
                  <a:srgbClr val="000000"/>
                </a:solidFill>
                <a:latin typeface="Gotham"/>
                <a:ea typeface="Gotham"/>
                <a:cs typeface="Gotham"/>
                <a:sym typeface="Gotham"/>
              </a:rPr>
              <a:t>Visite de la Maison des femmes de Lyon et construction d'un partenariat</a:t>
            </a:r>
          </a:p>
          <a:p>
            <a:pPr marL="0" lvl="0" indent="0" algn="l">
              <a:lnSpc>
                <a:spcPts val="1115"/>
              </a:lnSpc>
              <a:spcBef>
                <a:spcPct val="0"/>
              </a:spcBef>
            </a:pPr>
            <a:r>
              <a:rPr lang="en-US" sz="858" u="none" strike="noStrike">
                <a:solidFill>
                  <a:srgbClr val="000000"/>
                </a:solidFill>
                <a:latin typeface="Gotham"/>
                <a:ea typeface="Gotham"/>
                <a:cs typeface="Gotham"/>
                <a:sym typeface="Gotham"/>
              </a:rPr>
              <a:t>Animation d'un temps sur les droits des femmes à LAHSO</a:t>
            </a:r>
          </a:p>
          <a:p>
            <a:pPr marL="0" lvl="0" indent="0" algn="l">
              <a:lnSpc>
                <a:spcPts val="1115"/>
              </a:lnSpc>
              <a:spcBef>
                <a:spcPct val="0"/>
              </a:spcBef>
            </a:pPr>
            <a:r>
              <a:rPr lang="en-US" sz="858" u="none" strike="noStrike">
                <a:solidFill>
                  <a:srgbClr val="000000"/>
                </a:solidFill>
                <a:latin typeface="Gotham"/>
                <a:ea typeface="Gotham"/>
                <a:cs typeface="Gotham"/>
                <a:sym typeface="Gotham"/>
              </a:rPr>
              <a:t>Rencontre de l'Ouvre-Porte et mise en place d'un partenariat</a:t>
            </a:r>
          </a:p>
        </p:txBody>
      </p:sp>
      <p:sp>
        <p:nvSpPr>
          <p:cNvPr id="33" name="TextBox 33"/>
          <p:cNvSpPr txBox="1"/>
          <p:nvPr/>
        </p:nvSpPr>
        <p:spPr>
          <a:xfrm>
            <a:off x="584822" y="3142537"/>
            <a:ext cx="733777" cy="144394"/>
          </a:xfrm>
          <a:prstGeom prst="rect">
            <a:avLst/>
          </a:prstGeom>
        </p:spPr>
        <p:txBody>
          <a:bodyPr lIns="0" tIns="0" rIns="0" bIns="0" rtlCol="0" anchor="t">
            <a:spAutoFit/>
          </a:bodyPr>
          <a:lstStyle/>
          <a:p>
            <a:pPr marL="0" lvl="0" indent="0" algn="r">
              <a:lnSpc>
                <a:spcPts val="1201"/>
              </a:lnSpc>
              <a:spcBef>
                <a:spcPct val="0"/>
              </a:spcBef>
            </a:pPr>
            <a:r>
              <a:rPr lang="en-US" sz="858" b="1" u="none" strike="noStrike">
                <a:solidFill>
                  <a:srgbClr val="591966"/>
                </a:solidFill>
                <a:latin typeface="Gotham Bold"/>
                <a:ea typeface="Gotham Bold"/>
                <a:cs typeface="Gotham Bold"/>
                <a:sym typeface="Gotham Bold"/>
              </a:rPr>
              <a:t>Avril</a:t>
            </a:r>
          </a:p>
        </p:txBody>
      </p:sp>
      <p:grpSp>
        <p:nvGrpSpPr>
          <p:cNvPr id="34" name="Group 34"/>
          <p:cNvGrpSpPr/>
          <p:nvPr/>
        </p:nvGrpSpPr>
        <p:grpSpPr>
          <a:xfrm>
            <a:off x="1382805" y="3189429"/>
            <a:ext cx="73378" cy="73326"/>
            <a:chOff x="0" y="0"/>
            <a:chExt cx="101671" cy="101600"/>
          </a:xfrm>
        </p:grpSpPr>
        <p:sp>
          <p:nvSpPr>
            <p:cNvPr id="35" name="Freeform 35"/>
            <p:cNvSpPr/>
            <p:nvPr/>
          </p:nvSpPr>
          <p:spPr>
            <a:xfrm>
              <a:off x="0" y="0"/>
              <a:ext cx="101671" cy="101600"/>
            </a:xfrm>
            <a:custGeom>
              <a:avLst/>
              <a:gdLst/>
              <a:ahLst/>
              <a:cxnLst/>
              <a:rect l="l" t="t" r="r" b="b"/>
              <a:pathLst>
                <a:path w="101671" h="101600">
                  <a:moveTo>
                    <a:pt x="50835" y="0"/>
                  </a:moveTo>
                  <a:cubicBezTo>
                    <a:pt x="22760" y="0"/>
                    <a:pt x="0" y="22744"/>
                    <a:pt x="0" y="50800"/>
                  </a:cubicBezTo>
                  <a:cubicBezTo>
                    <a:pt x="0" y="78856"/>
                    <a:pt x="22760" y="101600"/>
                    <a:pt x="50835" y="101600"/>
                  </a:cubicBezTo>
                  <a:cubicBezTo>
                    <a:pt x="78911" y="101600"/>
                    <a:pt x="101671" y="78856"/>
                    <a:pt x="101671" y="50800"/>
                  </a:cubicBezTo>
                  <a:cubicBezTo>
                    <a:pt x="101671" y="22744"/>
                    <a:pt x="78911" y="0"/>
                    <a:pt x="50835" y="0"/>
                  </a:cubicBezTo>
                  <a:close/>
                </a:path>
              </a:pathLst>
            </a:custGeom>
            <a:solidFill>
              <a:srgbClr val="FB6405"/>
            </a:solidFill>
          </p:spPr>
          <p:txBody>
            <a:bodyPr/>
            <a:lstStyle/>
            <a:p>
              <a:endParaRPr lang="fr-FR"/>
            </a:p>
          </p:txBody>
        </p:sp>
        <p:sp>
          <p:nvSpPr>
            <p:cNvPr id="36" name="TextBox 36"/>
            <p:cNvSpPr txBox="1"/>
            <p:nvPr/>
          </p:nvSpPr>
          <p:spPr>
            <a:xfrm>
              <a:off x="0" y="-28575"/>
              <a:ext cx="101671" cy="130175"/>
            </a:xfrm>
            <a:prstGeom prst="rect">
              <a:avLst/>
            </a:prstGeom>
          </p:spPr>
          <p:txBody>
            <a:bodyPr lIns="56960" tIns="56960" rIns="56960" bIns="56960" rtlCol="0" anchor="ctr"/>
            <a:lstStyle/>
            <a:p>
              <a:pPr algn="l">
                <a:lnSpc>
                  <a:spcPts val="1400"/>
                </a:lnSpc>
              </a:pPr>
              <a:endParaRPr/>
            </a:p>
          </p:txBody>
        </p:sp>
      </p:grpSp>
      <p:sp>
        <p:nvSpPr>
          <p:cNvPr id="37" name="TextBox 37"/>
          <p:cNvSpPr txBox="1"/>
          <p:nvPr/>
        </p:nvSpPr>
        <p:spPr>
          <a:xfrm>
            <a:off x="1547904" y="3136691"/>
            <a:ext cx="5494154" cy="415531"/>
          </a:xfrm>
          <a:prstGeom prst="rect">
            <a:avLst/>
          </a:prstGeom>
        </p:spPr>
        <p:txBody>
          <a:bodyPr lIns="0" tIns="0" rIns="0" bIns="0" rtlCol="0" anchor="t">
            <a:spAutoFit/>
          </a:bodyPr>
          <a:lstStyle/>
          <a:p>
            <a:pPr marL="0" lvl="0" indent="0" algn="l">
              <a:lnSpc>
                <a:spcPts val="1115"/>
              </a:lnSpc>
              <a:spcBef>
                <a:spcPct val="0"/>
              </a:spcBef>
            </a:pPr>
            <a:r>
              <a:rPr lang="en-US" sz="858" u="none" strike="noStrike">
                <a:solidFill>
                  <a:srgbClr val="000000"/>
                </a:solidFill>
                <a:latin typeface="Gotham"/>
                <a:ea typeface="Gotham"/>
                <a:cs typeface="Gotham"/>
                <a:sym typeface="Gotham"/>
              </a:rPr>
              <a:t>Participation au COPIL de la PASS de l'hôpital St Joseph-St Luc</a:t>
            </a:r>
          </a:p>
          <a:p>
            <a:pPr marL="0" lvl="0" indent="0" algn="l">
              <a:lnSpc>
                <a:spcPts val="1115"/>
              </a:lnSpc>
              <a:spcBef>
                <a:spcPct val="0"/>
              </a:spcBef>
            </a:pPr>
            <a:r>
              <a:rPr lang="en-US" sz="858" u="none" strike="noStrike">
                <a:solidFill>
                  <a:srgbClr val="000000"/>
                </a:solidFill>
                <a:latin typeface="Gotham"/>
                <a:ea typeface="Gotham"/>
                <a:cs typeface="Gotham"/>
                <a:sym typeface="Gotham"/>
              </a:rPr>
              <a:t>Rencontre avec la Maison des Femmes et l'OFII pour un travail de conventionnement</a:t>
            </a:r>
          </a:p>
          <a:p>
            <a:pPr marL="0" lvl="0" indent="0" algn="l">
              <a:lnSpc>
                <a:spcPts val="1115"/>
              </a:lnSpc>
              <a:spcBef>
                <a:spcPct val="0"/>
              </a:spcBef>
            </a:pPr>
            <a:r>
              <a:rPr lang="en-US" sz="858" u="none" strike="noStrike">
                <a:solidFill>
                  <a:srgbClr val="000000"/>
                </a:solidFill>
                <a:latin typeface="Gotham"/>
                <a:ea typeface="Gotham"/>
                <a:cs typeface="Gotham"/>
                <a:sym typeface="Gotham"/>
              </a:rPr>
              <a:t>Rencontre avec les amies de l'échappée belle (Loire) - appel à projet séjours de répit</a:t>
            </a:r>
          </a:p>
        </p:txBody>
      </p:sp>
      <p:sp>
        <p:nvSpPr>
          <p:cNvPr id="38" name="TextBox 38"/>
          <p:cNvSpPr txBox="1"/>
          <p:nvPr/>
        </p:nvSpPr>
        <p:spPr>
          <a:xfrm>
            <a:off x="584822" y="3668654"/>
            <a:ext cx="733777" cy="144394"/>
          </a:xfrm>
          <a:prstGeom prst="rect">
            <a:avLst/>
          </a:prstGeom>
        </p:spPr>
        <p:txBody>
          <a:bodyPr lIns="0" tIns="0" rIns="0" bIns="0" rtlCol="0" anchor="t">
            <a:spAutoFit/>
          </a:bodyPr>
          <a:lstStyle/>
          <a:p>
            <a:pPr marL="0" lvl="0" indent="0" algn="r">
              <a:lnSpc>
                <a:spcPts val="1201"/>
              </a:lnSpc>
              <a:spcBef>
                <a:spcPct val="0"/>
              </a:spcBef>
            </a:pPr>
            <a:r>
              <a:rPr lang="en-US" sz="858" b="1" u="none" strike="noStrike">
                <a:solidFill>
                  <a:srgbClr val="591966"/>
                </a:solidFill>
                <a:latin typeface="Gotham Bold"/>
                <a:ea typeface="Gotham Bold"/>
                <a:cs typeface="Gotham Bold"/>
                <a:sym typeface="Gotham Bold"/>
              </a:rPr>
              <a:t>Juin</a:t>
            </a:r>
          </a:p>
        </p:txBody>
      </p:sp>
      <p:grpSp>
        <p:nvGrpSpPr>
          <p:cNvPr id="39" name="Group 39"/>
          <p:cNvGrpSpPr/>
          <p:nvPr/>
        </p:nvGrpSpPr>
        <p:grpSpPr>
          <a:xfrm>
            <a:off x="1382805" y="3734183"/>
            <a:ext cx="73378" cy="73326"/>
            <a:chOff x="0" y="0"/>
            <a:chExt cx="101671" cy="101600"/>
          </a:xfrm>
        </p:grpSpPr>
        <p:sp>
          <p:nvSpPr>
            <p:cNvPr id="40" name="Freeform 40"/>
            <p:cNvSpPr/>
            <p:nvPr/>
          </p:nvSpPr>
          <p:spPr>
            <a:xfrm>
              <a:off x="0" y="0"/>
              <a:ext cx="101671" cy="101600"/>
            </a:xfrm>
            <a:custGeom>
              <a:avLst/>
              <a:gdLst/>
              <a:ahLst/>
              <a:cxnLst/>
              <a:rect l="l" t="t" r="r" b="b"/>
              <a:pathLst>
                <a:path w="101671" h="101600">
                  <a:moveTo>
                    <a:pt x="50835" y="0"/>
                  </a:moveTo>
                  <a:cubicBezTo>
                    <a:pt x="22760" y="0"/>
                    <a:pt x="0" y="22744"/>
                    <a:pt x="0" y="50800"/>
                  </a:cubicBezTo>
                  <a:cubicBezTo>
                    <a:pt x="0" y="78856"/>
                    <a:pt x="22760" y="101600"/>
                    <a:pt x="50835" y="101600"/>
                  </a:cubicBezTo>
                  <a:cubicBezTo>
                    <a:pt x="78911" y="101600"/>
                    <a:pt x="101671" y="78856"/>
                    <a:pt x="101671" y="50800"/>
                  </a:cubicBezTo>
                  <a:cubicBezTo>
                    <a:pt x="101671" y="22744"/>
                    <a:pt x="78911" y="0"/>
                    <a:pt x="50835" y="0"/>
                  </a:cubicBezTo>
                  <a:close/>
                </a:path>
              </a:pathLst>
            </a:custGeom>
            <a:solidFill>
              <a:srgbClr val="FB6405"/>
            </a:solidFill>
          </p:spPr>
          <p:txBody>
            <a:bodyPr/>
            <a:lstStyle/>
            <a:p>
              <a:endParaRPr lang="fr-FR"/>
            </a:p>
          </p:txBody>
        </p:sp>
        <p:sp>
          <p:nvSpPr>
            <p:cNvPr id="41" name="TextBox 41"/>
            <p:cNvSpPr txBox="1"/>
            <p:nvPr/>
          </p:nvSpPr>
          <p:spPr>
            <a:xfrm>
              <a:off x="0" y="-28575"/>
              <a:ext cx="101671" cy="130175"/>
            </a:xfrm>
            <a:prstGeom prst="rect">
              <a:avLst/>
            </a:prstGeom>
          </p:spPr>
          <p:txBody>
            <a:bodyPr lIns="56960" tIns="56960" rIns="56960" bIns="56960" rtlCol="0" anchor="ctr"/>
            <a:lstStyle/>
            <a:p>
              <a:pPr algn="l">
                <a:lnSpc>
                  <a:spcPts val="1400"/>
                </a:lnSpc>
              </a:pPr>
              <a:endParaRPr/>
            </a:p>
          </p:txBody>
        </p:sp>
      </p:grpSp>
      <p:sp>
        <p:nvSpPr>
          <p:cNvPr id="42" name="TextBox 42"/>
          <p:cNvSpPr txBox="1"/>
          <p:nvPr/>
        </p:nvSpPr>
        <p:spPr>
          <a:xfrm>
            <a:off x="1547904" y="3699907"/>
            <a:ext cx="5494154" cy="276563"/>
          </a:xfrm>
          <a:prstGeom prst="rect">
            <a:avLst/>
          </a:prstGeom>
        </p:spPr>
        <p:txBody>
          <a:bodyPr lIns="0" tIns="0" rIns="0" bIns="0" rtlCol="0" anchor="t">
            <a:spAutoFit/>
          </a:bodyPr>
          <a:lstStyle/>
          <a:p>
            <a:pPr marL="0" lvl="0" indent="0" algn="l">
              <a:lnSpc>
                <a:spcPts val="1115"/>
              </a:lnSpc>
              <a:spcBef>
                <a:spcPct val="0"/>
              </a:spcBef>
            </a:pPr>
            <a:r>
              <a:rPr lang="en-US" sz="858" u="none" strike="noStrike">
                <a:solidFill>
                  <a:srgbClr val="000000"/>
                </a:solidFill>
                <a:latin typeface="Gotham"/>
                <a:ea typeface="Gotham"/>
                <a:cs typeface="Gotham"/>
                <a:sym typeface="Gotham"/>
              </a:rPr>
              <a:t>Participation à l'inauguration de la Maison de l'Hospitalité</a:t>
            </a:r>
          </a:p>
          <a:p>
            <a:pPr marL="0" lvl="0" indent="0" algn="l">
              <a:lnSpc>
                <a:spcPts val="1115"/>
              </a:lnSpc>
              <a:spcBef>
                <a:spcPct val="0"/>
              </a:spcBef>
            </a:pPr>
            <a:r>
              <a:rPr lang="en-US" sz="858" u="none" strike="noStrike">
                <a:solidFill>
                  <a:srgbClr val="000000"/>
                </a:solidFill>
                <a:latin typeface="Gotham"/>
                <a:ea typeface="Gotham"/>
                <a:cs typeface="Gotham"/>
                <a:sym typeface="Gotham"/>
              </a:rPr>
              <a:t>Serious game autour de la demande d'asile, action RSE pour le Groupe Boelhinger</a:t>
            </a:r>
          </a:p>
        </p:txBody>
      </p:sp>
      <p:sp>
        <p:nvSpPr>
          <p:cNvPr id="43" name="TextBox 43"/>
          <p:cNvSpPr txBox="1"/>
          <p:nvPr/>
        </p:nvSpPr>
        <p:spPr>
          <a:xfrm>
            <a:off x="584822" y="4072255"/>
            <a:ext cx="706260" cy="144394"/>
          </a:xfrm>
          <a:prstGeom prst="rect">
            <a:avLst/>
          </a:prstGeom>
        </p:spPr>
        <p:txBody>
          <a:bodyPr lIns="0" tIns="0" rIns="0" bIns="0" rtlCol="0" anchor="t">
            <a:spAutoFit/>
          </a:bodyPr>
          <a:lstStyle/>
          <a:p>
            <a:pPr marL="0" lvl="0" indent="0" algn="r">
              <a:lnSpc>
                <a:spcPts val="1201"/>
              </a:lnSpc>
              <a:spcBef>
                <a:spcPct val="0"/>
              </a:spcBef>
            </a:pPr>
            <a:r>
              <a:rPr lang="en-US" sz="858" b="1" u="none" strike="noStrike">
                <a:solidFill>
                  <a:srgbClr val="591966"/>
                </a:solidFill>
                <a:latin typeface="Gotham Bold"/>
                <a:ea typeface="Gotham Bold"/>
                <a:cs typeface="Gotham Bold"/>
                <a:sym typeface="Gotham Bold"/>
              </a:rPr>
              <a:t>Juillet</a:t>
            </a:r>
          </a:p>
        </p:txBody>
      </p:sp>
      <p:grpSp>
        <p:nvGrpSpPr>
          <p:cNvPr id="44" name="Group 44"/>
          <p:cNvGrpSpPr/>
          <p:nvPr/>
        </p:nvGrpSpPr>
        <p:grpSpPr>
          <a:xfrm>
            <a:off x="1382805" y="4111203"/>
            <a:ext cx="73378" cy="73326"/>
            <a:chOff x="0" y="0"/>
            <a:chExt cx="101671" cy="101600"/>
          </a:xfrm>
        </p:grpSpPr>
        <p:sp>
          <p:nvSpPr>
            <p:cNvPr id="45" name="Freeform 45"/>
            <p:cNvSpPr/>
            <p:nvPr/>
          </p:nvSpPr>
          <p:spPr>
            <a:xfrm>
              <a:off x="0" y="0"/>
              <a:ext cx="101671" cy="101600"/>
            </a:xfrm>
            <a:custGeom>
              <a:avLst/>
              <a:gdLst/>
              <a:ahLst/>
              <a:cxnLst/>
              <a:rect l="l" t="t" r="r" b="b"/>
              <a:pathLst>
                <a:path w="101671" h="101600">
                  <a:moveTo>
                    <a:pt x="50835" y="0"/>
                  </a:moveTo>
                  <a:cubicBezTo>
                    <a:pt x="22760" y="0"/>
                    <a:pt x="0" y="22744"/>
                    <a:pt x="0" y="50800"/>
                  </a:cubicBezTo>
                  <a:cubicBezTo>
                    <a:pt x="0" y="78856"/>
                    <a:pt x="22760" y="101600"/>
                    <a:pt x="50835" y="101600"/>
                  </a:cubicBezTo>
                  <a:cubicBezTo>
                    <a:pt x="78911" y="101600"/>
                    <a:pt x="101671" y="78856"/>
                    <a:pt x="101671" y="50800"/>
                  </a:cubicBezTo>
                  <a:cubicBezTo>
                    <a:pt x="101671" y="22744"/>
                    <a:pt x="78911" y="0"/>
                    <a:pt x="50835" y="0"/>
                  </a:cubicBezTo>
                  <a:close/>
                </a:path>
              </a:pathLst>
            </a:custGeom>
            <a:solidFill>
              <a:srgbClr val="FB6405"/>
            </a:solidFill>
          </p:spPr>
          <p:txBody>
            <a:bodyPr/>
            <a:lstStyle/>
            <a:p>
              <a:endParaRPr lang="fr-FR"/>
            </a:p>
          </p:txBody>
        </p:sp>
        <p:sp>
          <p:nvSpPr>
            <p:cNvPr id="46" name="TextBox 46"/>
            <p:cNvSpPr txBox="1"/>
            <p:nvPr/>
          </p:nvSpPr>
          <p:spPr>
            <a:xfrm>
              <a:off x="0" y="-28575"/>
              <a:ext cx="101671" cy="130175"/>
            </a:xfrm>
            <a:prstGeom prst="rect">
              <a:avLst/>
            </a:prstGeom>
          </p:spPr>
          <p:txBody>
            <a:bodyPr lIns="56960" tIns="56960" rIns="56960" bIns="56960" rtlCol="0" anchor="ctr"/>
            <a:lstStyle/>
            <a:p>
              <a:pPr algn="l">
                <a:lnSpc>
                  <a:spcPts val="1400"/>
                </a:lnSpc>
              </a:pPr>
              <a:endParaRPr/>
            </a:p>
          </p:txBody>
        </p:sp>
      </p:grpSp>
      <p:sp>
        <p:nvSpPr>
          <p:cNvPr id="47" name="TextBox 47"/>
          <p:cNvSpPr txBox="1"/>
          <p:nvPr/>
        </p:nvSpPr>
        <p:spPr>
          <a:xfrm>
            <a:off x="1547904" y="4110970"/>
            <a:ext cx="5494154" cy="137594"/>
          </a:xfrm>
          <a:prstGeom prst="rect">
            <a:avLst/>
          </a:prstGeom>
        </p:spPr>
        <p:txBody>
          <a:bodyPr lIns="0" tIns="0" rIns="0" bIns="0" rtlCol="0" anchor="t">
            <a:spAutoFit/>
          </a:bodyPr>
          <a:lstStyle/>
          <a:p>
            <a:pPr marL="0" lvl="0" indent="0" algn="l">
              <a:lnSpc>
                <a:spcPts val="1115"/>
              </a:lnSpc>
              <a:spcBef>
                <a:spcPct val="0"/>
              </a:spcBef>
            </a:pPr>
            <a:r>
              <a:rPr lang="en-US" sz="858" u="none" strike="noStrike">
                <a:solidFill>
                  <a:srgbClr val="000000"/>
                </a:solidFill>
                <a:latin typeface="Gotham"/>
                <a:ea typeface="Gotham"/>
                <a:cs typeface="Gotham"/>
                <a:sym typeface="Gotham"/>
              </a:rPr>
              <a:t>Participation au Comité Local Pour l'Emploi</a:t>
            </a:r>
          </a:p>
        </p:txBody>
      </p:sp>
      <p:sp>
        <p:nvSpPr>
          <p:cNvPr id="48" name="TextBox 48"/>
          <p:cNvSpPr txBox="1"/>
          <p:nvPr/>
        </p:nvSpPr>
        <p:spPr>
          <a:xfrm>
            <a:off x="584822" y="4361589"/>
            <a:ext cx="733777" cy="144394"/>
          </a:xfrm>
          <a:prstGeom prst="rect">
            <a:avLst/>
          </a:prstGeom>
        </p:spPr>
        <p:txBody>
          <a:bodyPr lIns="0" tIns="0" rIns="0" bIns="0" rtlCol="0" anchor="t">
            <a:spAutoFit/>
          </a:bodyPr>
          <a:lstStyle/>
          <a:p>
            <a:pPr marL="0" lvl="0" indent="0" algn="r">
              <a:lnSpc>
                <a:spcPts val="1201"/>
              </a:lnSpc>
              <a:spcBef>
                <a:spcPct val="0"/>
              </a:spcBef>
            </a:pPr>
            <a:r>
              <a:rPr lang="en-US" sz="858" b="1" u="none" strike="noStrike">
                <a:solidFill>
                  <a:srgbClr val="591966"/>
                </a:solidFill>
                <a:latin typeface="Gotham Bold"/>
                <a:ea typeface="Gotham Bold"/>
                <a:cs typeface="Gotham Bold"/>
                <a:sym typeface="Gotham Bold"/>
              </a:rPr>
              <a:t>Septembre</a:t>
            </a:r>
          </a:p>
        </p:txBody>
      </p:sp>
      <p:grpSp>
        <p:nvGrpSpPr>
          <p:cNvPr id="49" name="Group 49"/>
          <p:cNvGrpSpPr/>
          <p:nvPr/>
        </p:nvGrpSpPr>
        <p:grpSpPr>
          <a:xfrm>
            <a:off x="1382805" y="4408481"/>
            <a:ext cx="73378" cy="73326"/>
            <a:chOff x="0" y="0"/>
            <a:chExt cx="101671" cy="101600"/>
          </a:xfrm>
        </p:grpSpPr>
        <p:sp>
          <p:nvSpPr>
            <p:cNvPr id="50" name="Freeform 50"/>
            <p:cNvSpPr/>
            <p:nvPr/>
          </p:nvSpPr>
          <p:spPr>
            <a:xfrm>
              <a:off x="0" y="0"/>
              <a:ext cx="101671" cy="101600"/>
            </a:xfrm>
            <a:custGeom>
              <a:avLst/>
              <a:gdLst/>
              <a:ahLst/>
              <a:cxnLst/>
              <a:rect l="l" t="t" r="r" b="b"/>
              <a:pathLst>
                <a:path w="101671" h="101600">
                  <a:moveTo>
                    <a:pt x="50835" y="0"/>
                  </a:moveTo>
                  <a:cubicBezTo>
                    <a:pt x="22760" y="0"/>
                    <a:pt x="0" y="22744"/>
                    <a:pt x="0" y="50800"/>
                  </a:cubicBezTo>
                  <a:cubicBezTo>
                    <a:pt x="0" y="78856"/>
                    <a:pt x="22760" y="101600"/>
                    <a:pt x="50835" y="101600"/>
                  </a:cubicBezTo>
                  <a:cubicBezTo>
                    <a:pt x="78911" y="101600"/>
                    <a:pt x="101671" y="78856"/>
                    <a:pt x="101671" y="50800"/>
                  </a:cubicBezTo>
                  <a:cubicBezTo>
                    <a:pt x="101671" y="22744"/>
                    <a:pt x="78911" y="0"/>
                    <a:pt x="50835" y="0"/>
                  </a:cubicBezTo>
                  <a:close/>
                </a:path>
              </a:pathLst>
            </a:custGeom>
            <a:solidFill>
              <a:srgbClr val="FB6405"/>
            </a:solidFill>
          </p:spPr>
          <p:txBody>
            <a:bodyPr/>
            <a:lstStyle/>
            <a:p>
              <a:endParaRPr lang="fr-FR"/>
            </a:p>
          </p:txBody>
        </p:sp>
        <p:sp>
          <p:nvSpPr>
            <p:cNvPr id="51" name="TextBox 51"/>
            <p:cNvSpPr txBox="1"/>
            <p:nvPr/>
          </p:nvSpPr>
          <p:spPr>
            <a:xfrm>
              <a:off x="0" y="-28575"/>
              <a:ext cx="101671" cy="130175"/>
            </a:xfrm>
            <a:prstGeom prst="rect">
              <a:avLst/>
            </a:prstGeom>
          </p:spPr>
          <p:txBody>
            <a:bodyPr lIns="56960" tIns="56960" rIns="56960" bIns="56960" rtlCol="0" anchor="ctr"/>
            <a:lstStyle/>
            <a:p>
              <a:pPr algn="l">
                <a:lnSpc>
                  <a:spcPts val="1400"/>
                </a:lnSpc>
              </a:pPr>
              <a:endParaRPr/>
            </a:p>
          </p:txBody>
        </p:sp>
      </p:grpSp>
      <p:sp>
        <p:nvSpPr>
          <p:cNvPr id="52" name="TextBox 52"/>
          <p:cNvSpPr txBox="1"/>
          <p:nvPr/>
        </p:nvSpPr>
        <p:spPr>
          <a:xfrm>
            <a:off x="1547904" y="4361067"/>
            <a:ext cx="5494154" cy="276563"/>
          </a:xfrm>
          <a:prstGeom prst="rect">
            <a:avLst/>
          </a:prstGeom>
        </p:spPr>
        <p:txBody>
          <a:bodyPr lIns="0" tIns="0" rIns="0" bIns="0" rtlCol="0" anchor="t">
            <a:spAutoFit/>
          </a:bodyPr>
          <a:lstStyle/>
          <a:p>
            <a:pPr marL="0" lvl="0" indent="0" algn="l">
              <a:lnSpc>
                <a:spcPts val="1115"/>
              </a:lnSpc>
              <a:spcBef>
                <a:spcPct val="0"/>
              </a:spcBef>
            </a:pPr>
            <a:r>
              <a:rPr lang="en-US" sz="858" u="none" strike="noStrike">
                <a:solidFill>
                  <a:srgbClr val="000000"/>
                </a:solidFill>
                <a:latin typeface="Gotham"/>
                <a:ea typeface="Gotham"/>
                <a:cs typeface="Gotham"/>
                <a:sym typeface="Gotham"/>
              </a:rPr>
              <a:t>Participation à la coordination santé-migrants de l'ORSPERE sur l'interprétariat</a:t>
            </a:r>
          </a:p>
          <a:p>
            <a:pPr marL="0" lvl="0" indent="0" algn="l">
              <a:lnSpc>
                <a:spcPts val="1115"/>
              </a:lnSpc>
              <a:spcBef>
                <a:spcPct val="0"/>
              </a:spcBef>
            </a:pPr>
            <a:r>
              <a:rPr lang="en-US" sz="858" u="none" strike="noStrike">
                <a:solidFill>
                  <a:srgbClr val="000000"/>
                </a:solidFill>
                <a:latin typeface="Gotham"/>
                <a:ea typeface="Gotham"/>
                <a:cs typeface="Gotham"/>
                <a:sym typeface="Gotham"/>
              </a:rPr>
              <a:t>Marche avec l'entreprise QAIR, challenge RSE et gain du trophée</a:t>
            </a:r>
          </a:p>
        </p:txBody>
      </p:sp>
      <p:grpSp>
        <p:nvGrpSpPr>
          <p:cNvPr id="53" name="Group 53"/>
          <p:cNvGrpSpPr/>
          <p:nvPr/>
        </p:nvGrpSpPr>
        <p:grpSpPr>
          <a:xfrm>
            <a:off x="584822" y="4760249"/>
            <a:ext cx="6457236" cy="683944"/>
            <a:chOff x="0" y="0"/>
            <a:chExt cx="8609648" cy="911925"/>
          </a:xfrm>
        </p:grpSpPr>
        <p:sp>
          <p:nvSpPr>
            <p:cNvPr id="54" name="TextBox 54"/>
            <p:cNvSpPr txBox="1"/>
            <p:nvPr/>
          </p:nvSpPr>
          <p:spPr>
            <a:xfrm>
              <a:off x="0" y="101188"/>
              <a:ext cx="978369" cy="186176"/>
            </a:xfrm>
            <a:prstGeom prst="rect">
              <a:avLst/>
            </a:prstGeom>
          </p:spPr>
          <p:txBody>
            <a:bodyPr lIns="0" tIns="0" rIns="0" bIns="0" rtlCol="0" anchor="t">
              <a:spAutoFit/>
            </a:bodyPr>
            <a:lstStyle/>
            <a:p>
              <a:pPr marL="0" lvl="0" indent="0" algn="r">
                <a:lnSpc>
                  <a:spcPts val="1201"/>
                </a:lnSpc>
                <a:spcBef>
                  <a:spcPct val="0"/>
                </a:spcBef>
              </a:pPr>
              <a:r>
                <a:rPr lang="en-US" sz="858" b="1" u="none" strike="noStrike">
                  <a:solidFill>
                    <a:srgbClr val="591966"/>
                  </a:solidFill>
                  <a:latin typeface="Gotham Bold"/>
                  <a:ea typeface="Gotham Bold"/>
                  <a:cs typeface="Gotham Bold"/>
                  <a:sym typeface="Gotham Bold"/>
                </a:rPr>
                <a:t>Octobre</a:t>
              </a:r>
            </a:p>
          </p:txBody>
        </p:sp>
        <p:grpSp>
          <p:nvGrpSpPr>
            <p:cNvPr id="55" name="Group 55"/>
            <p:cNvGrpSpPr/>
            <p:nvPr/>
          </p:nvGrpSpPr>
          <p:grpSpPr>
            <a:xfrm>
              <a:off x="1063976" y="157361"/>
              <a:ext cx="97837" cy="97769"/>
              <a:chOff x="0" y="0"/>
              <a:chExt cx="101671" cy="101600"/>
            </a:xfrm>
          </p:grpSpPr>
          <p:sp>
            <p:nvSpPr>
              <p:cNvPr id="56" name="Freeform 56"/>
              <p:cNvSpPr/>
              <p:nvPr/>
            </p:nvSpPr>
            <p:spPr>
              <a:xfrm>
                <a:off x="0" y="0"/>
                <a:ext cx="101671" cy="101600"/>
              </a:xfrm>
              <a:custGeom>
                <a:avLst/>
                <a:gdLst/>
                <a:ahLst/>
                <a:cxnLst/>
                <a:rect l="l" t="t" r="r" b="b"/>
                <a:pathLst>
                  <a:path w="101671" h="101600">
                    <a:moveTo>
                      <a:pt x="50835" y="0"/>
                    </a:moveTo>
                    <a:cubicBezTo>
                      <a:pt x="22760" y="0"/>
                      <a:pt x="0" y="22744"/>
                      <a:pt x="0" y="50800"/>
                    </a:cubicBezTo>
                    <a:cubicBezTo>
                      <a:pt x="0" y="78856"/>
                      <a:pt x="22760" y="101600"/>
                      <a:pt x="50835" y="101600"/>
                    </a:cubicBezTo>
                    <a:cubicBezTo>
                      <a:pt x="78911" y="101600"/>
                      <a:pt x="101671" y="78856"/>
                      <a:pt x="101671" y="50800"/>
                    </a:cubicBezTo>
                    <a:cubicBezTo>
                      <a:pt x="101671" y="22744"/>
                      <a:pt x="78911" y="0"/>
                      <a:pt x="50835" y="0"/>
                    </a:cubicBezTo>
                    <a:close/>
                  </a:path>
                </a:pathLst>
              </a:custGeom>
              <a:solidFill>
                <a:srgbClr val="FB6405"/>
              </a:solidFill>
            </p:spPr>
            <p:txBody>
              <a:bodyPr/>
              <a:lstStyle/>
              <a:p>
                <a:endParaRPr lang="fr-FR"/>
              </a:p>
            </p:txBody>
          </p:sp>
          <p:sp>
            <p:nvSpPr>
              <p:cNvPr id="57" name="TextBox 57"/>
              <p:cNvSpPr txBox="1"/>
              <p:nvPr/>
            </p:nvSpPr>
            <p:spPr>
              <a:xfrm>
                <a:off x="0" y="-28575"/>
                <a:ext cx="101671" cy="130175"/>
              </a:xfrm>
              <a:prstGeom prst="rect">
                <a:avLst/>
              </a:prstGeom>
            </p:spPr>
            <p:txBody>
              <a:bodyPr lIns="56960" tIns="56960" rIns="56960" bIns="56960" rtlCol="0" anchor="ctr"/>
              <a:lstStyle/>
              <a:p>
                <a:pPr algn="l">
                  <a:lnSpc>
                    <a:spcPts val="1400"/>
                  </a:lnSpc>
                </a:pPr>
                <a:endParaRPr/>
              </a:p>
            </p:txBody>
          </p:sp>
        </p:grpSp>
        <p:sp>
          <p:nvSpPr>
            <p:cNvPr id="58" name="TextBox 58"/>
            <p:cNvSpPr txBox="1"/>
            <p:nvPr/>
          </p:nvSpPr>
          <p:spPr>
            <a:xfrm>
              <a:off x="1284109" y="-9525"/>
              <a:ext cx="7325538" cy="921450"/>
            </a:xfrm>
            <a:prstGeom prst="rect">
              <a:avLst/>
            </a:prstGeom>
          </p:spPr>
          <p:txBody>
            <a:bodyPr lIns="0" tIns="0" rIns="0" bIns="0" rtlCol="0" anchor="t">
              <a:spAutoFit/>
            </a:bodyPr>
            <a:lstStyle/>
            <a:p>
              <a:pPr marL="0" lvl="0" indent="0" algn="l">
                <a:lnSpc>
                  <a:spcPts val="1115"/>
                </a:lnSpc>
                <a:spcBef>
                  <a:spcPct val="0"/>
                </a:spcBef>
              </a:pPr>
              <a:r>
                <a:rPr lang="en-US" sz="858" u="none" strike="noStrike">
                  <a:solidFill>
                    <a:srgbClr val="000000"/>
                  </a:solidFill>
                  <a:latin typeface="Gotham"/>
                  <a:ea typeface="Gotham"/>
                  <a:cs typeface="Gotham"/>
                  <a:sym typeface="Gotham"/>
                </a:rPr>
                <a:t>Contribution à la demande de classement de l'hospitalité au patrimoine immatériel de l'humanité (PEROU) - voir ci-dessous -</a:t>
              </a:r>
            </a:p>
            <a:p>
              <a:pPr marL="0" lvl="0" indent="0" algn="l">
                <a:lnSpc>
                  <a:spcPts val="1115"/>
                </a:lnSpc>
                <a:spcBef>
                  <a:spcPct val="0"/>
                </a:spcBef>
              </a:pPr>
              <a:r>
                <a:rPr lang="en-US" sz="858" u="none" strike="noStrike">
                  <a:solidFill>
                    <a:srgbClr val="000000"/>
                  </a:solidFill>
                  <a:latin typeface="Gotham"/>
                  <a:ea typeface="Gotham"/>
                  <a:cs typeface="Gotham"/>
                  <a:sym typeface="Gotham"/>
                </a:rPr>
                <a:t>Journée de travail à Marseille - Navire avenir</a:t>
              </a:r>
            </a:p>
            <a:p>
              <a:pPr marL="0" lvl="0" indent="0" algn="l">
                <a:lnSpc>
                  <a:spcPts val="1115"/>
                </a:lnSpc>
                <a:spcBef>
                  <a:spcPct val="0"/>
                </a:spcBef>
              </a:pPr>
              <a:r>
                <a:rPr lang="en-US" sz="858" u="none" strike="noStrike">
                  <a:solidFill>
                    <a:srgbClr val="000000"/>
                  </a:solidFill>
                  <a:latin typeface="Gotham"/>
                  <a:ea typeface="Gotham"/>
                  <a:cs typeface="Gotham"/>
                  <a:sym typeface="Gotham"/>
                </a:rPr>
                <a:t>Participation au 30 ans du CREPI</a:t>
              </a:r>
            </a:p>
            <a:p>
              <a:pPr marL="0" lvl="0" indent="0" algn="l">
                <a:lnSpc>
                  <a:spcPts val="1115"/>
                </a:lnSpc>
                <a:spcBef>
                  <a:spcPct val="0"/>
                </a:spcBef>
              </a:pPr>
              <a:r>
                <a:rPr lang="en-US" sz="858" u="none" strike="noStrike">
                  <a:solidFill>
                    <a:srgbClr val="000000"/>
                  </a:solidFill>
                  <a:latin typeface="Gotham"/>
                  <a:ea typeface="Gotham"/>
                  <a:cs typeface="Gotham"/>
                  <a:sym typeface="Gotham"/>
                </a:rPr>
                <a:t>Participation au Festival Lumière</a:t>
              </a:r>
            </a:p>
          </p:txBody>
        </p:sp>
      </p:grpSp>
      <p:grpSp>
        <p:nvGrpSpPr>
          <p:cNvPr id="59" name="Group 59"/>
          <p:cNvGrpSpPr/>
          <p:nvPr/>
        </p:nvGrpSpPr>
        <p:grpSpPr>
          <a:xfrm>
            <a:off x="584822" y="5566812"/>
            <a:ext cx="6457236" cy="274100"/>
            <a:chOff x="0" y="0"/>
            <a:chExt cx="8609648" cy="365467"/>
          </a:xfrm>
        </p:grpSpPr>
        <p:sp>
          <p:nvSpPr>
            <p:cNvPr id="60" name="TextBox 60"/>
            <p:cNvSpPr txBox="1"/>
            <p:nvPr/>
          </p:nvSpPr>
          <p:spPr>
            <a:xfrm>
              <a:off x="0" y="-19050"/>
              <a:ext cx="978369" cy="186176"/>
            </a:xfrm>
            <a:prstGeom prst="rect">
              <a:avLst/>
            </a:prstGeom>
          </p:spPr>
          <p:txBody>
            <a:bodyPr lIns="0" tIns="0" rIns="0" bIns="0" rtlCol="0" anchor="t">
              <a:spAutoFit/>
            </a:bodyPr>
            <a:lstStyle/>
            <a:p>
              <a:pPr marL="0" lvl="0" indent="0" algn="r">
                <a:lnSpc>
                  <a:spcPts val="1201"/>
                </a:lnSpc>
                <a:spcBef>
                  <a:spcPct val="0"/>
                </a:spcBef>
              </a:pPr>
              <a:r>
                <a:rPr lang="en-US" sz="858" b="1" u="none" strike="noStrike">
                  <a:solidFill>
                    <a:srgbClr val="591966"/>
                  </a:solidFill>
                  <a:latin typeface="Gotham Bold"/>
                  <a:ea typeface="Gotham Bold"/>
                  <a:cs typeface="Gotham Bold"/>
                  <a:sym typeface="Gotham Bold"/>
                </a:rPr>
                <a:t>Novembre</a:t>
              </a:r>
            </a:p>
          </p:txBody>
        </p:sp>
        <p:grpSp>
          <p:nvGrpSpPr>
            <p:cNvPr id="61" name="Group 61"/>
            <p:cNvGrpSpPr/>
            <p:nvPr/>
          </p:nvGrpSpPr>
          <p:grpSpPr>
            <a:xfrm>
              <a:off x="1082321" y="34678"/>
              <a:ext cx="97837" cy="97769"/>
              <a:chOff x="0" y="0"/>
              <a:chExt cx="101671" cy="101600"/>
            </a:xfrm>
          </p:grpSpPr>
          <p:sp>
            <p:nvSpPr>
              <p:cNvPr id="62" name="Freeform 62"/>
              <p:cNvSpPr/>
              <p:nvPr/>
            </p:nvSpPr>
            <p:spPr>
              <a:xfrm>
                <a:off x="0" y="0"/>
                <a:ext cx="101671" cy="101600"/>
              </a:xfrm>
              <a:custGeom>
                <a:avLst/>
                <a:gdLst/>
                <a:ahLst/>
                <a:cxnLst/>
                <a:rect l="l" t="t" r="r" b="b"/>
                <a:pathLst>
                  <a:path w="101671" h="101600">
                    <a:moveTo>
                      <a:pt x="50835" y="0"/>
                    </a:moveTo>
                    <a:cubicBezTo>
                      <a:pt x="22760" y="0"/>
                      <a:pt x="0" y="22744"/>
                      <a:pt x="0" y="50800"/>
                    </a:cubicBezTo>
                    <a:cubicBezTo>
                      <a:pt x="0" y="78856"/>
                      <a:pt x="22760" y="101600"/>
                      <a:pt x="50835" y="101600"/>
                    </a:cubicBezTo>
                    <a:cubicBezTo>
                      <a:pt x="78911" y="101600"/>
                      <a:pt x="101671" y="78856"/>
                      <a:pt x="101671" y="50800"/>
                    </a:cubicBezTo>
                    <a:cubicBezTo>
                      <a:pt x="101671" y="22744"/>
                      <a:pt x="78911" y="0"/>
                      <a:pt x="50835" y="0"/>
                    </a:cubicBezTo>
                    <a:close/>
                  </a:path>
                </a:pathLst>
              </a:custGeom>
              <a:solidFill>
                <a:srgbClr val="FB6405"/>
              </a:solidFill>
            </p:spPr>
            <p:txBody>
              <a:bodyPr/>
              <a:lstStyle/>
              <a:p>
                <a:endParaRPr lang="fr-FR"/>
              </a:p>
            </p:txBody>
          </p:sp>
          <p:sp>
            <p:nvSpPr>
              <p:cNvPr id="63" name="TextBox 63"/>
              <p:cNvSpPr txBox="1"/>
              <p:nvPr/>
            </p:nvSpPr>
            <p:spPr>
              <a:xfrm>
                <a:off x="0" y="-28575"/>
                <a:ext cx="101671" cy="130175"/>
              </a:xfrm>
              <a:prstGeom prst="rect">
                <a:avLst/>
              </a:prstGeom>
            </p:spPr>
            <p:txBody>
              <a:bodyPr lIns="56960" tIns="56960" rIns="56960" bIns="56960" rtlCol="0" anchor="ctr"/>
              <a:lstStyle/>
              <a:p>
                <a:pPr algn="l">
                  <a:lnSpc>
                    <a:spcPts val="1400"/>
                  </a:lnSpc>
                </a:pPr>
                <a:endParaRPr/>
              </a:p>
            </p:txBody>
          </p:sp>
        </p:grpSp>
        <p:sp>
          <p:nvSpPr>
            <p:cNvPr id="64" name="TextBox 64"/>
            <p:cNvSpPr txBox="1"/>
            <p:nvPr/>
          </p:nvSpPr>
          <p:spPr>
            <a:xfrm>
              <a:off x="1284109" y="-108"/>
              <a:ext cx="7325538" cy="365575"/>
            </a:xfrm>
            <a:prstGeom prst="rect">
              <a:avLst/>
            </a:prstGeom>
          </p:spPr>
          <p:txBody>
            <a:bodyPr lIns="0" tIns="0" rIns="0" bIns="0" rtlCol="0" anchor="t">
              <a:spAutoFit/>
            </a:bodyPr>
            <a:lstStyle/>
            <a:p>
              <a:pPr marL="0" lvl="0" indent="0" algn="l">
                <a:lnSpc>
                  <a:spcPts val="1115"/>
                </a:lnSpc>
                <a:spcBef>
                  <a:spcPct val="0"/>
                </a:spcBef>
              </a:pPr>
              <a:r>
                <a:rPr lang="en-US" sz="858" u="none" strike="noStrike">
                  <a:solidFill>
                    <a:srgbClr val="000000"/>
                  </a:solidFill>
                  <a:latin typeface="Gotham"/>
                  <a:ea typeface="Gotham"/>
                  <a:cs typeface="Gotham"/>
                  <a:sym typeface="Gotham"/>
                </a:rPr>
                <a:t>25/11 table ronde Maison des femmes de Lyon sur les violences</a:t>
              </a:r>
            </a:p>
            <a:p>
              <a:pPr marL="0" lvl="0" indent="0" algn="l">
                <a:lnSpc>
                  <a:spcPts val="1115"/>
                </a:lnSpc>
                <a:spcBef>
                  <a:spcPct val="0"/>
                </a:spcBef>
              </a:pPr>
              <a:r>
                <a:rPr lang="en-US" sz="858" u="none" strike="noStrike">
                  <a:solidFill>
                    <a:srgbClr val="000000"/>
                  </a:solidFill>
                  <a:latin typeface="Gotham"/>
                  <a:ea typeface="Gotham"/>
                  <a:cs typeface="Gotham"/>
                  <a:sym typeface="Gotham"/>
                </a:rPr>
                <a:t>Diagnostic préalable au nouveau marché AGIR en Occitanie, Haute Savoie et Lozère</a:t>
              </a:r>
            </a:p>
          </p:txBody>
        </p:sp>
      </p:grpSp>
      <p:grpSp>
        <p:nvGrpSpPr>
          <p:cNvPr id="65" name="Group 65"/>
          <p:cNvGrpSpPr/>
          <p:nvPr/>
        </p:nvGrpSpPr>
        <p:grpSpPr>
          <a:xfrm>
            <a:off x="589408" y="5931572"/>
            <a:ext cx="6457236" cy="149621"/>
            <a:chOff x="0" y="0"/>
            <a:chExt cx="8609648" cy="199495"/>
          </a:xfrm>
        </p:grpSpPr>
        <p:sp>
          <p:nvSpPr>
            <p:cNvPr id="66" name="TextBox 66"/>
            <p:cNvSpPr txBox="1"/>
            <p:nvPr/>
          </p:nvSpPr>
          <p:spPr>
            <a:xfrm>
              <a:off x="0" y="-19050"/>
              <a:ext cx="978369" cy="186176"/>
            </a:xfrm>
            <a:prstGeom prst="rect">
              <a:avLst/>
            </a:prstGeom>
          </p:spPr>
          <p:txBody>
            <a:bodyPr lIns="0" tIns="0" rIns="0" bIns="0" rtlCol="0" anchor="t">
              <a:spAutoFit/>
            </a:bodyPr>
            <a:lstStyle/>
            <a:p>
              <a:pPr marL="0" lvl="0" indent="0" algn="r">
                <a:lnSpc>
                  <a:spcPts val="1201"/>
                </a:lnSpc>
                <a:spcBef>
                  <a:spcPct val="0"/>
                </a:spcBef>
              </a:pPr>
              <a:r>
                <a:rPr lang="en-US" sz="858" b="1" u="none" strike="noStrike">
                  <a:solidFill>
                    <a:srgbClr val="591966"/>
                  </a:solidFill>
                  <a:latin typeface="Gotham Bold"/>
                  <a:ea typeface="Gotham Bold"/>
                  <a:cs typeface="Gotham Bold"/>
                  <a:sym typeface="Gotham Bold"/>
                </a:rPr>
                <a:t>Décembre</a:t>
              </a:r>
            </a:p>
          </p:txBody>
        </p:sp>
        <p:grpSp>
          <p:nvGrpSpPr>
            <p:cNvPr id="67" name="Group 67"/>
            <p:cNvGrpSpPr/>
            <p:nvPr/>
          </p:nvGrpSpPr>
          <p:grpSpPr>
            <a:xfrm>
              <a:off x="1082321" y="65231"/>
              <a:ext cx="97837" cy="97769"/>
              <a:chOff x="0" y="0"/>
              <a:chExt cx="101671" cy="101600"/>
            </a:xfrm>
          </p:grpSpPr>
          <p:sp>
            <p:nvSpPr>
              <p:cNvPr id="68" name="Freeform 68"/>
              <p:cNvSpPr/>
              <p:nvPr/>
            </p:nvSpPr>
            <p:spPr>
              <a:xfrm>
                <a:off x="0" y="0"/>
                <a:ext cx="101671" cy="101600"/>
              </a:xfrm>
              <a:custGeom>
                <a:avLst/>
                <a:gdLst/>
                <a:ahLst/>
                <a:cxnLst/>
                <a:rect l="l" t="t" r="r" b="b"/>
                <a:pathLst>
                  <a:path w="101671" h="101600">
                    <a:moveTo>
                      <a:pt x="50835" y="0"/>
                    </a:moveTo>
                    <a:cubicBezTo>
                      <a:pt x="22760" y="0"/>
                      <a:pt x="0" y="22744"/>
                      <a:pt x="0" y="50800"/>
                    </a:cubicBezTo>
                    <a:cubicBezTo>
                      <a:pt x="0" y="78856"/>
                      <a:pt x="22760" y="101600"/>
                      <a:pt x="50835" y="101600"/>
                    </a:cubicBezTo>
                    <a:cubicBezTo>
                      <a:pt x="78911" y="101600"/>
                      <a:pt x="101671" y="78856"/>
                      <a:pt x="101671" y="50800"/>
                    </a:cubicBezTo>
                    <a:cubicBezTo>
                      <a:pt x="101671" y="22744"/>
                      <a:pt x="78911" y="0"/>
                      <a:pt x="50835" y="0"/>
                    </a:cubicBezTo>
                    <a:close/>
                  </a:path>
                </a:pathLst>
              </a:custGeom>
              <a:solidFill>
                <a:srgbClr val="FB6405"/>
              </a:solidFill>
            </p:spPr>
            <p:txBody>
              <a:bodyPr/>
              <a:lstStyle/>
              <a:p>
                <a:endParaRPr lang="fr-FR"/>
              </a:p>
            </p:txBody>
          </p:sp>
          <p:sp>
            <p:nvSpPr>
              <p:cNvPr id="69" name="TextBox 69"/>
              <p:cNvSpPr txBox="1"/>
              <p:nvPr/>
            </p:nvSpPr>
            <p:spPr>
              <a:xfrm>
                <a:off x="0" y="-28575"/>
                <a:ext cx="101671" cy="130175"/>
              </a:xfrm>
              <a:prstGeom prst="rect">
                <a:avLst/>
              </a:prstGeom>
            </p:spPr>
            <p:txBody>
              <a:bodyPr lIns="56960" tIns="56960" rIns="56960" bIns="56960" rtlCol="0" anchor="ctr"/>
              <a:lstStyle/>
              <a:p>
                <a:pPr algn="l">
                  <a:lnSpc>
                    <a:spcPts val="1400"/>
                  </a:lnSpc>
                </a:pPr>
                <a:endParaRPr/>
              </a:p>
            </p:txBody>
          </p:sp>
        </p:grpSp>
        <p:sp>
          <p:nvSpPr>
            <p:cNvPr id="70" name="TextBox 70"/>
            <p:cNvSpPr txBox="1"/>
            <p:nvPr/>
          </p:nvSpPr>
          <p:spPr>
            <a:xfrm>
              <a:off x="1284109" y="19211"/>
              <a:ext cx="7325538" cy="180284"/>
            </a:xfrm>
            <a:prstGeom prst="rect">
              <a:avLst/>
            </a:prstGeom>
          </p:spPr>
          <p:txBody>
            <a:bodyPr lIns="0" tIns="0" rIns="0" bIns="0" rtlCol="0" anchor="t">
              <a:spAutoFit/>
            </a:bodyPr>
            <a:lstStyle/>
            <a:p>
              <a:pPr marL="0" lvl="0" indent="0" algn="l">
                <a:lnSpc>
                  <a:spcPts val="1115"/>
                </a:lnSpc>
                <a:spcBef>
                  <a:spcPct val="0"/>
                </a:spcBef>
              </a:pPr>
              <a:r>
                <a:rPr lang="en-US" sz="858" u="none" strike="noStrike">
                  <a:solidFill>
                    <a:srgbClr val="000000"/>
                  </a:solidFill>
                  <a:latin typeface="Gotham"/>
                  <a:ea typeface="Gotham"/>
                  <a:cs typeface="Gotham"/>
                  <a:sym typeface="Gotham"/>
                </a:rPr>
                <a:t>Porte-ouverte avec vente solidaire des créations de l'atelier "échanges de savoirs"</a:t>
              </a:r>
            </a:p>
          </p:txBody>
        </p:sp>
      </p:grpSp>
      <p:sp>
        <p:nvSpPr>
          <p:cNvPr id="71" name="TextBox 71"/>
          <p:cNvSpPr txBox="1"/>
          <p:nvPr/>
        </p:nvSpPr>
        <p:spPr>
          <a:xfrm>
            <a:off x="638175" y="916969"/>
            <a:ext cx="4543425" cy="320040"/>
          </a:xfrm>
          <a:prstGeom prst="rect">
            <a:avLst/>
          </a:prstGeom>
        </p:spPr>
        <p:txBody>
          <a:bodyPr lIns="0" tIns="0" rIns="0" bIns="0" rtlCol="0" anchor="t">
            <a:spAutoFit/>
          </a:bodyPr>
          <a:lstStyle/>
          <a:p>
            <a:pPr marL="0" lvl="0" indent="0" algn="l">
              <a:lnSpc>
                <a:spcPts val="2310"/>
              </a:lnSpc>
              <a:spcBef>
                <a:spcPct val="0"/>
              </a:spcBef>
            </a:pPr>
            <a:r>
              <a:rPr lang="en-US" sz="1650" b="1">
                <a:solidFill>
                  <a:srgbClr val="591966"/>
                </a:solidFill>
                <a:latin typeface="Agrandir Bold"/>
                <a:ea typeface="Agrandir Bold"/>
                <a:cs typeface="Agrandir Bold"/>
                <a:sym typeface="Agrandir Bold"/>
              </a:rPr>
              <a:t>Nos engagements partenariaux 2025</a:t>
            </a:r>
          </a:p>
        </p:txBody>
      </p:sp>
      <p:grpSp>
        <p:nvGrpSpPr>
          <p:cNvPr id="72" name="Group 72"/>
          <p:cNvGrpSpPr/>
          <p:nvPr/>
        </p:nvGrpSpPr>
        <p:grpSpPr>
          <a:xfrm>
            <a:off x="289629" y="6315699"/>
            <a:ext cx="7041445" cy="4118278"/>
            <a:chOff x="0" y="0"/>
            <a:chExt cx="4486213" cy="2623818"/>
          </a:xfrm>
        </p:grpSpPr>
        <p:sp>
          <p:nvSpPr>
            <p:cNvPr id="73" name="Freeform 73"/>
            <p:cNvSpPr/>
            <p:nvPr/>
          </p:nvSpPr>
          <p:spPr>
            <a:xfrm>
              <a:off x="0" y="0"/>
              <a:ext cx="4486213" cy="2623819"/>
            </a:xfrm>
            <a:custGeom>
              <a:avLst/>
              <a:gdLst/>
              <a:ahLst/>
              <a:cxnLst/>
              <a:rect l="l" t="t" r="r" b="b"/>
              <a:pathLst>
                <a:path w="4486213" h="2623819">
                  <a:moveTo>
                    <a:pt x="0" y="0"/>
                  </a:moveTo>
                  <a:lnTo>
                    <a:pt x="4486213" y="0"/>
                  </a:lnTo>
                  <a:lnTo>
                    <a:pt x="4486213" y="2623819"/>
                  </a:lnTo>
                  <a:lnTo>
                    <a:pt x="0" y="2623819"/>
                  </a:lnTo>
                  <a:close/>
                </a:path>
              </a:pathLst>
            </a:custGeom>
            <a:solidFill>
              <a:srgbClr val="FB6405">
                <a:alpha val="12941"/>
              </a:srgbClr>
            </a:solidFill>
          </p:spPr>
          <p:txBody>
            <a:bodyPr/>
            <a:lstStyle/>
            <a:p>
              <a:endParaRPr lang="fr-FR"/>
            </a:p>
          </p:txBody>
        </p:sp>
        <p:sp>
          <p:nvSpPr>
            <p:cNvPr id="74" name="TextBox 74"/>
            <p:cNvSpPr txBox="1"/>
            <p:nvPr/>
          </p:nvSpPr>
          <p:spPr>
            <a:xfrm>
              <a:off x="0" y="-38100"/>
              <a:ext cx="4486213" cy="2661918"/>
            </a:xfrm>
            <a:prstGeom prst="rect">
              <a:avLst/>
            </a:prstGeom>
          </p:spPr>
          <p:txBody>
            <a:bodyPr lIns="21000" tIns="21000" rIns="21000" bIns="21000" rtlCol="0" anchor="ctr"/>
            <a:lstStyle/>
            <a:p>
              <a:pPr algn="ctr">
                <a:lnSpc>
                  <a:spcPts val="1099"/>
                </a:lnSpc>
              </a:pPr>
              <a:endParaRPr/>
            </a:p>
          </p:txBody>
        </p:sp>
      </p:grpSp>
      <p:sp>
        <p:nvSpPr>
          <p:cNvPr id="75" name="TextBox 75"/>
          <p:cNvSpPr txBox="1"/>
          <p:nvPr/>
        </p:nvSpPr>
        <p:spPr>
          <a:xfrm>
            <a:off x="578085" y="6425236"/>
            <a:ext cx="6568556" cy="3920871"/>
          </a:xfrm>
          <a:prstGeom prst="rect">
            <a:avLst/>
          </a:prstGeom>
        </p:spPr>
        <p:txBody>
          <a:bodyPr lIns="0" tIns="0" rIns="0" bIns="0" rtlCol="0" anchor="t">
            <a:spAutoFit/>
          </a:bodyPr>
          <a:lstStyle/>
          <a:p>
            <a:pPr algn="l">
              <a:lnSpc>
                <a:spcPts val="1332"/>
              </a:lnSpc>
            </a:pPr>
            <a:r>
              <a:rPr lang="en-US" sz="900">
                <a:solidFill>
                  <a:srgbClr val="000000"/>
                </a:solidFill>
                <a:latin typeface="Gotham"/>
                <a:ea typeface="Gotham"/>
                <a:cs typeface="Gotham"/>
                <a:sym typeface="Gotham"/>
              </a:rPr>
              <a:t>Chères amies,</a:t>
            </a:r>
          </a:p>
          <a:p>
            <a:pPr algn="l">
              <a:lnSpc>
                <a:spcPts val="443"/>
              </a:lnSpc>
            </a:pPr>
            <a:endParaRPr lang="en-US" sz="900">
              <a:solidFill>
                <a:srgbClr val="000000"/>
              </a:solidFill>
              <a:latin typeface="Gotham"/>
              <a:ea typeface="Gotham"/>
              <a:cs typeface="Gotham"/>
              <a:sym typeface="Gotham"/>
            </a:endParaRPr>
          </a:p>
          <a:p>
            <a:pPr algn="l">
              <a:lnSpc>
                <a:spcPts val="1332"/>
              </a:lnSpc>
            </a:pPr>
            <a:r>
              <a:rPr lang="en-US" sz="900">
                <a:solidFill>
                  <a:srgbClr val="000000"/>
                </a:solidFill>
                <a:latin typeface="Gotham"/>
                <a:ea typeface="Gotham"/>
                <a:cs typeface="Gotham"/>
                <a:sym typeface="Gotham"/>
              </a:rPr>
              <a:t>Ce jeudi matin, 18 décembre 2025, je participais, à Marseille et au nom de PasserElles Buissonnières, à un évènement organisé par Navire Avenir et SOS Méditerranée pour choisir dix photographies illustrant les premiers gestes d’hospitalité adressés aux femmes, aux enfants et aux hommes qui mettent tout leur espoir, en traversant une mer de tous les dangers, dans l’accueil des pays européens.</a:t>
            </a:r>
          </a:p>
          <a:p>
            <a:pPr algn="l">
              <a:lnSpc>
                <a:spcPts val="1332"/>
              </a:lnSpc>
            </a:pPr>
            <a:r>
              <a:rPr lang="en-US" sz="900">
                <a:solidFill>
                  <a:srgbClr val="000000"/>
                </a:solidFill>
                <a:latin typeface="Gotham"/>
                <a:ea typeface="Gotham"/>
                <a:cs typeface="Gotham"/>
                <a:sym typeface="Gotham"/>
              </a:rPr>
              <a:t>Ces photos seront sélectionnées, parmi une centaine, pour figurer dans un dossier adressé à l’UNESCO, dans le but d’inscrire « l’hospitalité vive » au patrimoine culturel immatériel international. Cette demande, très formatée, doit être très argumentée avec un nombre de mots et d’images limité.</a:t>
            </a:r>
          </a:p>
          <a:p>
            <a:pPr algn="l">
              <a:lnSpc>
                <a:spcPts val="1332"/>
              </a:lnSpc>
            </a:pPr>
            <a:r>
              <a:rPr lang="en-US" sz="900">
                <a:solidFill>
                  <a:srgbClr val="000000"/>
                </a:solidFill>
                <a:latin typeface="Gotham"/>
                <a:ea typeface="Gotham"/>
                <a:cs typeface="Gotham"/>
                <a:sym typeface="Gotham"/>
              </a:rPr>
              <a:t>Pour choisir ces images, Navire Avenir et SOS Méditerranée ont eu la bonne idée de réunir quatre groupes de vint-cinq personnes chacun, issues de milieux associatifs et institutionnels et investies dans des actes d’hospitalité.</a:t>
            </a:r>
          </a:p>
          <a:p>
            <a:pPr algn="l">
              <a:lnSpc>
                <a:spcPts val="1332"/>
              </a:lnSpc>
            </a:pPr>
            <a:r>
              <a:rPr lang="en-US" sz="900">
                <a:solidFill>
                  <a:srgbClr val="000000"/>
                </a:solidFill>
                <a:latin typeface="Gotham"/>
                <a:ea typeface="Gotham"/>
                <a:cs typeface="Gotham"/>
                <a:sym typeface="Gotham"/>
              </a:rPr>
              <a:t>Nous étions accueillis dans des locaux somptueux en bord de mer, propriété de l’APHM, l’Assistance Publique - Hôpitaux de Marseille, dont le soutien est encourageant.</a:t>
            </a:r>
          </a:p>
          <a:p>
            <a:pPr algn="l">
              <a:lnSpc>
                <a:spcPts val="1332"/>
              </a:lnSpc>
            </a:pPr>
            <a:r>
              <a:rPr lang="en-US" sz="900">
                <a:solidFill>
                  <a:srgbClr val="000000"/>
                </a:solidFill>
                <a:latin typeface="Gotham"/>
                <a:ea typeface="Gotham"/>
                <a:cs typeface="Gotham"/>
                <a:sym typeface="Gotham"/>
              </a:rPr>
              <a:t>Ce dossier adressé à l’UNESCO vise à protéger le travail de sauvetage et d’hospitalité, en mer et sur les rivages, au moment où la légitimité de ces gestes d’accueil est remise en cause, ces gestes étant même criminalisés par les états européens de plus en plus soumis aux organisations politiques fondées sur le rejet de l’Autre.</a:t>
            </a:r>
          </a:p>
          <a:p>
            <a:pPr algn="l">
              <a:lnSpc>
                <a:spcPts val="1332"/>
              </a:lnSpc>
            </a:pPr>
            <a:r>
              <a:rPr lang="en-US" sz="900">
                <a:solidFill>
                  <a:srgbClr val="000000"/>
                </a:solidFill>
                <a:latin typeface="Gotham"/>
                <a:ea typeface="Gotham"/>
                <a:cs typeface="Gotham"/>
                <a:sym typeface="Gotham"/>
              </a:rPr>
              <a:t>Bien sûr, Lyon fait figure de « rivage éloigné », toutefois cette image permet de situer le travail de PasserElles sur une « chaîne » de l’hospitalité. Cette place singulière qu’occupe PasserElles apparaît ainsi aussi vitale que le sauvetage en mer, comme son prolongement, l’hospitalité se définissant dans une continuité sécurisant définitivement les personnes accueillies. </a:t>
            </a:r>
          </a:p>
          <a:p>
            <a:pPr algn="l">
              <a:lnSpc>
                <a:spcPts val="1332"/>
              </a:lnSpc>
            </a:pPr>
            <a:r>
              <a:rPr lang="en-US" sz="900">
                <a:solidFill>
                  <a:srgbClr val="000000"/>
                </a:solidFill>
                <a:latin typeface="Gotham"/>
                <a:ea typeface="Gotham"/>
                <a:cs typeface="Gotham"/>
                <a:sym typeface="Gotham"/>
              </a:rPr>
              <a:t>Il me semble que cette continuité se perçoit dès les photographies qui étaient exposées par catégories illustrant les premières étapes de l’accueil : aller vers / soigner / nourrir / soutenir / orienter…</a:t>
            </a:r>
          </a:p>
          <a:p>
            <a:pPr algn="r">
              <a:lnSpc>
                <a:spcPts val="1332"/>
              </a:lnSpc>
            </a:pPr>
            <a:r>
              <a:rPr lang="en-US" sz="900">
                <a:solidFill>
                  <a:srgbClr val="000000"/>
                </a:solidFill>
                <a:latin typeface="Gotham"/>
                <a:ea typeface="Gotham"/>
                <a:cs typeface="Gotham"/>
                <a:sym typeface="Gotham"/>
              </a:rPr>
              <a:t>Olivier</a:t>
            </a:r>
          </a:p>
          <a:p>
            <a:pPr algn="l">
              <a:lnSpc>
                <a:spcPts val="1332"/>
              </a:lnSpc>
            </a:pPr>
            <a:endParaRPr lang="en-US" sz="900">
              <a:solidFill>
                <a:srgbClr val="000000"/>
              </a:solidFill>
              <a:latin typeface="Gotham"/>
              <a:ea typeface="Gotham"/>
              <a:cs typeface="Gotham"/>
              <a:sym typeface="Gotham"/>
            </a:endParaRPr>
          </a:p>
        </p:txBody>
      </p:sp>
      <p:sp>
        <p:nvSpPr>
          <p:cNvPr id="76" name="TextBox 76"/>
          <p:cNvSpPr txBox="1"/>
          <p:nvPr/>
        </p:nvSpPr>
        <p:spPr>
          <a:xfrm>
            <a:off x="244963" y="10084727"/>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1573" y="0"/>
            <a:ext cx="591792" cy="4252500"/>
            <a:chOff x="0" y="0"/>
            <a:chExt cx="377040" cy="2709333"/>
          </a:xfrm>
        </p:grpSpPr>
        <p:sp>
          <p:nvSpPr>
            <p:cNvPr id="3" name="Freeform 3"/>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FB6405"/>
            </a:solidFill>
          </p:spPr>
          <p:txBody>
            <a:bodyPr/>
            <a:lstStyle/>
            <a:p>
              <a:endParaRPr lang="fr-FR"/>
            </a:p>
          </p:txBody>
        </p:sp>
        <p:sp>
          <p:nvSpPr>
            <p:cNvPr id="4" name="TextBox 4"/>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5" name="Group 5"/>
          <p:cNvGrpSpPr/>
          <p:nvPr/>
        </p:nvGrpSpPr>
        <p:grpSpPr>
          <a:xfrm>
            <a:off x="-765393" y="-8503"/>
            <a:ext cx="10076750" cy="817742"/>
            <a:chOff x="0" y="0"/>
            <a:chExt cx="6420053" cy="520996"/>
          </a:xfrm>
        </p:grpSpPr>
        <p:sp>
          <p:nvSpPr>
            <p:cNvPr id="6" name="Freeform 6"/>
            <p:cNvSpPr/>
            <p:nvPr/>
          </p:nvSpPr>
          <p:spPr>
            <a:xfrm>
              <a:off x="0" y="0"/>
              <a:ext cx="6420053" cy="520996"/>
            </a:xfrm>
            <a:custGeom>
              <a:avLst/>
              <a:gdLst/>
              <a:ahLst/>
              <a:cxnLst/>
              <a:rect l="l" t="t" r="r" b="b"/>
              <a:pathLst>
                <a:path w="6420053" h="520996">
                  <a:moveTo>
                    <a:pt x="0" y="0"/>
                  </a:moveTo>
                  <a:lnTo>
                    <a:pt x="6420053" y="0"/>
                  </a:lnTo>
                  <a:lnTo>
                    <a:pt x="6420053" y="520996"/>
                  </a:lnTo>
                  <a:lnTo>
                    <a:pt x="0" y="520996"/>
                  </a:lnTo>
                  <a:close/>
                </a:path>
              </a:pathLst>
            </a:custGeom>
            <a:solidFill>
              <a:srgbClr val="591966"/>
            </a:solidFill>
          </p:spPr>
          <p:txBody>
            <a:bodyPr/>
            <a:lstStyle/>
            <a:p>
              <a:endParaRPr lang="fr-FR"/>
            </a:p>
          </p:txBody>
        </p:sp>
        <p:sp>
          <p:nvSpPr>
            <p:cNvPr id="7" name="TextBox 7"/>
            <p:cNvSpPr txBox="1"/>
            <p:nvPr/>
          </p:nvSpPr>
          <p:spPr>
            <a:xfrm>
              <a:off x="0" y="-38100"/>
              <a:ext cx="6420053" cy="559096"/>
            </a:xfrm>
            <a:prstGeom prst="rect">
              <a:avLst/>
            </a:prstGeom>
          </p:spPr>
          <p:txBody>
            <a:bodyPr lIns="21000" tIns="21000" rIns="21000" bIns="21000" rtlCol="0" anchor="ctr"/>
            <a:lstStyle/>
            <a:p>
              <a:pPr algn="ctr">
                <a:lnSpc>
                  <a:spcPts val="1099"/>
                </a:lnSpc>
              </a:pPr>
              <a:endParaRPr/>
            </a:p>
          </p:txBody>
        </p:sp>
      </p:grpSp>
      <p:grpSp>
        <p:nvGrpSpPr>
          <p:cNvPr id="8" name="Group 8"/>
          <p:cNvGrpSpPr/>
          <p:nvPr/>
        </p:nvGrpSpPr>
        <p:grpSpPr>
          <a:xfrm>
            <a:off x="-201573" y="0"/>
            <a:ext cx="591792" cy="4252500"/>
            <a:chOff x="0" y="0"/>
            <a:chExt cx="377040" cy="2709333"/>
          </a:xfrm>
        </p:grpSpPr>
        <p:sp>
          <p:nvSpPr>
            <p:cNvPr id="9" name="Freeform 9"/>
            <p:cNvSpPr/>
            <p:nvPr/>
          </p:nvSpPr>
          <p:spPr>
            <a:xfrm>
              <a:off x="0" y="0"/>
              <a:ext cx="377040" cy="2709333"/>
            </a:xfrm>
            <a:custGeom>
              <a:avLst/>
              <a:gdLst/>
              <a:ahLst/>
              <a:cxnLst/>
              <a:rect l="l" t="t" r="r" b="b"/>
              <a:pathLst>
                <a:path w="377040" h="2709333">
                  <a:moveTo>
                    <a:pt x="0" y="0"/>
                  </a:moveTo>
                  <a:lnTo>
                    <a:pt x="377040" y="0"/>
                  </a:lnTo>
                  <a:lnTo>
                    <a:pt x="377040" y="2709333"/>
                  </a:lnTo>
                  <a:lnTo>
                    <a:pt x="0" y="2709333"/>
                  </a:lnTo>
                  <a:close/>
                </a:path>
              </a:pathLst>
            </a:custGeom>
            <a:solidFill>
              <a:srgbClr val="FB6405"/>
            </a:solidFill>
          </p:spPr>
          <p:txBody>
            <a:bodyPr/>
            <a:lstStyle/>
            <a:p>
              <a:endParaRPr lang="fr-FR"/>
            </a:p>
          </p:txBody>
        </p:sp>
        <p:sp>
          <p:nvSpPr>
            <p:cNvPr id="10" name="TextBox 10"/>
            <p:cNvSpPr txBox="1"/>
            <p:nvPr/>
          </p:nvSpPr>
          <p:spPr>
            <a:xfrm>
              <a:off x="0" y="-38100"/>
              <a:ext cx="377040" cy="2747433"/>
            </a:xfrm>
            <a:prstGeom prst="rect">
              <a:avLst/>
            </a:prstGeom>
          </p:spPr>
          <p:txBody>
            <a:bodyPr lIns="21000" tIns="21000" rIns="21000" bIns="21000" rtlCol="0" anchor="ctr"/>
            <a:lstStyle/>
            <a:p>
              <a:pPr algn="ctr">
                <a:lnSpc>
                  <a:spcPts val="1099"/>
                </a:lnSpc>
              </a:pPr>
              <a:endParaRPr/>
            </a:p>
          </p:txBody>
        </p:sp>
      </p:grpSp>
      <p:grpSp>
        <p:nvGrpSpPr>
          <p:cNvPr id="11" name="Group 11"/>
          <p:cNvGrpSpPr/>
          <p:nvPr/>
        </p:nvGrpSpPr>
        <p:grpSpPr>
          <a:xfrm>
            <a:off x="108000" y="135647"/>
            <a:ext cx="6142702" cy="529442"/>
            <a:chOff x="0" y="0"/>
            <a:chExt cx="8190269" cy="705923"/>
          </a:xfrm>
        </p:grpSpPr>
        <p:sp>
          <p:nvSpPr>
            <p:cNvPr id="12" name="TextBox 12"/>
            <p:cNvSpPr txBox="1"/>
            <p:nvPr/>
          </p:nvSpPr>
          <p:spPr>
            <a:xfrm>
              <a:off x="976983" y="187139"/>
              <a:ext cx="7213286" cy="518784"/>
            </a:xfrm>
            <a:prstGeom prst="rect">
              <a:avLst/>
            </a:prstGeom>
          </p:spPr>
          <p:txBody>
            <a:bodyPr lIns="0" tIns="0" rIns="0" bIns="0" rtlCol="0" anchor="t">
              <a:spAutoFit/>
            </a:bodyPr>
            <a:lstStyle/>
            <a:p>
              <a:pPr marL="0" lvl="0" indent="0" algn="l">
                <a:lnSpc>
                  <a:spcPts val="2651"/>
                </a:lnSpc>
              </a:pPr>
              <a:r>
                <a:rPr lang="en-US" sz="2246" b="1" spc="-44">
                  <a:solidFill>
                    <a:srgbClr val="FFFFFF"/>
                  </a:solidFill>
                  <a:latin typeface="Agrandir Bold"/>
                  <a:ea typeface="Agrandir Bold"/>
                  <a:cs typeface="Agrandir Bold"/>
                  <a:sym typeface="Agrandir Bold"/>
                </a:rPr>
                <a:t>La revue </a:t>
              </a:r>
            </a:p>
          </p:txBody>
        </p:sp>
        <p:grpSp>
          <p:nvGrpSpPr>
            <p:cNvPr id="13" name="Group 13"/>
            <p:cNvGrpSpPr/>
            <p:nvPr/>
          </p:nvGrpSpPr>
          <p:grpSpPr>
            <a:xfrm>
              <a:off x="479420" y="614182"/>
              <a:ext cx="359831" cy="63500"/>
              <a:chOff x="0" y="0"/>
              <a:chExt cx="171941" cy="30343"/>
            </a:xfrm>
          </p:grpSpPr>
          <p:sp>
            <p:nvSpPr>
              <p:cNvPr id="14" name="Freeform 14"/>
              <p:cNvSpPr/>
              <p:nvPr/>
            </p:nvSpPr>
            <p:spPr>
              <a:xfrm>
                <a:off x="0" y="0"/>
                <a:ext cx="171941" cy="30343"/>
              </a:xfrm>
              <a:custGeom>
                <a:avLst/>
                <a:gdLst/>
                <a:ahLst/>
                <a:cxnLst/>
                <a:rect l="l" t="t" r="r" b="b"/>
                <a:pathLst>
                  <a:path w="171941" h="30343">
                    <a:moveTo>
                      <a:pt x="0" y="0"/>
                    </a:moveTo>
                    <a:lnTo>
                      <a:pt x="171941" y="0"/>
                    </a:lnTo>
                    <a:lnTo>
                      <a:pt x="171941" y="30343"/>
                    </a:lnTo>
                    <a:lnTo>
                      <a:pt x="0" y="30343"/>
                    </a:lnTo>
                    <a:close/>
                  </a:path>
                </a:pathLst>
              </a:custGeom>
              <a:solidFill>
                <a:srgbClr val="FB6405"/>
              </a:solidFill>
            </p:spPr>
            <p:txBody>
              <a:bodyPr/>
              <a:lstStyle/>
              <a:p>
                <a:endParaRPr lang="fr-FR"/>
              </a:p>
            </p:txBody>
          </p:sp>
          <p:sp>
            <p:nvSpPr>
              <p:cNvPr id="15" name="TextBox 15"/>
              <p:cNvSpPr txBox="1"/>
              <p:nvPr/>
            </p:nvSpPr>
            <p:spPr>
              <a:xfrm>
                <a:off x="0" y="-38100"/>
                <a:ext cx="171941" cy="68443"/>
              </a:xfrm>
              <a:prstGeom prst="rect">
                <a:avLst/>
              </a:prstGeom>
            </p:spPr>
            <p:txBody>
              <a:bodyPr lIns="21000" tIns="21000" rIns="21000" bIns="21000" rtlCol="0" anchor="ctr"/>
              <a:lstStyle/>
              <a:p>
                <a:pPr algn="ctr">
                  <a:lnSpc>
                    <a:spcPts val="1099"/>
                  </a:lnSpc>
                </a:pPr>
                <a:endParaRPr/>
              </a:p>
            </p:txBody>
          </p:sp>
        </p:grpSp>
        <p:sp>
          <p:nvSpPr>
            <p:cNvPr id="16" name="TextBox 16"/>
            <p:cNvSpPr txBox="1"/>
            <p:nvPr/>
          </p:nvSpPr>
          <p:spPr>
            <a:xfrm>
              <a:off x="0" y="0"/>
              <a:ext cx="1308523" cy="633055"/>
            </a:xfrm>
            <a:prstGeom prst="rect">
              <a:avLst/>
            </a:prstGeom>
          </p:spPr>
          <p:txBody>
            <a:bodyPr lIns="0" tIns="0" rIns="0" bIns="0" rtlCol="0" anchor="t">
              <a:spAutoFit/>
            </a:bodyPr>
            <a:lstStyle/>
            <a:p>
              <a:pPr marL="0" lvl="0" indent="0" algn="ctr">
                <a:lnSpc>
                  <a:spcPts val="3747"/>
                </a:lnSpc>
              </a:pPr>
              <a:r>
                <a:rPr lang="en-US" sz="3175" b="1" spc="-63">
                  <a:solidFill>
                    <a:srgbClr val="FB6405"/>
                  </a:solidFill>
                  <a:latin typeface="Gotham Bold"/>
                  <a:ea typeface="Gotham Bold"/>
                  <a:cs typeface="Gotham Bold"/>
                  <a:sym typeface="Gotham Bold"/>
                </a:rPr>
                <a:t>4</a:t>
              </a:r>
            </a:p>
          </p:txBody>
        </p:sp>
      </p:grpSp>
      <p:grpSp>
        <p:nvGrpSpPr>
          <p:cNvPr id="17" name="Group 17"/>
          <p:cNvGrpSpPr/>
          <p:nvPr/>
        </p:nvGrpSpPr>
        <p:grpSpPr>
          <a:xfrm>
            <a:off x="7021942" y="4034959"/>
            <a:ext cx="378382" cy="85701"/>
            <a:chOff x="0" y="0"/>
            <a:chExt cx="241073" cy="54601"/>
          </a:xfrm>
        </p:grpSpPr>
        <p:sp>
          <p:nvSpPr>
            <p:cNvPr id="18" name="Freeform 18"/>
            <p:cNvSpPr/>
            <p:nvPr/>
          </p:nvSpPr>
          <p:spPr>
            <a:xfrm>
              <a:off x="0" y="0"/>
              <a:ext cx="241073" cy="54601"/>
            </a:xfrm>
            <a:custGeom>
              <a:avLst/>
              <a:gdLst/>
              <a:ahLst/>
              <a:cxnLst/>
              <a:rect l="l" t="t" r="r" b="b"/>
              <a:pathLst>
                <a:path w="241073" h="54601">
                  <a:moveTo>
                    <a:pt x="0" y="0"/>
                  </a:moveTo>
                  <a:lnTo>
                    <a:pt x="241073" y="0"/>
                  </a:lnTo>
                  <a:lnTo>
                    <a:pt x="241073" y="54601"/>
                  </a:lnTo>
                  <a:lnTo>
                    <a:pt x="0" y="54601"/>
                  </a:lnTo>
                  <a:close/>
                </a:path>
              </a:pathLst>
            </a:custGeom>
            <a:solidFill>
              <a:srgbClr val="FF6601"/>
            </a:solidFill>
          </p:spPr>
          <p:txBody>
            <a:bodyPr/>
            <a:lstStyle/>
            <a:p>
              <a:endParaRPr lang="fr-FR"/>
            </a:p>
          </p:txBody>
        </p:sp>
        <p:sp>
          <p:nvSpPr>
            <p:cNvPr id="19" name="TextBox 19"/>
            <p:cNvSpPr txBox="1"/>
            <p:nvPr/>
          </p:nvSpPr>
          <p:spPr>
            <a:xfrm>
              <a:off x="0" y="-38100"/>
              <a:ext cx="241073" cy="92701"/>
            </a:xfrm>
            <a:prstGeom prst="rect">
              <a:avLst/>
            </a:prstGeom>
          </p:spPr>
          <p:txBody>
            <a:bodyPr lIns="21000" tIns="21000" rIns="21000" bIns="21000" rtlCol="0" anchor="ctr"/>
            <a:lstStyle/>
            <a:p>
              <a:pPr algn="ctr">
                <a:lnSpc>
                  <a:spcPts val="1099"/>
                </a:lnSpc>
              </a:pPr>
              <a:endParaRPr/>
            </a:p>
          </p:txBody>
        </p:sp>
      </p:grpSp>
      <p:sp>
        <p:nvSpPr>
          <p:cNvPr id="20" name="Freeform 20"/>
          <p:cNvSpPr/>
          <p:nvPr/>
        </p:nvSpPr>
        <p:spPr>
          <a:xfrm>
            <a:off x="4366902" y="5235480"/>
            <a:ext cx="2844231" cy="4022958"/>
          </a:xfrm>
          <a:custGeom>
            <a:avLst/>
            <a:gdLst/>
            <a:ahLst/>
            <a:cxnLst/>
            <a:rect l="l" t="t" r="r" b="b"/>
            <a:pathLst>
              <a:path w="2844231" h="4022958">
                <a:moveTo>
                  <a:pt x="0" y="0"/>
                </a:moveTo>
                <a:lnTo>
                  <a:pt x="2844231" y="0"/>
                </a:lnTo>
                <a:lnTo>
                  <a:pt x="2844231" y="4022958"/>
                </a:lnTo>
                <a:lnTo>
                  <a:pt x="0" y="4022958"/>
                </a:lnTo>
                <a:lnTo>
                  <a:pt x="0" y="0"/>
                </a:lnTo>
                <a:close/>
              </a:path>
            </a:pathLst>
          </a:custGeom>
          <a:blipFill>
            <a:blip r:embed="rId2"/>
            <a:stretch>
              <a:fillRect/>
            </a:stretch>
          </a:blipFill>
        </p:spPr>
        <p:txBody>
          <a:bodyPr/>
          <a:lstStyle/>
          <a:p>
            <a:endParaRPr lang="fr-FR"/>
          </a:p>
        </p:txBody>
      </p:sp>
      <p:sp>
        <p:nvSpPr>
          <p:cNvPr id="21" name="Freeform 21"/>
          <p:cNvSpPr/>
          <p:nvPr/>
        </p:nvSpPr>
        <p:spPr>
          <a:xfrm>
            <a:off x="618901" y="5346000"/>
            <a:ext cx="1702553" cy="1743578"/>
          </a:xfrm>
          <a:custGeom>
            <a:avLst/>
            <a:gdLst/>
            <a:ahLst/>
            <a:cxnLst/>
            <a:rect l="l" t="t" r="r" b="b"/>
            <a:pathLst>
              <a:path w="1702553" h="1743578">
                <a:moveTo>
                  <a:pt x="0" y="0"/>
                </a:moveTo>
                <a:lnTo>
                  <a:pt x="1702553" y="0"/>
                </a:lnTo>
                <a:lnTo>
                  <a:pt x="1702553" y="1743578"/>
                </a:lnTo>
                <a:lnTo>
                  <a:pt x="0" y="1743578"/>
                </a:lnTo>
                <a:lnTo>
                  <a:pt x="0" y="0"/>
                </a:lnTo>
                <a:close/>
              </a:path>
            </a:pathLst>
          </a:custGeom>
          <a:blipFill>
            <a:blip r:embed="rId3"/>
            <a:stretch>
              <a:fillRect/>
            </a:stretch>
          </a:blipFill>
        </p:spPr>
        <p:txBody>
          <a:bodyPr/>
          <a:lstStyle/>
          <a:p>
            <a:endParaRPr lang="fr-FR"/>
          </a:p>
        </p:txBody>
      </p:sp>
      <p:sp>
        <p:nvSpPr>
          <p:cNvPr id="22" name="TextBox 22"/>
          <p:cNvSpPr txBox="1"/>
          <p:nvPr/>
        </p:nvSpPr>
        <p:spPr>
          <a:xfrm>
            <a:off x="561712" y="1364520"/>
            <a:ext cx="6838612" cy="2887980"/>
          </a:xfrm>
          <a:prstGeom prst="rect">
            <a:avLst/>
          </a:prstGeom>
        </p:spPr>
        <p:txBody>
          <a:bodyPr lIns="0" tIns="0" rIns="0" bIns="0" rtlCol="0" anchor="t">
            <a:spAutoFit/>
          </a:bodyPr>
          <a:lstStyle/>
          <a:p>
            <a:pPr algn="just">
              <a:lnSpc>
                <a:spcPts val="1470"/>
              </a:lnSpc>
            </a:pPr>
            <a:r>
              <a:rPr lang="en-US" sz="1050">
                <a:solidFill>
                  <a:srgbClr val="000000"/>
                </a:solidFill>
                <a:latin typeface="Gotham"/>
                <a:ea typeface="Gotham"/>
                <a:cs typeface="Gotham"/>
                <a:sym typeface="Gotham"/>
              </a:rPr>
              <a:t>L’idée a germé au tout début de l’année 2025 et répondait à un besoin : le quotidien, le faire sous absorbent.</a:t>
            </a:r>
          </a:p>
          <a:p>
            <a:pPr algn="just">
              <a:lnSpc>
                <a:spcPts val="1470"/>
              </a:lnSpc>
            </a:pPr>
            <a:r>
              <a:rPr lang="en-US" sz="1050">
                <a:solidFill>
                  <a:srgbClr val="000000"/>
                </a:solidFill>
                <a:latin typeface="Gotham"/>
                <a:ea typeface="Gotham"/>
                <a:cs typeface="Gotham"/>
                <a:sym typeface="Gotham"/>
              </a:rPr>
              <a:t>Mais que veut dire agir sans réfléchir ?</a:t>
            </a:r>
          </a:p>
          <a:p>
            <a:pPr algn="just">
              <a:lnSpc>
                <a:spcPts val="1470"/>
              </a:lnSpc>
            </a:pPr>
            <a:r>
              <a:rPr lang="en-US" sz="1050">
                <a:solidFill>
                  <a:srgbClr val="000000"/>
                </a:solidFill>
                <a:latin typeface="Gotham"/>
                <a:ea typeface="Gotham"/>
                <a:cs typeface="Gotham"/>
                <a:sym typeface="Gotham"/>
              </a:rPr>
              <a:t>Nos lectures, des mots entendus et des récits partagés, nous avions envie de les partager pour interroger notre réel.</a:t>
            </a:r>
          </a:p>
          <a:p>
            <a:pPr algn="just">
              <a:lnSpc>
                <a:spcPts val="1470"/>
              </a:lnSpc>
            </a:pPr>
            <a:r>
              <a:rPr lang="en-US" sz="1050">
                <a:solidFill>
                  <a:srgbClr val="000000"/>
                </a:solidFill>
                <a:latin typeface="Gotham"/>
                <a:ea typeface="Gotham"/>
                <a:cs typeface="Gotham"/>
                <a:sym typeface="Gotham"/>
              </a:rPr>
              <a:t>Notre ambition ? Donner la parole à des chercheurs et chercheuses, à des femmes accompagnées, à des voix qui consonnent avec nos pratiques.</a:t>
            </a:r>
          </a:p>
          <a:p>
            <a:pPr algn="just">
              <a:lnSpc>
                <a:spcPts val="1470"/>
              </a:lnSpc>
            </a:pPr>
            <a:r>
              <a:rPr lang="en-US" sz="1050">
                <a:solidFill>
                  <a:srgbClr val="000000"/>
                </a:solidFill>
                <a:latin typeface="Gotham"/>
                <a:ea typeface="Gotham"/>
                <a:cs typeface="Gotham"/>
                <a:sym typeface="Gotham"/>
              </a:rPr>
              <a:t>Le choix de la thématique Droit dans le mur ? a été discuté : un point d’interrogation a été retenu pour porter encore l’espoir de nos engagements, même si les temps sont rudes.</a:t>
            </a:r>
          </a:p>
          <a:p>
            <a:pPr algn="just">
              <a:lnSpc>
                <a:spcPts val="1470"/>
              </a:lnSpc>
            </a:pPr>
            <a:r>
              <a:rPr lang="en-US" sz="1050">
                <a:solidFill>
                  <a:srgbClr val="000000"/>
                </a:solidFill>
                <a:latin typeface="Gotham"/>
                <a:ea typeface="Gotham"/>
                <a:cs typeface="Gotham"/>
                <a:sym typeface="Gotham"/>
              </a:rPr>
              <a:t>Nos contributeurs, que nous les connaissions ou non, ont accepté de jouer le jeu alors qu’ils n’avaient au départ ni modèle, ni titre de revue. Si le calendrier a un peu dérapé et que l’entreprise de mise en page a été une expérience complexe (et qui reste perfectible !), nous avons été fières de découvrir la 1ère maquette imprimée fin décembre 2025 ! Interstice a été déposée à la BNF et ce 1er numéro sera suivi d’un n°2.</a:t>
            </a:r>
          </a:p>
          <a:p>
            <a:pPr algn="just">
              <a:lnSpc>
                <a:spcPts val="1470"/>
              </a:lnSpc>
            </a:pPr>
            <a:r>
              <a:rPr lang="en-US" sz="1050">
                <a:solidFill>
                  <a:srgbClr val="000000"/>
                </a:solidFill>
                <a:latin typeface="Gotham"/>
                <a:ea typeface="Gotham"/>
                <a:cs typeface="Gotham"/>
                <a:sym typeface="Gotham"/>
              </a:rPr>
              <a:t>Nous avons hâte !</a:t>
            </a:r>
          </a:p>
          <a:p>
            <a:pPr algn="just">
              <a:lnSpc>
                <a:spcPts val="1470"/>
              </a:lnSpc>
              <a:spcBef>
                <a:spcPct val="0"/>
              </a:spcBef>
            </a:pPr>
            <a:endParaRPr lang="en-US" sz="1050">
              <a:solidFill>
                <a:srgbClr val="000000"/>
              </a:solidFill>
              <a:latin typeface="Gotham"/>
              <a:ea typeface="Gotham"/>
              <a:cs typeface="Gotham"/>
              <a:sym typeface="Gotham"/>
            </a:endParaRPr>
          </a:p>
        </p:txBody>
      </p:sp>
      <p:sp>
        <p:nvSpPr>
          <p:cNvPr id="23" name="TextBox 23"/>
          <p:cNvSpPr txBox="1"/>
          <p:nvPr/>
        </p:nvSpPr>
        <p:spPr>
          <a:xfrm>
            <a:off x="561712" y="910043"/>
            <a:ext cx="4539993" cy="280408"/>
          </a:xfrm>
          <a:prstGeom prst="rect">
            <a:avLst/>
          </a:prstGeom>
        </p:spPr>
        <p:txBody>
          <a:bodyPr lIns="0" tIns="0" rIns="0" bIns="0" rtlCol="0" anchor="t">
            <a:spAutoFit/>
          </a:bodyPr>
          <a:lstStyle/>
          <a:p>
            <a:pPr marL="0" lvl="0" indent="0" algn="l">
              <a:lnSpc>
                <a:spcPts val="1943"/>
              </a:lnSpc>
            </a:pPr>
            <a:r>
              <a:rPr lang="en-US" sz="1646" b="1" spc="-32">
                <a:solidFill>
                  <a:srgbClr val="591966"/>
                </a:solidFill>
                <a:latin typeface="Agrandir Bold"/>
                <a:ea typeface="Agrandir Bold"/>
                <a:cs typeface="Agrandir Bold"/>
                <a:sym typeface="Agrandir Bold"/>
              </a:rPr>
              <a:t>Une revue, quelle aventure...</a:t>
            </a:r>
          </a:p>
        </p:txBody>
      </p:sp>
      <p:sp>
        <p:nvSpPr>
          <p:cNvPr id="24" name="TextBox 24"/>
          <p:cNvSpPr txBox="1"/>
          <p:nvPr/>
        </p:nvSpPr>
        <p:spPr>
          <a:xfrm>
            <a:off x="183330" y="4519200"/>
            <a:ext cx="3075010" cy="716280"/>
          </a:xfrm>
          <a:prstGeom prst="rect">
            <a:avLst/>
          </a:prstGeom>
        </p:spPr>
        <p:txBody>
          <a:bodyPr lIns="0" tIns="0" rIns="0" bIns="0" rtlCol="0" anchor="t">
            <a:spAutoFit/>
          </a:bodyPr>
          <a:lstStyle/>
          <a:p>
            <a:pPr algn="just">
              <a:lnSpc>
                <a:spcPts val="1470"/>
              </a:lnSpc>
            </a:pPr>
            <a:endParaRPr/>
          </a:p>
          <a:p>
            <a:pPr algn="just">
              <a:lnSpc>
                <a:spcPts val="1470"/>
              </a:lnSpc>
            </a:pPr>
            <a:r>
              <a:rPr lang="en-US" sz="1050">
                <a:solidFill>
                  <a:srgbClr val="000000"/>
                </a:solidFill>
                <a:latin typeface="Gotham"/>
                <a:ea typeface="Gotham"/>
                <a:cs typeface="Gotham"/>
                <a:sym typeface="Gotham"/>
              </a:rPr>
              <a:t>Bonne nouvelle, il reste des numéros ! Si vous souhaitez en acquérir ou en offrir :</a:t>
            </a:r>
          </a:p>
          <a:p>
            <a:pPr algn="just">
              <a:lnSpc>
                <a:spcPts val="1470"/>
              </a:lnSpc>
              <a:spcBef>
                <a:spcPct val="0"/>
              </a:spcBef>
            </a:pPr>
            <a:endParaRPr lang="en-US" sz="1050">
              <a:solidFill>
                <a:srgbClr val="000000"/>
              </a:solidFill>
              <a:latin typeface="Gotham"/>
              <a:ea typeface="Gotham"/>
              <a:cs typeface="Gotham"/>
              <a:sym typeface="Gotham"/>
            </a:endParaRPr>
          </a:p>
        </p:txBody>
      </p:sp>
      <p:sp>
        <p:nvSpPr>
          <p:cNvPr id="25" name="TextBox 25"/>
          <p:cNvSpPr txBox="1"/>
          <p:nvPr/>
        </p:nvSpPr>
        <p:spPr>
          <a:xfrm>
            <a:off x="244963" y="9970552"/>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Open Sans"/>
                <a:ea typeface="Open Sans"/>
                <a:cs typeface="Open Sans"/>
                <a:sym typeface="Open Sans"/>
              </a:rP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6EA"/>
        </a:solidFill>
        <a:effectLst/>
      </p:bgPr>
    </p:bg>
    <p:spTree>
      <p:nvGrpSpPr>
        <p:cNvPr id="1" name=""/>
        <p:cNvGrpSpPr/>
        <p:nvPr/>
      </p:nvGrpSpPr>
      <p:grpSpPr>
        <a:xfrm>
          <a:off x="0" y="0"/>
          <a:ext cx="0" cy="0"/>
          <a:chOff x="0" y="0"/>
          <a:chExt cx="0" cy="0"/>
        </a:xfrm>
      </p:grpSpPr>
      <p:sp>
        <p:nvSpPr>
          <p:cNvPr id="2" name="AutoShape 2"/>
          <p:cNvSpPr/>
          <p:nvPr/>
        </p:nvSpPr>
        <p:spPr>
          <a:xfrm flipH="1" flipV="1">
            <a:off x="3978050" y="6291730"/>
            <a:ext cx="0" cy="4379293"/>
          </a:xfrm>
          <a:prstGeom prst="line">
            <a:avLst/>
          </a:prstGeom>
          <a:ln w="19050" cap="flat">
            <a:solidFill>
              <a:srgbClr val="FF8B1C"/>
            </a:solidFill>
            <a:prstDash val="solid"/>
            <a:headEnd type="none" w="sm" len="sm"/>
            <a:tailEnd type="none" w="sm" len="sm"/>
          </a:ln>
        </p:spPr>
        <p:txBody>
          <a:bodyPr/>
          <a:lstStyle/>
          <a:p>
            <a:endParaRPr lang="fr-FR"/>
          </a:p>
        </p:txBody>
      </p:sp>
      <p:sp>
        <p:nvSpPr>
          <p:cNvPr id="3" name="TextBox 3"/>
          <p:cNvSpPr txBox="1"/>
          <p:nvPr/>
        </p:nvSpPr>
        <p:spPr>
          <a:xfrm>
            <a:off x="1570614" y="5498344"/>
            <a:ext cx="5059205" cy="286864"/>
          </a:xfrm>
          <a:prstGeom prst="rect">
            <a:avLst/>
          </a:prstGeom>
        </p:spPr>
        <p:txBody>
          <a:bodyPr lIns="0" tIns="0" rIns="0" bIns="0" rtlCol="0" anchor="t">
            <a:spAutoFit/>
          </a:bodyPr>
          <a:lstStyle/>
          <a:p>
            <a:pPr algn="just">
              <a:lnSpc>
                <a:spcPts val="1958"/>
              </a:lnSpc>
            </a:pPr>
            <a:r>
              <a:rPr lang="en-US" sz="1659" b="1" spc="56">
                <a:solidFill>
                  <a:srgbClr val="FF8B1C"/>
                </a:solidFill>
                <a:latin typeface="Agrandir Bold"/>
                <a:ea typeface="Agrandir Bold"/>
                <a:cs typeface="Agrandir Bold"/>
                <a:sym typeface="Agrandir Bold"/>
              </a:rPr>
              <a:t>WWW.PASSERELLESBUISSONNIERES.ORG</a:t>
            </a:r>
          </a:p>
        </p:txBody>
      </p:sp>
      <p:sp>
        <p:nvSpPr>
          <p:cNvPr id="4" name="TextBox 4"/>
          <p:cNvSpPr txBox="1"/>
          <p:nvPr/>
        </p:nvSpPr>
        <p:spPr>
          <a:xfrm>
            <a:off x="1727534" y="4736718"/>
            <a:ext cx="4477742" cy="707249"/>
          </a:xfrm>
          <a:prstGeom prst="rect">
            <a:avLst/>
          </a:prstGeom>
        </p:spPr>
        <p:txBody>
          <a:bodyPr lIns="0" tIns="0" rIns="0" bIns="0" rtlCol="0" anchor="t">
            <a:spAutoFit/>
          </a:bodyPr>
          <a:lstStyle/>
          <a:p>
            <a:pPr algn="ctr">
              <a:lnSpc>
                <a:spcPts val="2402"/>
              </a:lnSpc>
            </a:pPr>
            <a:r>
              <a:rPr lang="en-US" sz="2669" b="1">
                <a:solidFill>
                  <a:srgbClr val="591966"/>
                </a:solidFill>
                <a:latin typeface="Agrandir Bold"/>
                <a:ea typeface="Agrandir Bold"/>
                <a:cs typeface="Agrandir Bold"/>
                <a:sym typeface="Agrandir Bold"/>
              </a:rPr>
              <a:t>PASSERELLES BUISSONNIÈRES</a:t>
            </a:r>
          </a:p>
        </p:txBody>
      </p:sp>
      <p:sp>
        <p:nvSpPr>
          <p:cNvPr id="5" name="TextBox 5"/>
          <p:cNvSpPr txBox="1"/>
          <p:nvPr/>
        </p:nvSpPr>
        <p:spPr>
          <a:xfrm>
            <a:off x="-166342" y="-80980"/>
            <a:ext cx="2329822" cy="2627775"/>
          </a:xfrm>
          <a:prstGeom prst="rect">
            <a:avLst/>
          </a:prstGeom>
        </p:spPr>
        <p:txBody>
          <a:bodyPr lIns="0" tIns="0" rIns="0" bIns="0" rtlCol="0" anchor="t">
            <a:spAutoFit/>
          </a:bodyPr>
          <a:lstStyle/>
          <a:p>
            <a:pPr algn="ctr">
              <a:lnSpc>
                <a:spcPts val="9823"/>
              </a:lnSpc>
            </a:pPr>
            <a:r>
              <a:rPr lang="en-US" sz="11556" b="1" spc="577">
                <a:solidFill>
                  <a:srgbClr val="5A1865"/>
                </a:solidFill>
                <a:latin typeface="Garet Ultra-Bold"/>
                <a:ea typeface="Garet Ultra-Bold"/>
                <a:cs typeface="Garet Ultra-Bold"/>
                <a:sym typeface="Garet Ultra-Bold"/>
              </a:rPr>
              <a:t>20</a:t>
            </a:r>
          </a:p>
          <a:p>
            <a:pPr algn="ctr">
              <a:lnSpc>
                <a:spcPts val="9823"/>
              </a:lnSpc>
            </a:pPr>
            <a:r>
              <a:rPr lang="en-US" sz="11556" b="1" spc="577">
                <a:solidFill>
                  <a:srgbClr val="5A1865"/>
                </a:solidFill>
                <a:latin typeface="Garet Ultra-Bold"/>
                <a:ea typeface="Garet Ultra-Bold"/>
                <a:cs typeface="Garet Ultra-Bold"/>
                <a:sym typeface="Garet Ultra-Bold"/>
              </a:rPr>
              <a:t>25</a:t>
            </a:r>
          </a:p>
        </p:txBody>
      </p:sp>
      <p:sp>
        <p:nvSpPr>
          <p:cNvPr id="6" name="Freeform 6"/>
          <p:cNvSpPr/>
          <p:nvPr/>
        </p:nvSpPr>
        <p:spPr>
          <a:xfrm>
            <a:off x="6094095" y="8796372"/>
            <a:ext cx="1222585" cy="1475356"/>
          </a:xfrm>
          <a:custGeom>
            <a:avLst/>
            <a:gdLst/>
            <a:ahLst/>
            <a:cxnLst/>
            <a:rect l="l" t="t" r="r" b="b"/>
            <a:pathLst>
              <a:path w="1222585" h="1475356">
                <a:moveTo>
                  <a:pt x="0" y="0"/>
                </a:moveTo>
                <a:lnTo>
                  <a:pt x="1222585" y="0"/>
                </a:lnTo>
                <a:lnTo>
                  <a:pt x="1222585" y="1475356"/>
                </a:lnTo>
                <a:lnTo>
                  <a:pt x="0" y="1475356"/>
                </a:lnTo>
                <a:lnTo>
                  <a:pt x="0" y="0"/>
                </a:lnTo>
                <a:close/>
              </a:path>
            </a:pathLst>
          </a:custGeom>
          <a:blipFill>
            <a:blip r:embed="rId2"/>
            <a:stretch>
              <a:fillRect/>
            </a:stretch>
          </a:blipFill>
        </p:spPr>
        <p:txBody>
          <a:bodyPr/>
          <a:lstStyle/>
          <a:p>
            <a:endParaRPr lang="fr-FR"/>
          </a:p>
        </p:txBody>
      </p:sp>
      <p:grpSp>
        <p:nvGrpSpPr>
          <p:cNvPr id="7" name="Group 7"/>
          <p:cNvGrpSpPr/>
          <p:nvPr/>
        </p:nvGrpSpPr>
        <p:grpSpPr>
          <a:xfrm>
            <a:off x="756000" y="7057371"/>
            <a:ext cx="1307804" cy="758667"/>
            <a:chOff x="0" y="0"/>
            <a:chExt cx="1401120" cy="812800"/>
          </a:xfrm>
        </p:grpSpPr>
        <p:sp>
          <p:nvSpPr>
            <p:cNvPr id="8" name="Freeform 8"/>
            <p:cNvSpPr/>
            <p:nvPr/>
          </p:nvSpPr>
          <p:spPr>
            <a:xfrm>
              <a:off x="0" y="0"/>
              <a:ext cx="1401120" cy="812800"/>
            </a:xfrm>
            <a:custGeom>
              <a:avLst/>
              <a:gdLst/>
              <a:ahLst/>
              <a:cxnLst/>
              <a:rect l="l" t="t" r="r" b="b"/>
              <a:pathLst>
                <a:path w="1401120" h="812800">
                  <a:moveTo>
                    <a:pt x="0" y="0"/>
                  </a:moveTo>
                  <a:lnTo>
                    <a:pt x="1401120" y="0"/>
                  </a:lnTo>
                  <a:lnTo>
                    <a:pt x="1401120" y="812800"/>
                  </a:lnTo>
                  <a:lnTo>
                    <a:pt x="0" y="812800"/>
                  </a:lnTo>
                  <a:close/>
                </a:path>
              </a:pathLst>
            </a:custGeom>
            <a:solidFill>
              <a:srgbClr val="633159"/>
            </a:solidFill>
          </p:spPr>
          <p:txBody>
            <a:bodyPr/>
            <a:lstStyle/>
            <a:p>
              <a:endParaRPr lang="fr-FR"/>
            </a:p>
          </p:txBody>
        </p:sp>
        <p:sp>
          <p:nvSpPr>
            <p:cNvPr id="9" name="TextBox 9"/>
            <p:cNvSpPr txBox="1"/>
            <p:nvPr/>
          </p:nvSpPr>
          <p:spPr>
            <a:xfrm>
              <a:off x="0" y="-19050"/>
              <a:ext cx="1401120" cy="831850"/>
            </a:xfrm>
            <a:prstGeom prst="rect">
              <a:avLst/>
            </a:prstGeom>
          </p:spPr>
          <p:txBody>
            <a:bodyPr lIns="33166" tIns="33166" rIns="33166" bIns="33166" rtlCol="0" anchor="ctr"/>
            <a:lstStyle/>
            <a:p>
              <a:pPr algn="ctr">
                <a:lnSpc>
                  <a:spcPts val="1279"/>
                </a:lnSpc>
                <a:spcBef>
                  <a:spcPct val="0"/>
                </a:spcBef>
              </a:pPr>
              <a:endParaRPr/>
            </a:p>
          </p:txBody>
        </p:sp>
      </p:grpSp>
      <p:sp>
        <p:nvSpPr>
          <p:cNvPr id="10" name="Freeform 10"/>
          <p:cNvSpPr/>
          <p:nvPr/>
        </p:nvSpPr>
        <p:spPr>
          <a:xfrm>
            <a:off x="1476870" y="7969096"/>
            <a:ext cx="979620" cy="979620"/>
          </a:xfrm>
          <a:custGeom>
            <a:avLst/>
            <a:gdLst/>
            <a:ahLst/>
            <a:cxnLst/>
            <a:rect l="l" t="t" r="r" b="b"/>
            <a:pathLst>
              <a:path w="979620" h="979620">
                <a:moveTo>
                  <a:pt x="0" y="0"/>
                </a:moveTo>
                <a:lnTo>
                  <a:pt x="979620" y="0"/>
                </a:lnTo>
                <a:lnTo>
                  <a:pt x="979620" y="979620"/>
                </a:lnTo>
                <a:lnTo>
                  <a:pt x="0" y="979620"/>
                </a:lnTo>
                <a:lnTo>
                  <a:pt x="0" y="0"/>
                </a:lnTo>
                <a:close/>
              </a:path>
            </a:pathLst>
          </a:custGeom>
          <a:blipFill>
            <a:blip r:embed="rId3"/>
            <a:stretch>
              <a:fillRect/>
            </a:stretch>
          </a:blipFill>
        </p:spPr>
        <p:txBody>
          <a:bodyPr/>
          <a:lstStyle/>
          <a:p>
            <a:endParaRPr lang="fr-FR"/>
          </a:p>
        </p:txBody>
      </p:sp>
      <p:sp>
        <p:nvSpPr>
          <p:cNvPr id="11" name="TextBox 11"/>
          <p:cNvSpPr txBox="1"/>
          <p:nvPr/>
        </p:nvSpPr>
        <p:spPr>
          <a:xfrm>
            <a:off x="853124" y="7149460"/>
            <a:ext cx="1113556" cy="724385"/>
          </a:xfrm>
          <a:prstGeom prst="rect">
            <a:avLst/>
          </a:prstGeom>
        </p:spPr>
        <p:txBody>
          <a:bodyPr lIns="0" tIns="0" rIns="0" bIns="0" rtlCol="0" anchor="t">
            <a:spAutoFit/>
          </a:bodyPr>
          <a:lstStyle/>
          <a:p>
            <a:pPr algn="ctr">
              <a:lnSpc>
                <a:spcPts val="1791"/>
              </a:lnSpc>
            </a:pPr>
            <a:r>
              <a:rPr lang="en-US" sz="1347">
                <a:solidFill>
                  <a:srgbClr val="FFFFFF"/>
                </a:solidFill>
                <a:latin typeface="League Spartan"/>
                <a:ea typeface="League Spartan"/>
                <a:cs typeface="League Spartan"/>
                <a:sym typeface="League Spartan"/>
              </a:rPr>
              <a:t>FAITES UN</a:t>
            </a:r>
          </a:p>
          <a:p>
            <a:pPr algn="ctr">
              <a:lnSpc>
                <a:spcPts val="3592"/>
              </a:lnSpc>
            </a:pPr>
            <a:r>
              <a:rPr lang="en-US" sz="3592">
                <a:solidFill>
                  <a:srgbClr val="F56611"/>
                </a:solidFill>
                <a:latin typeface="League Spartan"/>
                <a:ea typeface="League Spartan"/>
                <a:cs typeface="League Spartan"/>
                <a:sym typeface="League Spartan"/>
              </a:rPr>
              <a:t>DON</a:t>
            </a:r>
          </a:p>
        </p:txBody>
      </p:sp>
      <p:sp>
        <p:nvSpPr>
          <p:cNvPr id="12" name="Freeform 12"/>
          <p:cNvSpPr/>
          <p:nvPr/>
        </p:nvSpPr>
        <p:spPr>
          <a:xfrm rot="1146539">
            <a:off x="899268" y="8018607"/>
            <a:ext cx="507553" cy="367341"/>
          </a:xfrm>
          <a:custGeom>
            <a:avLst/>
            <a:gdLst/>
            <a:ahLst/>
            <a:cxnLst/>
            <a:rect l="l" t="t" r="r" b="b"/>
            <a:pathLst>
              <a:path w="507553" h="367341">
                <a:moveTo>
                  <a:pt x="0" y="0"/>
                </a:moveTo>
                <a:lnTo>
                  <a:pt x="507553" y="0"/>
                </a:lnTo>
                <a:lnTo>
                  <a:pt x="507553" y="367342"/>
                </a:lnTo>
                <a:lnTo>
                  <a:pt x="0" y="3673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8969</Words>
  <Application>Microsoft Office PowerPoint</Application>
  <PresentationFormat>Personnalisé</PresentationFormat>
  <Paragraphs>366</Paragraphs>
  <Slides>18</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18</vt:i4>
      </vt:variant>
    </vt:vector>
  </HeadingPairs>
  <TitlesOfParts>
    <vt:vector size="29" baseType="lpstr">
      <vt:lpstr>Agrandir</vt:lpstr>
      <vt:lpstr>Open Sans</vt:lpstr>
      <vt:lpstr>Calibri</vt:lpstr>
      <vt:lpstr>Agrandir Bold</vt:lpstr>
      <vt:lpstr>Gotham</vt:lpstr>
      <vt:lpstr>Garet Ultra-Bold</vt:lpstr>
      <vt:lpstr>Gotham Bold</vt:lpstr>
      <vt:lpstr>League Spartan</vt:lpstr>
      <vt:lpstr>Gotham Italics</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Essai RA2025 (A4)</dc:title>
  <cp:lastModifiedBy>Malicet-Chebbah Laure</cp:lastModifiedBy>
  <cp:revision>4</cp:revision>
  <dcterms:created xsi:type="dcterms:W3CDTF">2006-08-16T00:00:00Z</dcterms:created>
  <dcterms:modified xsi:type="dcterms:W3CDTF">2026-06-22T21:48:11Z</dcterms:modified>
  <dc:identifier>DAHLbsH7swE</dc:identifier>
</cp:coreProperties>
</file>